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86" autoAdjust="0"/>
  </p:normalViewPr>
  <p:slideViewPr>
    <p:cSldViewPr snapToGrid="0">
      <p:cViewPr varScale="1">
        <p:scale>
          <a:sx n="55" d="100"/>
          <a:sy n="55" d="100"/>
        </p:scale>
        <p:origin x="13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69297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bcnews.com/video/nightly-news/53044233#5304423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a:pPr>
            <a:r>
              <a:rPr lang="en-US" sz="1100" u="sng">
                <a:solidFill>
                  <a:schemeClr val="dk1"/>
                </a:solidFill>
              </a:rPr>
              <a:t>Slide 1:</a:t>
            </a:r>
            <a:r>
              <a:rPr lang="en-US" sz="1100">
                <a:solidFill>
                  <a:schemeClr val="dk1"/>
                </a:solidFill>
              </a:rPr>
              <a:t>  As the pre-activity survey is distributed to students, introduce yourself and provide enough of an activity overview to gain students excitement.</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Allow time for students to individually complete their pre-activity survey.</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Divide group into teams of 3 to 4 students each.</a:t>
            </a:r>
          </a:p>
        </p:txBody>
      </p:sp>
      <p:sp>
        <p:nvSpPr>
          <p:cNvPr id="124" name="Shape 1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565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6"/>
            </a:pPr>
            <a:r>
              <a:rPr lang="en-US" sz="1100" u="sng">
                <a:solidFill>
                  <a:schemeClr val="dk1"/>
                </a:solidFill>
              </a:rPr>
              <a:t>Slide 10:</a:t>
            </a:r>
            <a:r>
              <a:rPr lang="en-US" sz="1100">
                <a:solidFill>
                  <a:schemeClr val="dk1"/>
                </a:solidFill>
              </a:rPr>
              <a:t> Introduce the Engineering Design Process. Explain that engineers use it as a tool to help them more effectively solve problems.</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9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AutoNum type="arabicPeriod" startAt="7"/>
            </a:pPr>
            <a:r>
              <a:rPr lang="en-US" sz="1200" u="sng">
                <a:solidFill>
                  <a:schemeClr val="dk1"/>
                </a:solidFill>
                <a:latin typeface="Calibri"/>
                <a:ea typeface="Calibri"/>
                <a:cs typeface="Calibri"/>
                <a:sym typeface="Calibri"/>
              </a:rPr>
              <a:t>S</a:t>
            </a:r>
            <a:r>
              <a:rPr lang="en-US" sz="1100" u="sng">
                <a:solidFill>
                  <a:schemeClr val="dk1"/>
                </a:solidFill>
              </a:rPr>
              <a:t>lide 11:</a:t>
            </a:r>
            <a:r>
              <a:rPr lang="en-US" sz="1100">
                <a:solidFill>
                  <a:schemeClr val="dk1"/>
                </a:solidFill>
              </a:rPr>
              <a:t> Explain how teams will use the engineering design process as they complete the challenge:</a:t>
            </a:r>
          </a:p>
          <a:p>
            <a:pPr marL="457200" lvl="0" indent="0" rtl="0">
              <a:lnSpc>
                <a:spcPct val="115000"/>
              </a:lnSpc>
              <a:spcBef>
                <a:spcPts val="0"/>
              </a:spcBef>
              <a:spcAft>
                <a:spcPts val="50"/>
              </a:spcAft>
              <a:buSzPct val="100000"/>
              <a:buNone/>
            </a:pPr>
            <a:r>
              <a:rPr lang="en-US" sz="1100" b="1">
                <a:solidFill>
                  <a:schemeClr val="dk1"/>
                </a:solidFill>
              </a:rPr>
              <a:t>Imagine</a:t>
            </a:r>
            <a:r>
              <a:rPr lang="en-US" sz="1100">
                <a:solidFill>
                  <a:schemeClr val="dk1"/>
                </a:solidFill>
              </a:rPr>
              <a:t> </a:t>
            </a:r>
            <a:r>
              <a:rPr lang="en-US" sz="1100" i="1">
                <a:solidFill>
                  <a:schemeClr val="dk1"/>
                </a:solidFill>
              </a:rPr>
              <a:t>(10 min.)</a:t>
            </a:r>
          </a:p>
          <a:p>
            <a:pPr marL="914400" lvl="1" indent="-298450" rtl="0">
              <a:lnSpc>
                <a:spcPct val="115000"/>
              </a:lnSpc>
              <a:spcBef>
                <a:spcPts val="0"/>
              </a:spcBef>
              <a:spcAft>
                <a:spcPts val="50"/>
              </a:spcAft>
              <a:buClr>
                <a:schemeClr val="dk1"/>
              </a:buClr>
              <a:buSzPct val="100000"/>
              <a:buAutoNum type="alphaLcPeriod"/>
            </a:pPr>
            <a:r>
              <a:rPr lang="en-US" sz="1100">
                <a:solidFill>
                  <a:schemeClr val="dk1"/>
                </a:solidFill>
              </a:rPr>
              <a:t>INDIVIDUALLY: observe available materials, and brainstorm and write design ideas </a:t>
            </a:r>
            <a:r>
              <a:rPr lang="en-US" sz="1100" i="1">
                <a:solidFill>
                  <a:schemeClr val="dk1"/>
                </a:solidFill>
              </a:rPr>
              <a:t>(5 min.)</a:t>
            </a:r>
          </a:p>
          <a:p>
            <a:pPr marL="914400" lvl="1" indent="-298450" rtl="0">
              <a:lnSpc>
                <a:spcPct val="115000"/>
              </a:lnSpc>
              <a:spcBef>
                <a:spcPts val="0"/>
              </a:spcBef>
              <a:spcAft>
                <a:spcPts val="50"/>
              </a:spcAft>
              <a:buClr>
                <a:schemeClr val="dk1"/>
              </a:buClr>
              <a:buSzPct val="100000"/>
              <a:buAutoNum type="alphaLcPeriod"/>
            </a:pPr>
            <a:r>
              <a:rPr lang="en-US" sz="1100">
                <a:solidFill>
                  <a:schemeClr val="dk1"/>
                </a:solidFill>
              </a:rPr>
              <a:t>TEAM: share individual ideas </a:t>
            </a:r>
            <a:r>
              <a:rPr lang="en-US" sz="1100" i="1">
                <a:solidFill>
                  <a:schemeClr val="dk1"/>
                </a:solidFill>
              </a:rPr>
              <a:t>(5 min.) </a:t>
            </a:r>
          </a:p>
          <a:p>
            <a:pPr marL="457200" lvl="0" indent="0" rtl="0">
              <a:lnSpc>
                <a:spcPct val="115000"/>
              </a:lnSpc>
              <a:spcBef>
                <a:spcPts val="0"/>
              </a:spcBef>
              <a:spcAft>
                <a:spcPts val="50"/>
              </a:spcAft>
              <a:buSzPct val="100000"/>
              <a:buNone/>
            </a:pPr>
            <a:r>
              <a:rPr lang="en-US" sz="1100" b="1">
                <a:solidFill>
                  <a:schemeClr val="dk1"/>
                </a:solidFill>
              </a:rPr>
              <a:t>Plan</a:t>
            </a:r>
            <a:r>
              <a:rPr lang="en-US" sz="1100">
                <a:solidFill>
                  <a:schemeClr val="dk1"/>
                </a:solidFill>
              </a:rPr>
              <a:t> </a:t>
            </a:r>
            <a:r>
              <a:rPr lang="en-US" sz="1100" i="1">
                <a:solidFill>
                  <a:schemeClr val="dk1"/>
                </a:solidFill>
              </a:rPr>
              <a:t>(5 min.)</a:t>
            </a:r>
          </a:p>
          <a:p>
            <a:pPr marL="914400" lvl="1" indent="-298450" rtl="0">
              <a:lnSpc>
                <a:spcPct val="115000"/>
              </a:lnSpc>
              <a:spcBef>
                <a:spcPts val="0"/>
              </a:spcBef>
              <a:spcAft>
                <a:spcPts val="50"/>
              </a:spcAft>
              <a:buClr>
                <a:schemeClr val="dk1"/>
              </a:buClr>
              <a:buSzPct val="100000"/>
              <a:buAutoNum type="alphaLcPeriod"/>
            </a:pPr>
            <a:r>
              <a:rPr lang="en-US" sz="1100">
                <a:solidFill>
                  <a:schemeClr val="dk1"/>
                </a:solidFill>
              </a:rPr>
              <a:t>Choose and sketch a team design plan</a:t>
            </a:r>
          </a:p>
          <a:p>
            <a:pPr marL="457200" lvl="0" indent="0" rtl="0">
              <a:lnSpc>
                <a:spcPct val="115000"/>
              </a:lnSpc>
              <a:spcBef>
                <a:spcPts val="0"/>
              </a:spcBef>
              <a:spcAft>
                <a:spcPts val="50"/>
              </a:spcAft>
              <a:buSzPct val="100000"/>
              <a:buNone/>
            </a:pPr>
            <a:r>
              <a:rPr lang="en-US" sz="1100" b="1">
                <a:solidFill>
                  <a:schemeClr val="dk1"/>
                </a:solidFill>
              </a:rPr>
              <a:t>Create</a:t>
            </a:r>
            <a:r>
              <a:rPr lang="en-US" sz="1100">
                <a:solidFill>
                  <a:schemeClr val="dk1"/>
                </a:solidFill>
              </a:rPr>
              <a:t> </a:t>
            </a:r>
            <a:r>
              <a:rPr lang="en-US" sz="1100" i="1">
                <a:solidFill>
                  <a:schemeClr val="dk1"/>
                </a:solidFill>
              </a:rPr>
              <a:t>(10 min.)</a:t>
            </a:r>
          </a:p>
          <a:p>
            <a:pPr marL="914400" lvl="1" indent="-298450" rtl="0">
              <a:lnSpc>
                <a:spcPct val="115000"/>
              </a:lnSpc>
              <a:spcBef>
                <a:spcPts val="0"/>
              </a:spcBef>
              <a:spcAft>
                <a:spcPts val="50"/>
              </a:spcAft>
              <a:buClr>
                <a:schemeClr val="dk1"/>
              </a:buClr>
              <a:buSzPct val="100000"/>
              <a:buAutoNum type="alphaLcPeriod"/>
            </a:pPr>
            <a:r>
              <a:rPr lang="en-US" sz="1100">
                <a:solidFill>
                  <a:schemeClr val="dk1"/>
                </a:solidFill>
              </a:rPr>
              <a:t>Gather materials</a:t>
            </a:r>
          </a:p>
          <a:p>
            <a:pPr marL="914400" lvl="1" indent="-298450" rtl="0">
              <a:lnSpc>
                <a:spcPct val="115000"/>
              </a:lnSpc>
              <a:spcBef>
                <a:spcPts val="0"/>
              </a:spcBef>
              <a:spcAft>
                <a:spcPts val="50"/>
              </a:spcAft>
              <a:buClr>
                <a:schemeClr val="dk1"/>
              </a:buClr>
              <a:buSzPct val="100000"/>
              <a:buAutoNum type="alphaLcPeriod"/>
            </a:pPr>
            <a:r>
              <a:rPr lang="en-US" sz="1100">
                <a:solidFill>
                  <a:schemeClr val="dk1"/>
                </a:solidFill>
              </a:rPr>
              <a:t>Construct your team design plan</a:t>
            </a:r>
          </a:p>
          <a:p>
            <a:pPr marL="457200" lvl="0" indent="0" rtl="0">
              <a:lnSpc>
                <a:spcPct val="115000"/>
              </a:lnSpc>
              <a:spcBef>
                <a:spcPts val="0"/>
              </a:spcBef>
              <a:spcAft>
                <a:spcPts val="50"/>
              </a:spcAft>
              <a:buSzPct val="100000"/>
              <a:buNone/>
            </a:pPr>
            <a:r>
              <a:rPr lang="en-US" sz="1100" b="1">
                <a:solidFill>
                  <a:schemeClr val="dk1"/>
                </a:solidFill>
              </a:rPr>
              <a:t>Improve and Test </a:t>
            </a:r>
            <a:r>
              <a:rPr lang="en-US" sz="1100" i="1">
                <a:solidFill>
                  <a:schemeClr val="dk1"/>
                </a:solidFill>
              </a:rPr>
              <a:t>(10 min.)</a:t>
            </a:r>
          </a:p>
          <a:p>
            <a:pPr marL="914400" lvl="0" indent="-298450" rtl="0">
              <a:lnSpc>
                <a:spcPct val="115000"/>
              </a:lnSpc>
              <a:spcBef>
                <a:spcPts val="0"/>
              </a:spcBef>
              <a:spcAft>
                <a:spcPts val="50"/>
              </a:spcAft>
              <a:buClr>
                <a:schemeClr val="dk1"/>
              </a:buClr>
              <a:buSzPct val="100000"/>
              <a:buChar char="•"/>
            </a:pPr>
            <a:r>
              <a:rPr lang="en-US" sz="1100">
                <a:solidFill>
                  <a:schemeClr val="dk1"/>
                </a:solidFill>
              </a:rPr>
              <a:t>Teams decide on and make any last minute improvements before testing</a:t>
            </a:r>
          </a:p>
          <a:p>
            <a:pPr marL="914400" lvl="0" indent="-298450" rtl="0">
              <a:lnSpc>
                <a:spcPct val="115000"/>
              </a:lnSpc>
              <a:spcBef>
                <a:spcPts val="0"/>
              </a:spcBef>
              <a:spcAft>
                <a:spcPts val="50"/>
              </a:spcAft>
              <a:buClr>
                <a:schemeClr val="dk1"/>
              </a:buClr>
              <a:buSzPct val="100000"/>
              <a:buChar char="•"/>
            </a:pPr>
            <a:r>
              <a:rPr lang="en-US" sz="1100">
                <a:solidFill>
                  <a:schemeClr val="dk1"/>
                </a:solidFill>
              </a:rPr>
              <a:t>Each team tests their prototype while other teams observe</a:t>
            </a:r>
          </a:p>
          <a:p>
            <a:pPr marL="914400" lvl="0" indent="-298450" rtl="0">
              <a:lnSpc>
                <a:spcPct val="115000"/>
              </a:lnSpc>
              <a:spcBef>
                <a:spcPts val="0"/>
              </a:spcBef>
              <a:buClr>
                <a:schemeClr val="dk1"/>
              </a:buClr>
              <a:buSzPct val="100000"/>
              <a:buChar char="•"/>
            </a:pPr>
            <a:r>
              <a:rPr lang="en-US" sz="1100">
                <a:solidFill>
                  <a:schemeClr val="dk1"/>
                </a:solidFill>
              </a:rPr>
              <a:t>Start with only one push from the top of the zip line</a:t>
            </a:r>
          </a:p>
          <a:p>
            <a:pPr marL="914400" lvl="0" indent="-298450" rtl="0">
              <a:lnSpc>
                <a:spcPct val="115000"/>
              </a:lnSpc>
              <a:spcBef>
                <a:spcPts val="0"/>
              </a:spcBef>
              <a:buClr>
                <a:schemeClr val="dk1"/>
              </a:buClr>
              <a:buSzPct val="100000"/>
              <a:buChar char="•"/>
            </a:pPr>
            <a:r>
              <a:rPr lang="en-US" sz="1100">
                <a:solidFill>
                  <a:schemeClr val="dk1"/>
                </a:solidFill>
              </a:rPr>
              <a:t>Ensure the zip line has a steep slope</a:t>
            </a:r>
          </a:p>
          <a:p>
            <a:pPr marL="914400" lvl="0" indent="-298450" rtl="0">
              <a:lnSpc>
                <a:spcPct val="115000"/>
              </a:lnSpc>
              <a:spcBef>
                <a:spcPts val="0"/>
              </a:spcBef>
              <a:buClr>
                <a:schemeClr val="dk1"/>
              </a:buClr>
              <a:buSzPct val="100000"/>
              <a:buChar char="•"/>
            </a:pPr>
            <a:r>
              <a:rPr lang="en-US" sz="1100">
                <a:solidFill>
                  <a:schemeClr val="dk1"/>
                </a:solidFill>
              </a:rPr>
              <a:t>Design must make it to the bottom of the zip line, holding Lego people throughout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Don’t let the students get their materials until they have their designs, adjust times and process as needed</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15000"/>
              </a:lnSpc>
              <a:spcBef>
                <a:spcPts val="0"/>
              </a:spcBef>
              <a:buSzPct val="25000"/>
              <a:buNone/>
            </a:pPr>
            <a:r>
              <a:rPr lang="en-US" sz="1200" b="1" i="0" u="none" strike="noStrike" cap="none" baseline="0">
                <a:solidFill>
                  <a:schemeClr val="dk1"/>
                </a:solidFill>
                <a:latin typeface="Cambria"/>
                <a:ea typeface="Cambria"/>
                <a:cs typeface="Cambria"/>
                <a:sym typeface="Cambria"/>
              </a:rPr>
              <a:t>Explain how groups will work. </a:t>
            </a:r>
          </a:p>
          <a:p>
            <a:pPr marL="0" marR="233657" lvl="0" indent="0" algn="l" rtl="0">
              <a:lnSpc>
                <a:spcPct val="115000"/>
              </a:lnSpc>
              <a:spcBef>
                <a:spcPts val="0"/>
              </a:spcBef>
              <a:buSzPct val="25000"/>
              <a:buNone/>
            </a:pPr>
            <a:r>
              <a:rPr lang="en-US" sz="1200" b="1" i="0" u="none" strike="noStrike" cap="none" baseline="0">
                <a:solidFill>
                  <a:schemeClr val="dk2"/>
                </a:solidFill>
                <a:latin typeface="Cambria"/>
                <a:ea typeface="Cambria"/>
                <a:cs typeface="Cambria"/>
                <a:sym typeface="Cambria"/>
              </a:rPr>
              <a:t>*At least groups of two - no one works alone.</a:t>
            </a:r>
          </a:p>
          <a:p>
            <a:pPr marL="0" marR="233657" lvl="0" indent="0" algn="l" rtl="0">
              <a:lnSpc>
                <a:spcPct val="115000"/>
              </a:lnSpc>
              <a:spcBef>
                <a:spcPts val="0"/>
              </a:spcBef>
              <a:buSzPct val="25000"/>
              <a:buNone/>
            </a:pPr>
            <a:r>
              <a:rPr lang="en-US" sz="1200" b="1" i="0" u="none" strike="noStrike" cap="none" baseline="0">
                <a:solidFill>
                  <a:schemeClr val="dk2"/>
                </a:solidFill>
                <a:latin typeface="Cambria"/>
                <a:ea typeface="Cambria"/>
                <a:cs typeface="Cambria"/>
                <a:sym typeface="Cambria"/>
              </a:rPr>
              <a:t>*Groups must work together in creating ideas and design.</a:t>
            </a:r>
          </a:p>
          <a:p>
            <a:pPr marL="0" marR="233657" lvl="0" indent="0" algn="l" rtl="0">
              <a:lnSpc>
                <a:spcPct val="115000"/>
              </a:lnSpc>
              <a:spcBef>
                <a:spcPts val="0"/>
              </a:spcBef>
              <a:buNone/>
            </a:pPr>
            <a:endParaRPr sz="1200" b="1" i="0" u="none" strike="noStrike" cap="none" baseline="0">
              <a:solidFill>
                <a:schemeClr val="dk2"/>
              </a:solidFill>
              <a:latin typeface="Cambria"/>
              <a:ea typeface="Cambria"/>
              <a:cs typeface="Cambria"/>
              <a:sym typeface="Cambria"/>
            </a:endParaRPr>
          </a:p>
          <a:p>
            <a:pPr marL="0" marR="233657" lvl="0" indent="0" algn="l" rtl="0">
              <a:lnSpc>
                <a:spcPct val="115000"/>
              </a:lnSpc>
              <a:spcBef>
                <a:spcPts val="0"/>
              </a:spcBef>
              <a:buSzPct val="25000"/>
              <a:buNone/>
            </a:pPr>
            <a:r>
              <a:rPr lang="en-US" sz="1200" b="1" i="0" u="none" strike="noStrike" cap="none" baseline="0">
                <a:solidFill>
                  <a:schemeClr val="dk2"/>
                </a:solidFill>
                <a:latin typeface="Cambria"/>
                <a:ea typeface="Cambria"/>
                <a:cs typeface="Cambria"/>
                <a:sym typeface="Cambria"/>
              </a:rPr>
              <a:t>Create and improve</a:t>
            </a:r>
          </a:p>
          <a:p>
            <a:pPr marL="171450" marR="233657" lvl="0" indent="-171450" algn="l" rtl="0">
              <a:lnSpc>
                <a:spcPct val="115000"/>
              </a:lnSpc>
              <a:spcBef>
                <a:spcPts val="0"/>
              </a:spcBef>
              <a:buClr>
                <a:schemeClr val="dk2"/>
              </a:buClr>
              <a:buSzPct val="100000"/>
              <a:buFont typeface="Arial"/>
              <a:buChar char="•"/>
            </a:pPr>
            <a:r>
              <a:rPr lang="en-US" sz="1200" b="1" i="0" u="none" strike="noStrike" cap="none" baseline="0">
                <a:solidFill>
                  <a:schemeClr val="dk2"/>
                </a:solidFill>
                <a:latin typeface="Cambria"/>
                <a:ea typeface="Cambria"/>
                <a:cs typeface="Cambria"/>
                <a:sym typeface="Cambria"/>
              </a:rPr>
              <a:t>May need multiple test lines set up depending on group size</a:t>
            </a:r>
          </a:p>
          <a:p>
            <a:pPr marL="171450" marR="233657" lvl="0" indent="-95250" algn="l" rtl="0">
              <a:lnSpc>
                <a:spcPct val="115000"/>
              </a:lnSpc>
              <a:spcBef>
                <a:spcPts val="0"/>
              </a:spcBef>
              <a:buClr>
                <a:schemeClr val="dk1"/>
              </a:buClr>
              <a:buFont typeface="Arial"/>
              <a:buNone/>
            </a:pPr>
            <a:endParaRPr sz="1200" b="1" i="0" u="none" strike="noStrike" cap="none" baseline="0">
              <a:solidFill>
                <a:schemeClr val="dk2"/>
              </a:solidFill>
              <a:latin typeface="Cambria"/>
              <a:ea typeface="Cambria"/>
              <a:cs typeface="Cambria"/>
              <a:sym typeface="Cambria"/>
            </a:endParaRPr>
          </a:p>
          <a:p>
            <a:pPr marL="171450" marR="233657" lvl="0" indent="-171450" algn="l" rtl="0">
              <a:lnSpc>
                <a:spcPct val="115000"/>
              </a:lnSpc>
              <a:spcBef>
                <a:spcPts val="0"/>
              </a:spcBef>
              <a:buClr>
                <a:schemeClr val="dk2"/>
              </a:buClr>
              <a:buSzPct val="100000"/>
              <a:buFont typeface="Arial"/>
              <a:buChar char="•"/>
            </a:pPr>
            <a:r>
              <a:rPr lang="en-US" sz="1200" b="1" i="0" u="none" strike="noStrike" cap="none" baseline="0">
                <a:solidFill>
                  <a:schemeClr val="dk2"/>
                </a:solidFill>
                <a:latin typeface="Cambria"/>
                <a:ea typeface="Cambria"/>
                <a:cs typeface="Cambria"/>
                <a:sym typeface="Cambria"/>
              </a:rPr>
              <a:t>Final test</a:t>
            </a:r>
          </a:p>
          <a:p>
            <a:pPr marL="628650" marR="233657" lvl="1" indent="-171450" algn="l" rtl="0">
              <a:lnSpc>
                <a:spcPct val="115000"/>
              </a:lnSpc>
              <a:spcBef>
                <a:spcPts val="0"/>
              </a:spcBef>
              <a:buClr>
                <a:schemeClr val="dk2"/>
              </a:buClr>
              <a:buSzPct val="100000"/>
              <a:buFont typeface="Arial"/>
              <a:buChar char="•"/>
            </a:pPr>
            <a:r>
              <a:rPr lang="en-US" sz="1200" b="1" i="0" u="none" strike="noStrike" cap="none" baseline="0">
                <a:solidFill>
                  <a:schemeClr val="dk2"/>
                </a:solidFill>
                <a:latin typeface="Cambria"/>
                <a:ea typeface="Cambria"/>
                <a:cs typeface="Cambria"/>
                <a:sym typeface="Cambria"/>
              </a:rPr>
              <a:t>May need multiple test lines set up depending on group size</a:t>
            </a:r>
          </a:p>
          <a:p>
            <a:pPr marL="628650" marR="233657" lvl="1" indent="-171450" algn="l" rtl="0">
              <a:lnSpc>
                <a:spcPct val="115000"/>
              </a:lnSpc>
              <a:spcBef>
                <a:spcPts val="0"/>
              </a:spcBef>
              <a:buClr>
                <a:schemeClr val="dk2"/>
              </a:buClr>
              <a:buSzPct val="100000"/>
              <a:buFont typeface="Arial"/>
              <a:buChar char="•"/>
            </a:pPr>
            <a:r>
              <a:rPr lang="en-US" sz="1200" b="1" i="0" u="none" strike="noStrike" cap="none" baseline="0">
                <a:solidFill>
                  <a:schemeClr val="dk2"/>
                </a:solidFill>
                <a:latin typeface="Cambria"/>
                <a:ea typeface="Cambria"/>
                <a:cs typeface="Cambria"/>
                <a:sym typeface="Cambria"/>
              </a:rPr>
              <a:t>Have each group showcase how their design works</a:t>
            </a:r>
          </a:p>
          <a:p>
            <a:pPr marL="0" marR="233657" lvl="0" indent="0" algn="l" rtl="0">
              <a:lnSpc>
                <a:spcPct val="115000"/>
              </a:lnSpc>
              <a:spcBef>
                <a:spcPts val="0"/>
              </a:spcBef>
              <a:buNone/>
            </a:pPr>
            <a:endParaRPr sz="1200" b="1" i="0" u="none" strike="noStrike" cap="none" baseline="0">
              <a:solidFill>
                <a:schemeClr val="dk2"/>
              </a:solidFill>
              <a:latin typeface="Cambria"/>
              <a:ea typeface="Cambria"/>
              <a:cs typeface="Cambria"/>
              <a:sym typeface="Cambria"/>
            </a:endParaRPr>
          </a:p>
          <a:p>
            <a:pPr marL="0" marR="233657" lvl="0" indent="0" algn="l" rtl="0">
              <a:lnSpc>
                <a:spcPct val="115000"/>
              </a:lnSpc>
              <a:spcBef>
                <a:spcPts val="0"/>
              </a:spcBef>
              <a:buSzPct val="25000"/>
              <a:buNone/>
            </a:pPr>
            <a:r>
              <a:rPr lang="en-US" sz="1200" b="1" i="0" u="none" strike="noStrike" cap="none" baseline="0">
                <a:solidFill>
                  <a:schemeClr val="dk2"/>
                </a:solidFill>
                <a:latin typeface="Cambria"/>
                <a:ea typeface="Cambria"/>
                <a:cs typeface="Cambria"/>
                <a:sym typeface="Cambria"/>
              </a:rPr>
              <a:t>Probing questions for discussion – </a:t>
            </a:r>
          </a:p>
          <a:p>
            <a:pPr marL="171450" marR="233657" lvl="0" indent="-171450" algn="l" rtl="0">
              <a:lnSpc>
                <a:spcPct val="115000"/>
              </a:lnSpc>
              <a:spcBef>
                <a:spcPts val="0"/>
              </a:spcBef>
              <a:buClr>
                <a:schemeClr val="dk2"/>
              </a:buClr>
              <a:buSzPct val="100000"/>
              <a:buFont typeface="Arial"/>
              <a:buChar char="•"/>
            </a:pPr>
            <a:r>
              <a:rPr lang="en-US" sz="1200" b="1" i="0" u="none" strike="noStrike" cap="none" baseline="0">
                <a:solidFill>
                  <a:schemeClr val="dk2"/>
                </a:solidFill>
                <a:latin typeface="Cambria"/>
                <a:ea typeface="Cambria"/>
                <a:cs typeface="Cambria"/>
                <a:sym typeface="Cambria"/>
              </a:rPr>
              <a:t>Does the slope if the zipline make a difference on how the design works?</a:t>
            </a:r>
          </a:p>
          <a:p>
            <a:pPr marL="171450" marR="233657" lvl="0" indent="-171450" algn="l" rtl="0">
              <a:lnSpc>
                <a:spcPct val="115000"/>
              </a:lnSpc>
              <a:spcBef>
                <a:spcPts val="0"/>
              </a:spcBef>
              <a:buClr>
                <a:schemeClr val="dk2"/>
              </a:buClr>
              <a:buSzPct val="100000"/>
              <a:buFont typeface="Arial"/>
              <a:buChar char="•"/>
            </a:pPr>
            <a:r>
              <a:rPr lang="en-US" sz="1200" b="1" i="0" u="none" strike="noStrike" cap="none" baseline="0">
                <a:solidFill>
                  <a:schemeClr val="dk2"/>
                </a:solidFill>
                <a:latin typeface="Cambria"/>
                <a:ea typeface="Cambria"/>
                <a:cs typeface="Cambria"/>
                <a:sym typeface="Cambria"/>
              </a:rPr>
              <a:t>Friction – how does the friction play a role in this design?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029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8"/>
            </a:pPr>
            <a:r>
              <a:rPr lang="en-US" sz="1100" u="sng">
                <a:solidFill>
                  <a:schemeClr val="dk1"/>
                </a:solidFill>
              </a:rPr>
              <a:t>Slide 12:</a:t>
            </a:r>
            <a:r>
              <a:rPr lang="en-US" sz="1100">
                <a:solidFill>
                  <a:schemeClr val="dk1"/>
                </a:solidFill>
              </a:rPr>
              <a:t> Facilitate a whole group reflection on final prototype design and testing results by asking questions such as the following.</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best about your design? </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least about your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aspects of other team designs stood out to you, and/or gave you ideas for improving your own team’s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modifications would you make if we had time to complete the design challenge again?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Do you think that changing the slope (angle) of the zip line would make a difference?</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How did transformations between potential energy and kinetic energy force your design to move along the zip line?  </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role did friction play on the safety and speed of your design as people were transported along the zip line?</a:t>
            </a:r>
          </a:p>
          <a:p>
            <a:pPr marL="0" marR="0" lvl="0" indent="0" algn="l" rtl="0">
              <a:spcBef>
                <a:spcPts val="0"/>
              </a:spcBef>
              <a:buNone/>
            </a:pPr>
            <a:endParaRPr sz="1200" b="1">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93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9"/>
            </a:pPr>
            <a:r>
              <a:rPr lang="en-US" sz="1100" u="sng">
                <a:solidFill>
                  <a:schemeClr val="dk1"/>
                </a:solidFill>
              </a:rPr>
              <a:t>Slide 13:</a:t>
            </a:r>
            <a:r>
              <a:rPr lang="en-US" sz="1100">
                <a:solidFill>
                  <a:schemeClr val="dk1"/>
                </a:solidFill>
              </a:rPr>
              <a:t> Conclude by discussing the following questions as post-activity surveys are distributed.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ideas do you have for engineering a better world?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How can you turn ideas into reality?</a:t>
            </a:r>
          </a:p>
          <a:p>
            <a:pPr marL="0" marR="0" lvl="0" indent="0" algn="l" rtl="0">
              <a:spcBef>
                <a:spcPts val="0"/>
              </a:spcBef>
              <a:buNone/>
            </a:pPr>
            <a:endParaRPr sz="1200" b="1">
              <a:solidFill>
                <a:schemeClr val="dk1"/>
              </a:solidFill>
              <a:latin typeface="Calibri"/>
              <a:ea typeface="Calibri"/>
              <a:cs typeface="Calibri"/>
              <a:sym typeface="Calibri"/>
            </a:endParaRPr>
          </a:p>
        </p:txBody>
      </p:sp>
      <p:sp>
        <p:nvSpPr>
          <p:cNvPr id="243" name="Shape 24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495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10"/>
            </a:pPr>
            <a:r>
              <a:rPr lang="en-US" sz="1100" u="sng">
                <a:solidFill>
                  <a:schemeClr val="dk1"/>
                </a:solidFill>
              </a:rPr>
              <a:t>Slide 14: </a:t>
            </a:r>
            <a:r>
              <a:rPr lang="en-US" sz="1100">
                <a:solidFill>
                  <a:schemeClr val="dk1"/>
                </a:solidFill>
              </a:rPr>
              <a:t>Allow time for students to complete their post-activity survey.</a:t>
            </a:r>
          </a:p>
        </p:txBody>
      </p:sp>
      <p:sp>
        <p:nvSpPr>
          <p:cNvPr id="252" name="Shape 2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282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4"/>
            </a:pPr>
            <a:r>
              <a:rPr lang="en-US" sz="1100" u="sng">
                <a:solidFill>
                  <a:schemeClr val="dk1"/>
                </a:solidFill>
              </a:rPr>
              <a:t>Slides 2 and 3:</a:t>
            </a:r>
            <a:r>
              <a:rPr lang="en-US" sz="1100">
                <a:solidFill>
                  <a:schemeClr val="dk1"/>
                </a:solidFill>
              </a:rPr>
              <a:t>  Discuss engineering and what engineers do.</a:t>
            </a:r>
          </a:p>
        </p:txBody>
      </p:sp>
      <p:sp>
        <p:nvSpPr>
          <p:cNvPr id="138" name="Shape 1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088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all engineers do the same thing?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 NO, NO!!!!!</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Many types of engineers</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Chemical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Mechanical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Electrical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Civil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They do many different types of jobs</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Design</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Sale</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Test</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Much, much more!</a:t>
            </a:r>
          </a:p>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621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dirty="0">
                <a:solidFill>
                  <a:schemeClr val="dk1"/>
                </a:solidFill>
              </a:rPr>
              <a:t>Slide 4:</a:t>
            </a:r>
            <a:r>
              <a:rPr lang="en-US" sz="1100" dirty="0">
                <a:solidFill>
                  <a:schemeClr val="dk1"/>
                </a:solidFill>
              </a:rPr>
              <a:t> Show “</a:t>
            </a:r>
            <a:r>
              <a:rPr lang="en-US" sz="1100" dirty="0" err="1">
                <a:solidFill>
                  <a:schemeClr val="dk1"/>
                </a:solidFill>
              </a:rPr>
              <a:t>Zipline</a:t>
            </a:r>
            <a:r>
              <a:rPr lang="en-US" sz="1100" dirty="0">
                <a:solidFill>
                  <a:schemeClr val="dk1"/>
                </a:solidFill>
              </a:rPr>
              <a:t> Rescues from Mexico Floods” video – </a:t>
            </a:r>
          </a:p>
          <a:p>
            <a:pPr marL="914400" lvl="0" indent="457200" rtl="0">
              <a:lnSpc>
                <a:spcPct val="150000"/>
              </a:lnSpc>
              <a:spcBef>
                <a:spcPts val="0"/>
              </a:spcBef>
              <a:spcAft>
                <a:spcPts val="50"/>
              </a:spcAft>
              <a:buClr>
                <a:schemeClr val="dk1"/>
              </a:buClr>
              <a:buSzPct val="100000"/>
              <a:buFont typeface="Arial"/>
              <a:buNone/>
            </a:pPr>
            <a:r>
              <a:rPr lang="en-US" sz="1100" b="1" u="sng" dirty="0">
                <a:solidFill>
                  <a:schemeClr val="dk1"/>
                </a:solidFill>
              </a:rPr>
              <a:t>NOTE: Video must be ended</a:t>
            </a:r>
            <a:r>
              <a:rPr lang="en-US" sz="1100" b="1" dirty="0">
                <a:solidFill>
                  <a:schemeClr val="dk1"/>
                </a:solidFill>
              </a:rPr>
              <a:t> </a:t>
            </a:r>
            <a:r>
              <a:rPr lang="en-US" sz="1100" b="1" u="sng" dirty="0">
                <a:solidFill>
                  <a:schemeClr val="dk1"/>
                </a:solidFill>
              </a:rPr>
              <a:t>abruptly at 1m14s.</a:t>
            </a:r>
          </a:p>
          <a:p>
            <a:pPr marL="0" marR="0" lvl="0" indent="0" algn="l" rtl="0">
              <a:lnSpc>
                <a:spcPct val="115000"/>
              </a:lnSpc>
              <a:spcBef>
                <a:spcPts val="0"/>
              </a:spcBef>
              <a:buSzPct val="25000"/>
              <a:buNone/>
            </a:pPr>
            <a:r>
              <a:rPr lang="en-US" sz="1200" b="1" i="0" u="sng" strike="noStrike" cap="none" baseline="0" dirty="0">
                <a:solidFill>
                  <a:schemeClr val="hlink"/>
                </a:solidFill>
                <a:latin typeface="Galdeano"/>
                <a:ea typeface="Galdeano"/>
                <a:cs typeface="Galdeano"/>
                <a:sym typeface="Galdeano"/>
                <a:hlinkClick r:id="rId3"/>
              </a:rPr>
              <a:t>http://www.nbcnews.com/video/nightly-news/53044233#53044233</a:t>
            </a:r>
          </a:p>
          <a:p>
            <a:pPr marL="0" marR="0" lvl="0" indent="0" algn="l" rtl="0">
              <a:lnSpc>
                <a:spcPct val="115000"/>
              </a:lnSpc>
              <a:spcBef>
                <a:spcPts val="0"/>
              </a:spcBef>
              <a:buNone/>
            </a:pPr>
            <a:endParaRPr sz="1200" b="1" i="0" u="sng" strike="noStrike" cap="none" baseline="0" dirty="0">
              <a:solidFill>
                <a:schemeClr val="hlink"/>
              </a:solidFill>
              <a:latin typeface="Galdeano"/>
              <a:ea typeface="Galdeano"/>
              <a:cs typeface="Galdeano"/>
              <a:sym typeface="Galdeano"/>
              <a:hlinkClick r:id="rId3"/>
            </a:endParaRPr>
          </a:p>
          <a:p>
            <a:pPr marL="0" marR="0" lvl="0" indent="0" algn="l" rtl="0">
              <a:lnSpc>
                <a:spcPct val="115000"/>
              </a:lnSpc>
              <a:spcBef>
                <a:spcPts val="0"/>
              </a:spcBef>
              <a:buSzPct val="25000"/>
              <a:buNone/>
            </a:pPr>
            <a:r>
              <a:rPr lang="en-US" sz="1200" b="0" i="0" u="none" strike="noStrike" cap="none" baseline="0" dirty="0">
                <a:solidFill>
                  <a:schemeClr val="hlink"/>
                </a:solidFill>
                <a:latin typeface="Galdeano"/>
                <a:ea typeface="Galdeano"/>
                <a:cs typeface="Galdeano"/>
                <a:sym typeface="Galdeano"/>
                <a:hlinkClick r:id="rId3"/>
              </a:rPr>
              <a:t>*may have to copy and paste link into browser</a:t>
            </a:r>
          </a:p>
          <a:p>
            <a:pPr marL="0" marR="0" lvl="0" indent="0" algn="l" rtl="0">
              <a:lnSpc>
                <a:spcPct val="115000"/>
              </a:lnSpc>
              <a:spcBef>
                <a:spcPts val="0"/>
              </a:spcBef>
              <a:buNone/>
            </a:pPr>
            <a:endParaRPr sz="1200" b="0" i="0" u="sng" strike="noStrike" cap="none" baseline="0" dirty="0">
              <a:solidFill>
                <a:schemeClr val="hlink"/>
              </a:solidFill>
              <a:latin typeface="Galdeano"/>
              <a:ea typeface="Galdeano"/>
              <a:cs typeface="Galdeano"/>
              <a:sym typeface="Galdeano"/>
              <a:hlinkClick r:id="rId3"/>
            </a:endParaRPr>
          </a:p>
          <a:p>
            <a:pPr marL="0" marR="0" lvl="0" indent="0" algn="l" rtl="0">
              <a:lnSpc>
                <a:spcPct val="115000"/>
              </a:lnSpc>
              <a:spcBef>
                <a:spcPts val="0"/>
              </a:spcBef>
              <a:spcAft>
                <a:spcPts val="0"/>
              </a:spcAft>
              <a:buClr>
                <a:schemeClr val="dk1"/>
              </a:buClr>
              <a:buSzPct val="25000"/>
              <a:buFont typeface="Cambria"/>
              <a:buNone/>
            </a:pPr>
            <a:r>
              <a:rPr lang="en-US" sz="1600" b="1" i="0" u="none" strike="noStrike" cap="none" baseline="0" dirty="0">
                <a:solidFill>
                  <a:schemeClr val="dk1"/>
                </a:solidFill>
                <a:latin typeface="Cambria"/>
                <a:ea typeface="Cambria"/>
                <a:cs typeface="Cambria"/>
                <a:sym typeface="Cambria"/>
              </a:rPr>
              <a:t>detailed scenario. </a:t>
            </a:r>
            <a:r>
              <a:rPr lang="en-US" sz="1200" b="1" i="0" u="none" strike="noStrike" cap="none" baseline="0" dirty="0">
                <a:solidFill>
                  <a:schemeClr val="dk1"/>
                </a:solidFill>
                <a:latin typeface="Cambria"/>
                <a:ea typeface="Cambria"/>
                <a:cs typeface="Cambria"/>
                <a:sym typeface="Cambria"/>
              </a:rPr>
              <a:t>- </a:t>
            </a:r>
            <a:r>
              <a:rPr lang="en-US" sz="1100" dirty="0">
                <a:solidFill>
                  <a:schemeClr val="dk1"/>
                </a:solidFill>
              </a:rPr>
              <a:t>A recent earthquake has collapsed a bridge, which was the only way out of an island.  The islanders are running out of resources quickly, and need help.  Your engineering team has concluded that the best and safest option is to transport the people off the island.  The water’s current is currently too strong, making it an unsafe means of transportation.  The only means of transportation remaining is the island’s famous zip line, which includes a section leading from the island to a neighboring city.</a:t>
            </a:r>
          </a:p>
        </p:txBody>
      </p:sp>
      <p:sp>
        <p:nvSpPr>
          <p:cNvPr id="158" name="Shape 1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784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5:</a:t>
            </a:r>
            <a:r>
              <a:rPr lang="en-US" sz="1100">
                <a:solidFill>
                  <a:schemeClr val="dk1"/>
                </a:solidFill>
              </a:rPr>
              <a:t> Present the real-world engineering design problem (scenario).</a:t>
            </a:r>
          </a:p>
        </p:txBody>
      </p:sp>
      <p:sp>
        <p:nvSpPr>
          <p:cNvPr id="167" name="Shape 16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539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6:</a:t>
            </a:r>
            <a:r>
              <a:rPr lang="en-US" sz="1100">
                <a:solidFill>
                  <a:schemeClr val="dk1"/>
                </a:solidFill>
              </a:rPr>
              <a:t> Introduce the Engineering Design Challenge.</a:t>
            </a:r>
          </a:p>
        </p:txBody>
      </p:sp>
      <p:sp>
        <p:nvSpPr>
          <p:cNvPr id="177" name="Shape 17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458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7:</a:t>
            </a:r>
            <a:r>
              <a:rPr lang="en-US" sz="1100">
                <a:solidFill>
                  <a:schemeClr val="dk1"/>
                </a:solidFill>
              </a:rPr>
              <a:t> Discuss Engineering Design Goals.</a:t>
            </a:r>
          </a:p>
        </p:txBody>
      </p:sp>
      <p:sp>
        <p:nvSpPr>
          <p:cNvPr id="185" name="Shape 1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899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8:</a:t>
            </a:r>
            <a:r>
              <a:rPr lang="en-US" sz="1100">
                <a:solidFill>
                  <a:schemeClr val="dk1"/>
                </a:solidFill>
              </a:rPr>
              <a:t> Introduce resources (materials) available to each team.</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will have: straws, masking tape, string/yarn, toothpicks, duct tape, paper clips, pipe cleaners, wooden craft sticks, ribbon, rubber bands, and cups.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If constraining material quantities – use these amounts for each group</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Straws, 5 total</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Masking tape, 3 in</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String/yarn, 1 ft</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Tooth picks, 8 total</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Duct tape, 2 inches</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Paperclips, 3 total</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Pipe cleaners, 2 each</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Wooden craft sticks, 4 each</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Ribbon, 5 inches</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Rubber bands, 5 total</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Cups, 1 each</a:t>
            </a:r>
          </a:p>
          <a:p>
            <a:pPr marL="171450" marR="0" lvl="0" indent="-9525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676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9:</a:t>
            </a:r>
            <a:r>
              <a:rPr lang="en-US" sz="1100">
                <a:solidFill>
                  <a:schemeClr val="dk1"/>
                </a:solidFill>
              </a:rPr>
              <a:t> Explain prototype-testing procedures.</a:t>
            </a:r>
          </a:p>
          <a:p>
            <a:pPr marL="0" marR="0" lvl="0" indent="0" algn="l" rtl="0">
              <a:spcBef>
                <a:spcPts val="0"/>
              </a:spcBef>
              <a:buNone/>
            </a:pPr>
            <a:endParaRPr/>
          </a:p>
        </p:txBody>
      </p:sp>
      <p:sp>
        <p:nvSpPr>
          <p:cNvPr id="205" name="Shape 2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39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17" name="Shape 1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18" name="Shape 1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19" name="Shape 1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20" name="Shape 2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06" name="Shape 106"/>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7" name="Shape 107"/>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1" name="Shape 111"/>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12" name="Shape 11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27" name="Shape 2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28" name="Shape 2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35" name="Shape 3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36" name="Shape 3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7" name="Shape 3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38" name="Shape 3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9" name="Shape 3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40" name="Shape 4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4" name="Shape 4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5" name="Shape 45"/>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48" name="Shape 4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49" name="Shape 4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0" name="Shape 50"/>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51" name="Shape 51"/>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2" name="Shape 52"/>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53" name="Shape 53"/>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58" name="Shape 5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9" name="Shape 5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0" name="Shape 6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63" name="Shape 6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64" name="Shape 6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5" name="Shape 6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66" name="Shape 6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7" name="Shape 6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68" name="Shape 6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74" name="Shape 74"/>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75" name="Shape 75"/>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6" name="Shape 76"/>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77" name="Shape 77"/>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8" name="Shape 7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79" name="Shape 7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83" name="Shape 8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84" name="Shape 8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5" name="Shape 8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86" name="Shape 8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7" name="Shape 8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1/21/15</a:t>
            </a:r>
          </a:p>
        </p:txBody>
      </p:sp>
      <p:sp>
        <p:nvSpPr>
          <p:cNvPr id="88" name="Shape 8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3" name="Shape 93"/>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a:spLocks noGrp="1"/>
          </p:cNvSpPr>
          <p:nvPr>
            <p:ph type="pic" idx="2"/>
          </p:nvPr>
        </p:nvSpPr>
        <p:spPr>
          <a:xfrm>
            <a:off x="5183187" y="987425"/>
            <a:ext cx="6172199" cy="4873624"/>
          </a:xfrm>
          <a:prstGeom prst="rect">
            <a:avLst/>
          </a:prstGeom>
          <a:noFill/>
          <a:ln>
            <a:noFill/>
          </a:ln>
        </p:spPr>
      </p:sp>
      <p:sp>
        <p:nvSpPr>
          <p:cNvPr id="99" name="Shape 9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0" name="Shape 10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tryengineering.org/lesson-plans/conveyor-engineering" TargetMode="External"/><Relationship Id="rId7" Type="http://schemas.openxmlformats.org/officeDocument/2006/relationships/hyperlink" Target="http://www.discover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www.nbcnews.com/video/nightly-news/53044233#53044233" TargetMode="External"/><Relationship Id="rId4" Type="http://schemas.openxmlformats.org/officeDocument/2006/relationships/hyperlink" Target="http://www.tryengineering.org/lesson-plans/rescue-rove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images.businessweek.com/ss/09/12/1210_best_internship_companies/5.htm" TargetMode="External"/><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gettyimages.com/detail/photo/doctor-and-nurses-taking-care-of-patient-royalty-free-image/dv418101"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nbcnews.com/video/nightly-news/53044233#5304423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subTitle" idx="1"/>
          </p:nvPr>
        </p:nvSpPr>
        <p:spPr>
          <a:xfrm>
            <a:off x="765516" y="4147698"/>
            <a:ext cx="5794675"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5400" b="1" i="0" u="none" strike="noStrike" cap="none" baseline="0">
                <a:solidFill>
                  <a:schemeClr val="dk1"/>
                </a:solidFill>
                <a:latin typeface="Calibri"/>
                <a:ea typeface="Calibri"/>
                <a:cs typeface="Calibri"/>
                <a:sym typeface="Calibri"/>
              </a:rPr>
              <a:t>Zip Line</a:t>
            </a:r>
          </a:p>
        </p:txBody>
      </p:sp>
      <p:pic>
        <p:nvPicPr>
          <p:cNvPr id="117" name="Shape 117"/>
          <p:cNvPicPr preferRelativeResize="0"/>
          <p:nvPr/>
        </p:nvPicPr>
        <p:blipFill rotWithShape="1">
          <a:blip r:embed="rId3">
            <a:alphaModFix/>
          </a:blip>
          <a:srcRect/>
          <a:stretch/>
        </p:blipFill>
        <p:spPr>
          <a:xfrm>
            <a:off x="7287146" y="220715"/>
            <a:ext cx="4824667" cy="6011916"/>
          </a:xfrm>
          <a:prstGeom prst="rect">
            <a:avLst/>
          </a:prstGeom>
          <a:noFill/>
          <a:ln>
            <a:noFill/>
          </a:ln>
        </p:spPr>
      </p:pic>
      <p:sp>
        <p:nvSpPr>
          <p:cNvPr id="118" name="Shape 118"/>
          <p:cNvSpPr/>
          <p:nvPr/>
        </p:nvSpPr>
        <p:spPr>
          <a:xfrm>
            <a:off x="9173703" y="6398203"/>
            <a:ext cx="183062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sng" strike="noStrike" cap="none" baseline="0">
                <a:solidFill>
                  <a:schemeClr val="hlink"/>
                </a:solidFill>
                <a:latin typeface="arial"/>
                <a:ea typeface="arial"/>
                <a:cs typeface="arial"/>
                <a:sym typeface="arial"/>
                <a:hlinkClick r:id="rId4"/>
              </a:rPr>
              <a:t>www.discovere.org</a:t>
            </a:r>
            <a:r>
              <a:rPr lang="en-US" sz="1200" b="0" i="0" u="none" strike="noStrike" cap="none" baseline="0">
                <a:solidFill>
                  <a:srgbClr val="7D7D7D"/>
                </a:solidFill>
                <a:latin typeface="arial"/>
                <a:ea typeface="arial"/>
                <a:cs typeface="arial"/>
                <a:sym typeface="arial"/>
              </a:rPr>
              <a:t> </a:t>
            </a:r>
          </a:p>
        </p:txBody>
      </p:sp>
      <p:sp>
        <p:nvSpPr>
          <p:cNvPr id="119" name="Shape 119"/>
          <p:cNvSpPr txBox="1"/>
          <p:nvPr/>
        </p:nvSpPr>
        <p:spPr>
          <a:xfrm>
            <a:off x="154955" y="2392984"/>
            <a:ext cx="7015799" cy="1915499"/>
          </a:xfrm>
          <a:prstGeom prst="rect">
            <a:avLst/>
          </a:prstGeom>
          <a:noFill/>
          <a:ln>
            <a:noFill/>
          </a:ln>
        </p:spPr>
        <p:txBody>
          <a:bodyPr lIns="91425" tIns="45700" rIns="91425" bIns="45700" anchor="b" anchorCtr="0">
            <a:noAutofit/>
          </a:bodyPr>
          <a:lstStyle/>
          <a:p>
            <a:pPr marL="0" marR="0" lvl="0" indent="0" algn="ctr" rtl="0">
              <a:lnSpc>
                <a:spcPct val="140000"/>
              </a:lnSpc>
              <a:spcBef>
                <a:spcPts val="0"/>
              </a:spcBef>
              <a:spcAft>
                <a:spcPts val="1400"/>
              </a:spcAft>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TURNING IDEAS INTO REALITY:</a:t>
            </a:r>
            <a:r>
              <a:rPr lang="en-US" sz="3950" b="1" i="0" u="none" strike="noStrike" cap="none" baseline="0">
                <a:solidFill>
                  <a:schemeClr val="dk1"/>
                </a:solidFill>
                <a:latin typeface="Calibri"/>
                <a:ea typeface="Calibri"/>
                <a:cs typeface="Calibri"/>
                <a:sym typeface="Calibri"/>
              </a:rPr>
              <a:t/>
            </a:r>
            <a:br>
              <a:rPr lang="en-US" sz="3950" b="1" i="0" u="none" strike="noStrike" cap="none" baseline="0">
                <a:solidFill>
                  <a:schemeClr val="dk1"/>
                </a:solidFill>
                <a:latin typeface="Calibri"/>
                <a:ea typeface="Calibri"/>
                <a:cs typeface="Calibri"/>
                <a:sym typeface="Calibri"/>
              </a:rPr>
            </a:br>
            <a:r>
              <a:rPr lang="en-US" sz="4150" b="1" i="0" u="none" strike="noStrike" cap="none" baseline="0">
                <a:solidFill>
                  <a:schemeClr val="dk1"/>
                </a:solidFill>
                <a:latin typeface="Calibri"/>
                <a:ea typeface="Calibri"/>
                <a:cs typeface="Calibri"/>
                <a:sym typeface="Calibri"/>
              </a:rPr>
              <a:t>ENGINEERING A </a:t>
            </a:r>
          </a:p>
          <a:p>
            <a:pPr marL="0" marR="0" lvl="0" indent="0" algn="ctr" rtl="0">
              <a:lnSpc>
                <a:spcPct val="140000"/>
              </a:lnSpc>
              <a:spcBef>
                <a:spcPts val="0"/>
              </a:spcBef>
              <a:spcAft>
                <a:spcPts val="1400"/>
              </a:spcAft>
              <a:buClr>
                <a:schemeClr val="dk1"/>
              </a:buClr>
              <a:buSzPct val="25000"/>
              <a:buFont typeface="Calibri"/>
              <a:buNone/>
            </a:pPr>
            <a:r>
              <a:rPr lang="en-US" sz="4150" b="1" i="0" u="none" strike="noStrike" cap="none" baseline="0">
                <a:solidFill>
                  <a:schemeClr val="dk1"/>
                </a:solidFill>
                <a:latin typeface="Calibri"/>
                <a:ea typeface="Calibri"/>
                <a:cs typeface="Calibri"/>
                <a:sym typeface="Calibri"/>
              </a:rPr>
              <a:t>BETTER</a:t>
            </a:r>
            <a:r>
              <a:rPr lang="en-US" sz="4150" b="1">
                <a:solidFill>
                  <a:schemeClr val="dk1"/>
                </a:solidFill>
                <a:latin typeface="Calibri"/>
                <a:ea typeface="Calibri"/>
                <a:cs typeface="Calibri"/>
                <a:sym typeface="Calibri"/>
              </a:rPr>
              <a:t> </a:t>
            </a:r>
            <a:r>
              <a:rPr lang="en-US" sz="4150" b="1" i="0" u="none" strike="noStrike" cap="none" baseline="0">
                <a:solidFill>
                  <a:schemeClr val="dk1"/>
                </a:solidFill>
                <a:latin typeface="Calibri"/>
                <a:ea typeface="Calibri"/>
                <a:cs typeface="Calibri"/>
                <a:sym typeface="Calibri"/>
              </a:rPr>
              <a:t>WORLD</a:t>
            </a:r>
          </a:p>
        </p:txBody>
      </p:sp>
      <p:pic>
        <p:nvPicPr>
          <p:cNvPr id="120" name="Shape 120"/>
          <p:cNvPicPr preferRelativeResize="0"/>
          <p:nvPr/>
        </p:nvPicPr>
        <p:blipFill>
          <a:blip r:embed="rId5">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a:stretch/>
        </p:blipFill>
        <p:spPr>
          <a:xfrm>
            <a:off x="562612" y="1376132"/>
            <a:ext cx="4808039" cy="4295462"/>
          </a:xfrm>
          <a:prstGeom prst="rect">
            <a:avLst/>
          </a:prstGeom>
          <a:noFill/>
          <a:ln>
            <a:noFill/>
          </a:ln>
        </p:spPr>
      </p:pic>
      <p:sp>
        <p:nvSpPr>
          <p:cNvPr id="208" name="Shape 208"/>
          <p:cNvSpPr/>
          <p:nvPr/>
        </p:nvSpPr>
        <p:spPr>
          <a:xfrm>
            <a:off x="5710176" y="1478266"/>
            <a:ext cx="6096000" cy="4039566"/>
          </a:xfrm>
          <a:prstGeom prst="rect">
            <a:avLst/>
          </a:prstGeom>
          <a:noFill/>
          <a:ln>
            <a:noFill/>
          </a:ln>
        </p:spPr>
        <p:txBody>
          <a:bodyPr lIns="91425" tIns="45700" rIns="91425" bIns="45700" anchor="t" anchorCtr="0">
            <a:noAutofit/>
          </a:bodyPr>
          <a:lstStyle/>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ASK: </a:t>
            </a:r>
            <a:r>
              <a:rPr lang="en-US" sz="1800" b="0" i="0" u="none" strike="noStrike" cap="none" baseline="0">
                <a:solidFill>
                  <a:srgbClr val="474747"/>
                </a:solidFill>
                <a:latin typeface="Arial"/>
                <a:ea typeface="Arial"/>
                <a:cs typeface="Arial"/>
                <a:sym typeface="Arial"/>
              </a:rPr>
              <a:t>What is the problem? How have others approached it? What are your constraints?</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IMAGINE: </a:t>
            </a:r>
            <a:r>
              <a:rPr lang="en-US" sz="1800" b="0" i="0" u="none" strike="noStrike" cap="none" baseline="0">
                <a:solidFill>
                  <a:srgbClr val="474747"/>
                </a:solidFill>
                <a:latin typeface="Arial"/>
                <a:ea typeface="Arial"/>
                <a:cs typeface="Arial"/>
                <a:sym typeface="Arial"/>
              </a:rPr>
              <a:t>What are some solutions? Brainstorm ideas. Choose the best one.</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PLAN: </a:t>
            </a:r>
            <a:r>
              <a:rPr lang="en-US" sz="1800" b="0" i="0" u="none" strike="noStrike" cap="none" baseline="0">
                <a:solidFill>
                  <a:srgbClr val="474747"/>
                </a:solidFill>
                <a:latin typeface="Arial"/>
                <a:ea typeface="Arial"/>
                <a:cs typeface="Arial"/>
                <a:sym typeface="Arial"/>
              </a:rPr>
              <a:t>Draw a diagram. Make lists of materials you will need.</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CREATE: </a:t>
            </a:r>
            <a:r>
              <a:rPr lang="en-US" sz="1800" b="0" i="0" u="none" strike="noStrike" cap="none" baseline="0">
                <a:solidFill>
                  <a:srgbClr val="474747"/>
                </a:solidFill>
                <a:latin typeface="Arial"/>
                <a:ea typeface="Arial"/>
                <a:cs typeface="Arial"/>
                <a:sym typeface="Arial"/>
              </a:rPr>
              <a:t>Follow your plan and create something. Test it out!</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IMPROVE: </a:t>
            </a:r>
            <a:r>
              <a:rPr lang="en-US" sz="1800" b="0" i="0" u="none" strike="noStrike" cap="none" baseline="0">
                <a:solidFill>
                  <a:srgbClr val="474747"/>
                </a:solidFill>
                <a:latin typeface="Arial"/>
                <a:ea typeface="Arial"/>
                <a:cs typeface="Arial"/>
                <a:sym typeface="Arial"/>
              </a:rPr>
              <a:t>What works? What doesn't? What could work better? Modify your designs to make it better. Test it out!</a:t>
            </a:r>
          </a:p>
          <a:p>
            <a:pPr marL="0" marR="0" lvl="0" indent="0" algn="l" rtl="0">
              <a:spcBef>
                <a:spcPts val="0"/>
              </a:spcBef>
              <a:spcAft>
                <a:spcPts val="1500"/>
              </a:spcAft>
              <a:buSzPct val="25000"/>
              <a:buNone/>
            </a:pPr>
            <a:r>
              <a:rPr lang="en-US" sz="1400" b="0" i="0" u="none" strike="noStrike" cap="none" baseline="0">
                <a:solidFill>
                  <a:srgbClr val="474747"/>
                </a:solidFill>
                <a:latin typeface="Arial"/>
                <a:ea typeface="Arial"/>
                <a:cs typeface="Arial"/>
                <a:sym typeface="Arial"/>
              </a:rPr>
              <a:t>www.teachengineering.org</a:t>
            </a:r>
          </a:p>
        </p:txBody>
      </p:sp>
      <p:sp>
        <p:nvSpPr>
          <p:cNvPr id="209" name="Shape 209"/>
          <p:cNvSpPr txBox="1">
            <a:spLocks noGrp="1"/>
          </p:cNvSpPr>
          <p:nvPr>
            <p:ph type="title"/>
          </p:nvPr>
        </p:nvSpPr>
        <p:spPr>
          <a:xfrm>
            <a:off x="181613" y="-5103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pic>
        <p:nvPicPr>
          <p:cNvPr id="210" name="Shape 210"/>
          <p:cNvPicPr preferRelativeResize="0"/>
          <p:nvPr/>
        </p:nvPicPr>
        <p:blipFill>
          <a:blip r:embed="rId4">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a:stretch/>
        </p:blipFill>
        <p:spPr>
          <a:xfrm rot="10800000">
            <a:off x="7613533" y="3452652"/>
            <a:ext cx="4096512" cy="3072383"/>
          </a:xfrm>
          <a:prstGeom prst="rect">
            <a:avLst/>
          </a:prstGeom>
          <a:noFill/>
          <a:ln>
            <a:noFill/>
          </a:ln>
        </p:spPr>
      </p:pic>
      <p:pic>
        <p:nvPicPr>
          <p:cNvPr id="217" name="Shape 217"/>
          <p:cNvPicPr preferRelativeResize="0"/>
          <p:nvPr/>
        </p:nvPicPr>
        <p:blipFill rotWithShape="1">
          <a:blip r:embed="rId4">
            <a:alphaModFix/>
          </a:blip>
          <a:srcRect/>
          <a:stretch/>
        </p:blipFill>
        <p:spPr>
          <a:xfrm>
            <a:off x="8099406" y="262912"/>
            <a:ext cx="3378765" cy="3164336"/>
          </a:xfrm>
          <a:prstGeom prst="rect">
            <a:avLst/>
          </a:prstGeom>
          <a:noFill/>
          <a:ln>
            <a:noFill/>
          </a:ln>
        </p:spPr>
      </p:pic>
      <p:sp>
        <p:nvSpPr>
          <p:cNvPr id="218" name="Shape 218"/>
          <p:cNvSpPr txBox="1">
            <a:spLocks noGrp="1"/>
          </p:cNvSpPr>
          <p:nvPr>
            <p:ph type="title"/>
          </p:nvPr>
        </p:nvSpPr>
        <p:spPr>
          <a:xfrm>
            <a:off x="118243" y="148255"/>
            <a:ext cx="10515599" cy="91613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sp>
        <p:nvSpPr>
          <p:cNvPr id="219" name="Shape 219"/>
          <p:cNvSpPr txBox="1">
            <a:spLocks noGrp="1"/>
          </p:cNvSpPr>
          <p:nvPr>
            <p:ph type="body" idx="1"/>
          </p:nvPr>
        </p:nvSpPr>
        <p:spPr>
          <a:xfrm>
            <a:off x="444302" y="1388640"/>
            <a:ext cx="6967185" cy="5170054"/>
          </a:xfrm>
          <a:prstGeom prst="rect">
            <a:avLst/>
          </a:prstGeom>
          <a:noFill/>
          <a:ln>
            <a:noFill/>
          </a:ln>
        </p:spPr>
        <p:txBody>
          <a:bodyPr lIns="91425" tIns="45700" rIns="91425" bIns="45700" anchor="t" anchorCtr="0">
            <a:noAutofit/>
          </a:bodyPr>
          <a:lstStyle/>
          <a:p>
            <a:pPr marL="228600" marR="0" lvl="0" indent="-177800" algn="l" rtl="0">
              <a:lnSpc>
                <a:spcPct val="90000"/>
              </a:lnSpc>
              <a:spcBef>
                <a:spcPts val="0"/>
              </a:spcBef>
              <a:buClr>
                <a:schemeClr val="dk1"/>
              </a:buClr>
              <a:buSzPct val="100000"/>
              <a:buFont typeface="Arial"/>
              <a:buChar char="•"/>
            </a:pPr>
            <a:r>
              <a:rPr lang="en-US" sz="2400" b="1" i="0" u="none" strike="noStrike" cap="none" baseline="0">
                <a:solidFill>
                  <a:schemeClr val="dk1"/>
                </a:solidFill>
                <a:latin typeface="Calibri"/>
                <a:ea typeface="Calibri"/>
                <a:cs typeface="Calibri"/>
                <a:sym typeface="Calibri"/>
              </a:rPr>
              <a:t>Imagine</a:t>
            </a:r>
            <a:r>
              <a:rPr lang="en-US" sz="2400" b="0" i="0" u="none" strike="noStrike" cap="none" baseline="0">
                <a:solidFill>
                  <a:schemeClr val="dk1"/>
                </a:solidFill>
                <a:latin typeface="Calibri"/>
                <a:ea typeface="Calibri"/>
                <a:cs typeface="Calibri"/>
                <a:sym typeface="Calibri"/>
              </a:rPr>
              <a:t> </a:t>
            </a:r>
            <a:r>
              <a:rPr lang="en-US" sz="24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INDIVIDUALLY: observe available materials, and brainstorm and write design ideas </a:t>
            </a:r>
            <a:r>
              <a:rPr lang="en-US" sz="24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TEAM: share individual ideas </a:t>
            </a:r>
            <a:r>
              <a:rPr lang="en-US" sz="2400" b="0" i="1" u="none" strike="noStrike" cap="none" baseline="0">
                <a:solidFill>
                  <a:schemeClr val="dk1"/>
                </a:solidFill>
                <a:latin typeface="Calibri"/>
                <a:ea typeface="Calibri"/>
                <a:cs typeface="Calibri"/>
                <a:sym typeface="Calibri"/>
              </a:rPr>
              <a:t>(5 min.) </a:t>
            </a:r>
          </a:p>
          <a:p>
            <a:pPr marL="228600" marR="0" lvl="0" indent="-177800" algn="l" rtl="0">
              <a:lnSpc>
                <a:spcPct val="90000"/>
              </a:lnSpc>
              <a:spcBef>
                <a:spcPts val="1000"/>
              </a:spcBef>
              <a:buClr>
                <a:schemeClr val="dk1"/>
              </a:buClr>
              <a:buSzPct val="100000"/>
              <a:buFont typeface="Arial"/>
              <a:buChar char="•"/>
            </a:pPr>
            <a:r>
              <a:rPr lang="en-US" sz="2400" b="1" i="0" u="none" strike="noStrike" cap="none" baseline="0">
                <a:solidFill>
                  <a:schemeClr val="dk1"/>
                </a:solidFill>
                <a:latin typeface="Calibri"/>
                <a:ea typeface="Calibri"/>
                <a:cs typeface="Calibri"/>
                <a:sym typeface="Calibri"/>
              </a:rPr>
              <a:t>Plan</a:t>
            </a:r>
            <a:r>
              <a:rPr lang="en-US" sz="2400" b="0" i="0" u="none" strike="noStrike" cap="none" baseline="0">
                <a:solidFill>
                  <a:schemeClr val="dk1"/>
                </a:solidFill>
                <a:latin typeface="Calibri"/>
                <a:ea typeface="Calibri"/>
                <a:cs typeface="Calibri"/>
                <a:sym typeface="Calibri"/>
              </a:rPr>
              <a:t> </a:t>
            </a:r>
            <a:r>
              <a:rPr lang="en-US" sz="24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Choose and sketch a team design plan</a:t>
            </a:r>
          </a:p>
          <a:p>
            <a:pPr marL="228600" marR="0" lvl="0" indent="-177800" algn="l" rtl="0">
              <a:lnSpc>
                <a:spcPct val="90000"/>
              </a:lnSpc>
              <a:spcBef>
                <a:spcPts val="1000"/>
              </a:spcBef>
              <a:buClr>
                <a:schemeClr val="dk1"/>
              </a:buClr>
              <a:buSzPct val="100000"/>
              <a:buFont typeface="Arial"/>
              <a:buChar char="•"/>
            </a:pPr>
            <a:r>
              <a:rPr lang="en-US" sz="2400" b="1" i="0" u="none" strike="noStrike" cap="none" baseline="0">
                <a:solidFill>
                  <a:schemeClr val="dk1"/>
                </a:solidFill>
                <a:latin typeface="Calibri"/>
                <a:ea typeface="Calibri"/>
                <a:cs typeface="Calibri"/>
                <a:sym typeface="Calibri"/>
              </a:rPr>
              <a:t>Create</a:t>
            </a:r>
            <a:r>
              <a:rPr lang="en-US" sz="2400" b="0" i="0" u="none" strike="noStrike" cap="none" baseline="0">
                <a:solidFill>
                  <a:schemeClr val="dk1"/>
                </a:solidFill>
                <a:latin typeface="Calibri"/>
                <a:ea typeface="Calibri"/>
                <a:cs typeface="Calibri"/>
                <a:sym typeface="Calibri"/>
              </a:rPr>
              <a:t> </a:t>
            </a:r>
            <a:r>
              <a:rPr lang="en-US" sz="24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Gather materials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Construct your team design plan</a:t>
            </a:r>
          </a:p>
          <a:p>
            <a:pPr marL="228600" marR="0" lvl="0" indent="-177800" algn="l" rtl="0">
              <a:lnSpc>
                <a:spcPct val="90000"/>
              </a:lnSpc>
              <a:spcBef>
                <a:spcPts val="1000"/>
              </a:spcBef>
              <a:buClr>
                <a:schemeClr val="dk1"/>
              </a:buClr>
              <a:buSzPct val="100000"/>
              <a:buFont typeface="Arial"/>
              <a:buChar char="•"/>
            </a:pPr>
            <a:r>
              <a:rPr lang="en-US" sz="2400" b="1" i="0" u="none" strike="noStrike" cap="none" baseline="0">
                <a:solidFill>
                  <a:schemeClr val="dk1"/>
                </a:solidFill>
                <a:latin typeface="Calibri"/>
                <a:ea typeface="Calibri"/>
                <a:cs typeface="Calibri"/>
                <a:sym typeface="Calibri"/>
              </a:rPr>
              <a:t>Improve and Test </a:t>
            </a:r>
            <a:r>
              <a:rPr lang="en-US" sz="2400" b="0" i="1" u="none" strike="noStrike" cap="none" baseline="0">
                <a:solidFill>
                  <a:schemeClr val="dk1"/>
                </a:solidFill>
                <a:latin typeface="Calibri"/>
                <a:ea typeface="Calibri"/>
                <a:cs typeface="Calibri"/>
                <a:sym typeface="Calibri"/>
              </a:rPr>
              <a:t>(10 min.)</a:t>
            </a:r>
          </a:p>
        </p:txBody>
      </p:sp>
      <p:pic>
        <p:nvPicPr>
          <p:cNvPr id="220" name="Shape 220"/>
          <p:cNvPicPr preferRelativeResize="0"/>
          <p:nvPr/>
        </p:nvPicPr>
        <p:blipFill>
          <a:blip r:embed="rId5">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227" name="Shape 227"/>
          <p:cNvSpPr txBox="1">
            <a:spLocks noGrp="1"/>
          </p:cNvSpPr>
          <p:nvPr>
            <p:ph type="title"/>
          </p:nvPr>
        </p:nvSpPr>
        <p:spPr>
          <a:xfrm>
            <a:off x="217173" y="64966"/>
            <a:ext cx="10515599" cy="98276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Reflection</a:t>
            </a:r>
          </a:p>
        </p:txBody>
      </p:sp>
      <p:sp>
        <p:nvSpPr>
          <p:cNvPr id="228" name="Shape 228"/>
          <p:cNvSpPr txBox="1">
            <a:spLocks noGrp="1"/>
          </p:cNvSpPr>
          <p:nvPr>
            <p:ph type="body" idx="1"/>
          </p:nvPr>
        </p:nvSpPr>
        <p:spPr>
          <a:xfrm>
            <a:off x="317500" y="1011765"/>
            <a:ext cx="11641666" cy="5613399"/>
          </a:xfrm>
          <a:prstGeom prst="rect">
            <a:avLst/>
          </a:prstGeom>
          <a:noFill/>
          <a:ln>
            <a:noFill/>
          </a:ln>
        </p:spPr>
        <p:txBody>
          <a:bodyPr lIns="91425" tIns="45700" rIns="91425" bIns="45700" anchor="t" anchorCtr="0">
            <a:noAutofit/>
          </a:bodyPr>
          <a:lstStyle/>
          <a:p>
            <a:pPr marL="228600" marR="0" lvl="0" indent="-203200" algn="l" rtl="0">
              <a:lnSpc>
                <a:spcPct val="100000"/>
              </a:lnSpc>
              <a:spcBef>
                <a:spcPts val="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What went well? Not so well?  Why?</a:t>
            </a:r>
          </a:p>
          <a:p>
            <a:pPr marL="228600" marR="0" lvl="0" indent="-203200" algn="l" rtl="0">
              <a:lnSpc>
                <a:spcPct val="100000"/>
              </a:lnSpc>
              <a:spcBef>
                <a:spcPts val="80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What modifications would you make if we had time to complete the design challenge again?</a:t>
            </a:r>
          </a:p>
          <a:p>
            <a:pPr marL="228600" marR="0" lvl="0" indent="-203200" algn="l" rtl="0">
              <a:lnSpc>
                <a:spcPct val="100000"/>
              </a:lnSpc>
              <a:spcBef>
                <a:spcPts val="80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Did other designs give you ideas for ways to improve your design?</a:t>
            </a:r>
          </a:p>
          <a:p>
            <a:pPr marL="228600" marR="0" lvl="0" indent="-203200" algn="l" rtl="0">
              <a:lnSpc>
                <a:spcPct val="100000"/>
              </a:lnSpc>
              <a:spcBef>
                <a:spcPts val="80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Do you think that changing the slope (angle) of the zip line would make a difference?</a:t>
            </a:r>
          </a:p>
          <a:p>
            <a:pPr marL="228600" marR="0" lvl="0" indent="-203200" algn="l" rtl="0">
              <a:lnSpc>
                <a:spcPct val="100000"/>
              </a:lnSpc>
              <a:spcBef>
                <a:spcPts val="80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How did transformations between potential energy and kinetic energy force your design to move along the zip line?  </a:t>
            </a:r>
          </a:p>
          <a:p>
            <a:pPr marL="228600" marR="0" lvl="0" indent="-203200" algn="l" rtl="0">
              <a:lnSpc>
                <a:spcPct val="100000"/>
              </a:lnSpc>
              <a:spcBef>
                <a:spcPts val="80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What role did friction play on the safety and speed of your design as people were transported along the zip line?</a:t>
            </a:r>
          </a:p>
          <a:p>
            <a:pPr marL="228600" marR="0" lvl="0" indent="-50800" algn="l" rtl="0">
              <a:lnSpc>
                <a:spcPct val="11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228600" marR="0" lvl="0" indent="-50800" algn="l" rtl="0">
              <a:lnSpc>
                <a:spcPct val="12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229" name="Shape 229"/>
          <p:cNvPicPr preferRelativeResize="0"/>
          <p:nvPr/>
        </p:nvPicPr>
        <p:blipFill>
          <a:blip r:embed="rId4">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236" name="Shape 236"/>
          <p:cNvSpPr txBox="1">
            <a:spLocks noGrp="1"/>
          </p:cNvSpPr>
          <p:nvPr>
            <p:ph type="title"/>
          </p:nvPr>
        </p:nvSpPr>
        <p:spPr>
          <a:xfrm>
            <a:off x="309612" y="132013"/>
            <a:ext cx="10515599" cy="104522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Wrap Up</a:t>
            </a:r>
          </a:p>
        </p:txBody>
      </p:sp>
      <p:sp>
        <p:nvSpPr>
          <p:cNvPr id="237" name="Shape 237"/>
          <p:cNvSpPr txBox="1">
            <a:spLocks noGrp="1"/>
          </p:cNvSpPr>
          <p:nvPr>
            <p:ph type="body" idx="1"/>
          </p:nvPr>
        </p:nvSpPr>
        <p:spPr>
          <a:xfrm>
            <a:off x="457316" y="1418166"/>
            <a:ext cx="6252516" cy="4233325"/>
          </a:xfrm>
          <a:prstGeom prst="rect">
            <a:avLst/>
          </a:prstGeom>
          <a:noFill/>
          <a:ln>
            <a:noFill/>
          </a:ln>
        </p:spPr>
        <p:txBody>
          <a:bodyPr lIns="91425" tIns="45700" rIns="91425" bIns="45700" anchor="t" anchorCtr="0">
            <a:noAutofit/>
          </a:bodyPr>
          <a:lstStyle/>
          <a:p>
            <a:pPr marL="228600" marR="0" lvl="0" indent="-228600" algn="l" rtl="0">
              <a:lnSpc>
                <a:spcPct val="100000"/>
              </a:lnSpc>
              <a:spcBef>
                <a:spcPts val="0"/>
              </a:spcBef>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What ideas do you have for engineering a better world?</a:t>
            </a:r>
          </a:p>
          <a:p>
            <a:pPr marL="228600" marR="0" lvl="0" indent="-228600" algn="l" rtl="0">
              <a:lnSpc>
                <a:spcPct val="100000"/>
              </a:lnSpc>
              <a:spcBef>
                <a:spcPts val="2400"/>
              </a:spcBef>
              <a:buClr>
                <a:schemeClr val="dk1"/>
              </a:buClr>
              <a:buSzPct val="100000"/>
              <a:buFont typeface="Arial"/>
              <a:buChar char="•"/>
            </a:pPr>
            <a:r>
              <a:rPr lang="en-US" sz="4400" b="0" i="0" u="none" strike="noStrike" cap="none" baseline="0">
                <a:solidFill>
                  <a:schemeClr val="dk1"/>
                </a:solidFill>
                <a:latin typeface="Calibri"/>
                <a:ea typeface="Calibri"/>
                <a:cs typeface="Calibri"/>
                <a:sym typeface="Calibri"/>
              </a:rPr>
              <a:t>How can you turn ideas into reality?</a:t>
            </a:r>
          </a:p>
        </p:txBody>
      </p:sp>
      <p:pic>
        <p:nvPicPr>
          <p:cNvPr id="238" name="Shape 238"/>
          <p:cNvPicPr preferRelativeResize="0"/>
          <p:nvPr/>
        </p:nvPicPr>
        <p:blipFill rotWithShape="1">
          <a:blip r:embed="rId4">
            <a:alphaModFix/>
          </a:blip>
          <a:srcRect t="8191"/>
          <a:stretch/>
        </p:blipFill>
        <p:spPr>
          <a:xfrm>
            <a:off x="7236588" y="740833"/>
            <a:ext cx="4656358" cy="5326916"/>
          </a:xfrm>
          <a:prstGeom prst="rect">
            <a:avLst/>
          </a:prstGeom>
          <a:noFill/>
          <a:ln>
            <a:noFill/>
          </a:ln>
        </p:spPr>
      </p:pic>
      <p:pic>
        <p:nvPicPr>
          <p:cNvPr id="239" name="Shape 239"/>
          <p:cNvPicPr preferRelativeResize="0"/>
          <p:nvPr/>
        </p:nvPicPr>
        <p:blipFill>
          <a:blip r:embed="rId5">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838200" y="629587"/>
            <a:ext cx="5392903" cy="5547376"/>
          </a:xfrm>
          <a:prstGeom prst="rect">
            <a:avLst/>
          </a:prstGeom>
          <a:noFill/>
          <a:ln>
            <a:noFill/>
          </a:ln>
        </p:spPr>
        <p:txBody>
          <a:bodyPr lIns="91425" tIns="45700" rIns="91425" bIns="45700" anchor="t" anchorCtr="0">
            <a:noAutofit/>
          </a:bodyPr>
          <a:lstStyle/>
          <a:p>
            <a:pPr marL="0" marR="0" lvl="0" indent="0" algn="ctr" rtl="0">
              <a:lnSpc>
                <a:spcPct val="75000"/>
              </a:lnSpc>
              <a:spcBef>
                <a:spcPts val="0"/>
              </a:spcBef>
              <a:buClr>
                <a:schemeClr val="dk1"/>
              </a:buClr>
              <a:buSzPct val="25000"/>
              <a:buFont typeface="Arial"/>
              <a:buNone/>
            </a:pPr>
            <a:r>
              <a:rPr lang="en-US" sz="2200" b="0" i="1" u="none" strike="noStrike" cap="none" baseline="0">
                <a:solidFill>
                  <a:schemeClr val="dk1"/>
                </a:solidFill>
                <a:latin typeface="Calibri"/>
                <a:ea typeface="Calibri"/>
                <a:cs typeface="Calibri"/>
                <a:sym typeface="Calibri"/>
              </a:rPr>
              <a:t>This material is based upon work supported by the National Science Foundation under Grant No. EEC – 1009607 and through EiF grant 14.06</a:t>
            </a:r>
          </a:p>
          <a:p>
            <a:pPr marL="0" marR="0" lvl="0" indent="0" algn="l" rtl="0">
              <a:lnSpc>
                <a:spcPct val="75000"/>
              </a:lnSpc>
              <a:spcBef>
                <a:spcPts val="1000"/>
              </a:spcBef>
              <a:buClr>
                <a:schemeClr val="dk1"/>
              </a:buClr>
              <a:buSzPct val="25000"/>
              <a:buFont typeface="Arial"/>
              <a:buNone/>
            </a:pPr>
            <a:r>
              <a:rPr lang="en-US" sz="1700" b="0" i="1" u="none" strike="noStrike" cap="none" baseline="0">
                <a:solidFill>
                  <a:schemeClr val="dk1"/>
                </a:solidFill>
                <a:latin typeface="Calibri"/>
                <a:ea typeface="Calibri"/>
                <a:cs typeface="Calibri"/>
                <a:sym typeface="Calibri"/>
              </a:rPr>
              <a:t>References:</a:t>
            </a:r>
          </a:p>
          <a:p>
            <a:pPr marL="228600" marR="0" lvl="0" indent="-228600" algn="l" rtl="0">
              <a:lnSpc>
                <a:spcPct val="75000"/>
              </a:lnSpc>
              <a:spcBef>
                <a:spcPts val="0"/>
              </a:spcBef>
              <a:buClr>
                <a:schemeClr val="dk1"/>
              </a:buClr>
              <a:buSzPct val="25000"/>
              <a:buFont typeface="Arial"/>
              <a:buNone/>
            </a:pPr>
            <a:r>
              <a:rPr lang="en-US" sz="1450" b="0" i="0" u="none" strike="noStrike" cap="none" baseline="0">
                <a:solidFill>
                  <a:schemeClr val="dk1"/>
                </a:solidFill>
                <a:latin typeface="Calibri"/>
                <a:ea typeface="Calibri"/>
                <a:cs typeface="Calibri"/>
                <a:sym typeface="Calibri"/>
              </a:rPr>
              <a:t>This activity has been adapted from the Rescue Rover and Conveyor Belt activities provided from tryengineering.com.</a:t>
            </a:r>
          </a:p>
          <a:p>
            <a:pPr marL="228600" marR="0" lvl="0" indent="-228600" algn="l" rtl="0">
              <a:lnSpc>
                <a:spcPct val="90869"/>
              </a:lnSpc>
              <a:spcBef>
                <a:spcPts val="800"/>
              </a:spcBef>
              <a:buClr>
                <a:schemeClr val="dk1"/>
              </a:buClr>
              <a:buSzPct val="25000"/>
              <a:buFont typeface="Arial"/>
              <a:buNone/>
            </a:pPr>
            <a:r>
              <a:rPr lang="en-US" sz="1350" b="0" i="0" u="none" strike="noStrike" cap="none" baseline="0">
                <a:solidFill>
                  <a:schemeClr val="dk1"/>
                </a:solidFill>
                <a:latin typeface="Calibri"/>
                <a:ea typeface="Calibri"/>
                <a:cs typeface="Calibri"/>
                <a:sym typeface="Calibri"/>
              </a:rPr>
              <a:t>Conveyor Engineering - </a:t>
            </a:r>
            <a:r>
              <a:rPr lang="en-US" sz="1350" b="0" i="0" u="sng" strike="noStrike" cap="none" baseline="0">
                <a:solidFill>
                  <a:schemeClr val="hlink"/>
                </a:solidFill>
                <a:latin typeface="Calibri"/>
                <a:ea typeface="Calibri"/>
                <a:cs typeface="Calibri"/>
                <a:sym typeface="Calibri"/>
                <a:hlinkClick r:id="rId3"/>
              </a:rPr>
              <a:t>http://www.tryengineering.org/lesson-plans/conveyor-engineering</a:t>
            </a:r>
          </a:p>
          <a:p>
            <a:pPr marL="228600" marR="0" lvl="0" indent="-228600" algn="l" rtl="0">
              <a:lnSpc>
                <a:spcPct val="90869"/>
              </a:lnSpc>
              <a:spcBef>
                <a:spcPts val="800"/>
              </a:spcBef>
              <a:buClr>
                <a:schemeClr val="dk1"/>
              </a:buClr>
              <a:buSzPct val="25000"/>
              <a:buFont typeface="Arial"/>
              <a:buNone/>
            </a:pPr>
            <a:r>
              <a:rPr lang="en-US" sz="1350" b="0" i="0" u="none" strike="noStrike" cap="none" baseline="0">
                <a:solidFill>
                  <a:schemeClr val="dk1"/>
                </a:solidFill>
                <a:latin typeface="Calibri"/>
                <a:ea typeface="Calibri"/>
                <a:cs typeface="Calibri"/>
                <a:sym typeface="Calibri"/>
              </a:rPr>
              <a:t>Rescue Rover - </a:t>
            </a:r>
            <a:r>
              <a:rPr lang="en-US" sz="1350" b="0" i="0" u="sng" strike="noStrike" cap="none" baseline="0">
                <a:solidFill>
                  <a:schemeClr val="hlink"/>
                </a:solidFill>
                <a:latin typeface="Calibri"/>
                <a:ea typeface="Calibri"/>
                <a:cs typeface="Calibri"/>
                <a:sym typeface="Calibri"/>
                <a:hlinkClick r:id="rId4"/>
              </a:rPr>
              <a:t>http://www.tryengineering.org/lesson-plans/rescue-rover</a:t>
            </a:r>
          </a:p>
          <a:p>
            <a:pPr marL="228600" marR="0" lvl="0" indent="-228600" algn="l" rtl="0">
              <a:lnSpc>
                <a:spcPct val="90869"/>
              </a:lnSpc>
              <a:spcBef>
                <a:spcPts val="800"/>
              </a:spcBef>
              <a:buClr>
                <a:schemeClr val="dk1"/>
              </a:buClr>
              <a:buSzPct val="25000"/>
              <a:buFont typeface="Arial"/>
              <a:buNone/>
            </a:pPr>
            <a:r>
              <a:rPr lang="en-US" sz="1350" b="0" i="0" u="none" strike="noStrike" cap="none" baseline="0">
                <a:solidFill>
                  <a:schemeClr val="dk1"/>
                </a:solidFill>
                <a:latin typeface="Calibri"/>
                <a:ea typeface="Calibri"/>
                <a:cs typeface="Calibri"/>
                <a:sym typeface="Calibri"/>
              </a:rPr>
              <a:t>Zipline rescues from Mexico floods. </a:t>
            </a:r>
            <a:r>
              <a:rPr lang="en-US" sz="1350" b="0" i="1" u="none" strike="noStrike" cap="none" baseline="0">
                <a:solidFill>
                  <a:schemeClr val="dk1"/>
                </a:solidFill>
                <a:latin typeface="Calibri"/>
                <a:ea typeface="Calibri"/>
                <a:cs typeface="Calibri"/>
                <a:sym typeface="Calibri"/>
              </a:rPr>
              <a:t>NBCNews.com</a:t>
            </a:r>
            <a:r>
              <a:rPr lang="en-US" sz="1350" b="0" i="0" u="none" strike="noStrike" cap="none" baseline="0">
                <a:solidFill>
                  <a:schemeClr val="dk1"/>
                </a:solidFill>
                <a:latin typeface="Calibri"/>
                <a:ea typeface="Calibri"/>
                <a:cs typeface="Calibri"/>
                <a:sym typeface="Calibri"/>
              </a:rPr>
              <a:t>. NBC nightly news, 18 Sept 2013. Retrieved from: </a:t>
            </a:r>
            <a:r>
              <a:rPr lang="en-US" sz="1350" b="0" i="0" u="sng" strike="noStrike" cap="none" baseline="0">
                <a:solidFill>
                  <a:schemeClr val="hlink"/>
                </a:solidFill>
                <a:latin typeface="Calibri"/>
                <a:ea typeface="Calibri"/>
                <a:cs typeface="Calibri"/>
                <a:sym typeface="Calibri"/>
                <a:hlinkClick r:id="rId5"/>
              </a:rPr>
              <a:t>http://www.nbcnews.com/video/nightly-news/53044233#53044233</a:t>
            </a:r>
            <a:r>
              <a:rPr lang="en-US" sz="1350" b="0" i="0" u="none" strike="noStrike" cap="none" baseline="0">
                <a:solidFill>
                  <a:schemeClr val="dk1"/>
                </a:solidFill>
                <a:latin typeface="Calibri"/>
                <a:ea typeface="Calibri"/>
                <a:cs typeface="Calibri"/>
                <a:sym typeface="Calibri"/>
              </a:rPr>
              <a:t>.</a:t>
            </a:r>
          </a:p>
          <a:p>
            <a:pPr marL="228600" marR="0" lvl="0" indent="-228600" algn="l" rtl="0">
              <a:lnSpc>
                <a:spcPct val="75000"/>
              </a:lnSpc>
              <a:spcBef>
                <a:spcPts val="0"/>
              </a:spcBef>
              <a:buClr>
                <a:schemeClr val="dk1"/>
              </a:buClr>
              <a:buFont typeface="Arial"/>
              <a:buNone/>
            </a:pPr>
            <a:endParaRPr sz="1450" b="0" i="0" u="sng" strike="noStrike" cap="none" baseline="0">
              <a:solidFill>
                <a:schemeClr val="dk1"/>
              </a:solidFill>
              <a:latin typeface="Calibri"/>
              <a:ea typeface="Calibri"/>
              <a:cs typeface="Calibri"/>
              <a:sym typeface="Calibri"/>
            </a:endParaRPr>
          </a:p>
          <a:p>
            <a:pPr marL="228600" marR="0" lvl="0" indent="-228600" algn="l" rtl="0">
              <a:lnSpc>
                <a:spcPct val="75000"/>
              </a:lnSpc>
              <a:spcBef>
                <a:spcPts val="0"/>
              </a:spcBef>
              <a:buClr>
                <a:schemeClr val="dk1"/>
              </a:buClr>
              <a:buSzPct val="25000"/>
              <a:buFont typeface="Arial"/>
              <a:buNone/>
            </a:pPr>
            <a:r>
              <a:rPr lang="en-US" sz="1450" b="0" i="0" u="none" strike="noStrike" cap="none" baseline="0">
                <a:solidFill>
                  <a:schemeClr val="dk1"/>
                </a:solidFill>
                <a:latin typeface="Calibri"/>
                <a:ea typeface="Calibri"/>
                <a:cs typeface="Calibri"/>
                <a:sym typeface="Calibri"/>
              </a:rPr>
              <a:t>Thank you for the funding through the Engineering Information Foundation</a:t>
            </a:r>
          </a:p>
          <a:p>
            <a:pPr marL="228600" marR="0" lvl="0" indent="-228600" algn="l" rtl="0">
              <a:lnSpc>
                <a:spcPct val="75000"/>
              </a:lnSpc>
              <a:spcBef>
                <a:spcPts val="0"/>
              </a:spcBef>
              <a:buClr>
                <a:schemeClr val="dk1"/>
              </a:buClr>
              <a:buFont typeface="Arial"/>
              <a:buNone/>
            </a:pPr>
            <a:endParaRPr sz="1450" b="0" i="0" u="none" strike="noStrike" cap="none" baseline="0">
              <a:solidFill>
                <a:schemeClr val="dk1"/>
              </a:solidFill>
              <a:latin typeface="Calibri"/>
              <a:ea typeface="Calibri"/>
              <a:cs typeface="Calibri"/>
              <a:sym typeface="Calibri"/>
            </a:endParaRPr>
          </a:p>
          <a:p>
            <a:pPr marL="228600" marR="0" lvl="0" indent="-228600" algn="l" rtl="0">
              <a:lnSpc>
                <a:spcPct val="75000"/>
              </a:lnSpc>
              <a:spcBef>
                <a:spcPts val="0"/>
              </a:spcBef>
              <a:buClr>
                <a:schemeClr val="dk1"/>
              </a:buClr>
              <a:buSzPct val="25000"/>
              <a:buFont typeface="Arial"/>
              <a:buNone/>
            </a:pPr>
            <a:r>
              <a:rPr lang="en-US" sz="1450" b="0" i="0" u="none" strike="noStrike" cap="none" baseline="0">
                <a:solidFill>
                  <a:schemeClr val="dk1"/>
                </a:solidFill>
                <a:latin typeface="Calibri"/>
                <a:ea typeface="Calibri"/>
                <a:cs typeface="Calibri"/>
                <a:sym typeface="Calibri"/>
              </a:rPr>
              <a:t>NBC Nightly News</a:t>
            </a:r>
          </a:p>
          <a:p>
            <a:pPr marL="228600" marR="0" lvl="0" indent="-228600" algn="l" rtl="0">
              <a:lnSpc>
                <a:spcPct val="75000"/>
              </a:lnSpc>
              <a:spcBef>
                <a:spcPts val="0"/>
              </a:spcBef>
              <a:buClr>
                <a:schemeClr val="dk1"/>
              </a:buClr>
              <a:buFont typeface="Arial"/>
              <a:buNone/>
            </a:pPr>
            <a:endParaRPr sz="1450" b="0" i="0" u="none" strike="noStrike" cap="none" baseline="0">
              <a:solidFill>
                <a:schemeClr val="dk1"/>
              </a:solidFill>
              <a:latin typeface="Calibri"/>
              <a:ea typeface="Calibri"/>
              <a:cs typeface="Calibri"/>
              <a:sym typeface="Calibri"/>
            </a:endParaRPr>
          </a:p>
          <a:p>
            <a:pPr marL="228600" marR="0" lvl="0" indent="-228600" algn="l" rtl="0">
              <a:lnSpc>
                <a:spcPct val="75000"/>
              </a:lnSpc>
              <a:spcBef>
                <a:spcPts val="0"/>
              </a:spcBef>
              <a:buClr>
                <a:schemeClr val="dk1"/>
              </a:buClr>
              <a:buSzPct val="25000"/>
              <a:buFont typeface="Arial"/>
              <a:buNone/>
            </a:pPr>
            <a:r>
              <a:rPr lang="en-US" sz="1450" b="0" i="0" u="none" strike="noStrike" cap="none" baseline="0">
                <a:solidFill>
                  <a:schemeClr val="dk1"/>
                </a:solidFill>
                <a:latin typeface="Calibri"/>
                <a:ea typeface="Calibri"/>
                <a:cs typeface="Calibri"/>
                <a:sym typeface="Calibri"/>
              </a:rPr>
              <a:t>Smooth Operator Presentation by Margaret Pinnell, PhD.</a:t>
            </a:r>
          </a:p>
          <a:p>
            <a:pPr marL="0" marR="0" lvl="0" indent="0" algn="l" rtl="0">
              <a:lnSpc>
                <a:spcPct val="75000"/>
              </a:lnSpc>
              <a:spcBef>
                <a:spcPts val="1000"/>
              </a:spcBef>
              <a:buClr>
                <a:schemeClr val="dk1"/>
              </a:buClr>
              <a:buFont typeface="Arial"/>
              <a:buNone/>
            </a:pPr>
            <a:endParaRPr sz="1700" b="0" i="0" u="none" strike="noStrike" cap="none" baseline="0">
              <a:solidFill>
                <a:schemeClr val="dk1"/>
              </a:solidFill>
              <a:latin typeface="Calibri"/>
              <a:ea typeface="Calibri"/>
              <a:cs typeface="Calibri"/>
              <a:sym typeface="Calibri"/>
            </a:endParaRPr>
          </a:p>
        </p:txBody>
      </p:sp>
      <p:pic>
        <p:nvPicPr>
          <p:cNvPr id="246" name="Shape 246"/>
          <p:cNvPicPr preferRelativeResize="0"/>
          <p:nvPr/>
        </p:nvPicPr>
        <p:blipFill rotWithShape="1">
          <a:blip r:embed="rId6">
            <a:alphaModFix/>
          </a:blip>
          <a:srcRect/>
          <a:stretch/>
        </p:blipFill>
        <p:spPr>
          <a:xfrm>
            <a:off x="6231103" y="189185"/>
            <a:ext cx="5729669" cy="6237889"/>
          </a:xfrm>
          <a:prstGeom prst="rect">
            <a:avLst/>
          </a:prstGeom>
          <a:noFill/>
          <a:ln>
            <a:noFill/>
          </a:ln>
        </p:spPr>
      </p:pic>
      <p:sp>
        <p:nvSpPr>
          <p:cNvPr id="247" name="Shape 247"/>
          <p:cNvSpPr/>
          <p:nvPr/>
        </p:nvSpPr>
        <p:spPr>
          <a:xfrm>
            <a:off x="7861190" y="6428051"/>
            <a:ext cx="218527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sng" strike="noStrike" cap="none" baseline="0">
                <a:solidFill>
                  <a:schemeClr val="hlink"/>
                </a:solidFill>
                <a:latin typeface="arial"/>
                <a:ea typeface="arial"/>
                <a:cs typeface="arial"/>
                <a:sym typeface="arial"/>
                <a:hlinkClick r:id="rId7"/>
              </a:rPr>
              <a:t>www.discovere.org</a:t>
            </a:r>
            <a:r>
              <a:rPr lang="en-US" sz="1800" b="0" i="0" u="none" strike="noStrike" cap="none" baseline="0">
                <a:solidFill>
                  <a:srgbClr val="7D7D7D"/>
                </a:solidFill>
                <a:latin typeface="arial"/>
                <a:ea typeface="arial"/>
                <a:cs typeface="arial"/>
                <a:sym typeface="arial"/>
              </a:rPr>
              <a:t> </a:t>
            </a:r>
          </a:p>
        </p:txBody>
      </p:sp>
      <p:pic>
        <p:nvPicPr>
          <p:cNvPr id="248" name="Shape 248"/>
          <p:cNvPicPr preferRelativeResize="0"/>
          <p:nvPr/>
        </p:nvPicPr>
        <p:blipFill>
          <a:blip r:embed="rId8">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8943084" y="2012433"/>
            <a:ext cx="141577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3"/>
              </a:rPr>
              <a:t>images.businessweek.com</a:t>
            </a:r>
          </a:p>
        </p:txBody>
      </p:sp>
      <p:sp>
        <p:nvSpPr>
          <p:cNvPr id="127" name="Shape 127"/>
          <p:cNvSpPr/>
          <p:nvPr/>
        </p:nvSpPr>
        <p:spPr>
          <a:xfrm>
            <a:off x="7516714" y="4167203"/>
            <a:ext cx="112081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4"/>
              </a:rPr>
              <a:t>www.wistatefair.com</a:t>
            </a:r>
          </a:p>
        </p:txBody>
      </p:sp>
      <p:sp>
        <p:nvSpPr>
          <p:cNvPr id="128" name="Shape 128"/>
          <p:cNvSpPr/>
          <p:nvPr/>
        </p:nvSpPr>
        <p:spPr>
          <a:xfrm>
            <a:off x="10030096" y="4249251"/>
            <a:ext cx="121379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5"/>
              </a:rPr>
              <a:t>www.gettyimages.com</a:t>
            </a:r>
          </a:p>
        </p:txBody>
      </p:sp>
      <p:sp>
        <p:nvSpPr>
          <p:cNvPr id="129" name="Shape 129"/>
          <p:cNvSpPr txBox="1">
            <a:spLocks noGrp="1"/>
          </p:cNvSpPr>
          <p:nvPr>
            <p:ph type="title"/>
          </p:nvPr>
        </p:nvSpPr>
        <p:spPr>
          <a:xfrm>
            <a:off x="137884" y="-7620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What does an engineer do?</a:t>
            </a:r>
          </a:p>
        </p:txBody>
      </p:sp>
      <p:sp>
        <p:nvSpPr>
          <p:cNvPr id="130" name="Shape 130"/>
          <p:cNvSpPr txBox="1">
            <a:spLocks noGrp="1"/>
          </p:cNvSpPr>
          <p:nvPr>
            <p:ph type="body" idx="1"/>
          </p:nvPr>
        </p:nvSpPr>
        <p:spPr>
          <a:xfrm>
            <a:off x="290286" y="1168400"/>
            <a:ext cx="6894284" cy="5207685"/>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Solve problems, and shape the future!</a:t>
            </a: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Create and design new “things” essential to health, happiness and safety:</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Chemical things – food, medicine, shampoo, fuels…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Building things – bridges, skyscrapers, roads…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Technology things – iPods, Cameras, electronic gadgets…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Fun things – toys, roller coasters, sporting goods...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Important things – water systems, medical devices and tools…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Much, much more….</a:t>
            </a:r>
            <a:r>
              <a:rPr lang="en-US" sz="2400" b="1" i="0" u="none" strike="noStrike" cap="none" baseline="0">
                <a:solidFill>
                  <a:schemeClr val="dk1"/>
                </a:solidFill>
                <a:latin typeface="Calibri"/>
                <a:ea typeface="Calibri"/>
                <a:cs typeface="Calibri"/>
                <a:sym typeface="Calibri"/>
              </a:rPr>
              <a:t>the list is endless</a:t>
            </a:r>
          </a:p>
        </p:txBody>
      </p:sp>
      <p:pic>
        <p:nvPicPr>
          <p:cNvPr id="131" name="Shape 131"/>
          <p:cNvPicPr preferRelativeResize="0"/>
          <p:nvPr/>
        </p:nvPicPr>
        <p:blipFill rotWithShape="1">
          <a:blip r:embed="rId6">
            <a:alphaModFix/>
          </a:blip>
          <a:srcRect/>
          <a:stretch/>
        </p:blipFill>
        <p:spPr>
          <a:xfrm>
            <a:off x="7609567" y="0"/>
            <a:ext cx="4449082" cy="2595297"/>
          </a:xfrm>
          <a:prstGeom prst="rect">
            <a:avLst/>
          </a:prstGeom>
          <a:noFill/>
          <a:ln>
            <a:noFill/>
          </a:ln>
        </p:spPr>
      </p:pic>
      <p:pic>
        <p:nvPicPr>
          <p:cNvPr id="132" name="Shape 132"/>
          <p:cNvPicPr preferRelativeResize="0"/>
          <p:nvPr/>
        </p:nvPicPr>
        <p:blipFill rotWithShape="1">
          <a:blip r:embed="rId7">
            <a:alphaModFix/>
          </a:blip>
          <a:srcRect/>
          <a:stretch/>
        </p:blipFill>
        <p:spPr>
          <a:xfrm>
            <a:off x="7499350" y="2433322"/>
            <a:ext cx="4362449" cy="1794058"/>
          </a:xfrm>
          <a:prstGeom prst="rect">
            <a:avLst/>
          </a:prstGeom>
          <a:noFill/>
          <a:ln>
            <a:noFill/>
          </a:ln>
        </p:spPr>
      </p:pic>
      <p:pic>
        <p:nvPicPr>
          <p:cNvPr id="133" name="Shape 133"/>
          <p:cNvPicPr preferRelativeResize="0"/>
          <p:nvPr/>
        </p:nvPicPr>
        <p:blipFill rotWithShape="1">
          <a:blip r:embed="rId8">
            <a:alphaModFix/>
          </a:blip>
          <a:srcRect/>
          <a:stretch/>
        </p:blipFill>
        <p:spPr>
          <a:xfrm>
            <a:off x="7882728" y="4427892"/>
            <a:ext cx="3496471" cy="2324084"/>
          </a:xfrm>
          <a:prstGeom prst="rect">
            <a:avLst/>
          </a:prstGeom>
          <a:noFill/>
          <a:ln>
            <a:noFill/>
          </a:ln>
        </p:spPr>
      </p:pic>
      <p:pic>
        <p:nvPicPr>
          <p:cNvPr id="134" name="Shape 134"/>
          <p:cNvPicPr preferRelativeResize="0"/>
          <p:nvPr/>
        </p:nvPicPr>
        <p:blipFill>
          <a:blip r:embed="rId9">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pic>
        <p:nvPicPr>
          <p:cNvPr id="141" name="Shape 141"/>
          <p:cNvPicPr preferRelativeResize="0"/>
          <p:nvPr/>
        </p:nvPicPr>
        <p:blipFill rotWithShape="1">
          <a:blip r:embed="rId4">
            <a:alphaModFix/>
          </a:blip>
          <a:srcRect/>
          <a:stretch/>
        </p:blipFill>
        <p:spPr>
          <a:xfrm>
            <a:off x="7236852" y="965200"/>
            <a:ext cx="4072770" cy="5239024"/>
          </a:xfrm>
          <a:prstGeom prst="rect">
            <a:avLst/>
          </a:prstGeom>
          <a:noFill/>
          <a:ln>
            <a:noFill/>
          </a:ln>
        </p:spPr>
      </p:pic>
      <p:sp>
        <p:nvSpPr>
          <p:cNvPr id="142" name="Shape 142"/>
          <p:cNvSpPr txBox="1">
            <a:spLocks noGrp="1"/>
          </p:cNvSpPr>
          <p:nvPr>
            <p:ph type="title"/>
          </p:nvPr>
        </p:nvSpPr>
        <p:spPr>
          <a:xfrm>
            <a:off x="100379" y="55813"/>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How do engineers do this?</a:t>
            </a:r>
          </a:p>
        </p:txBody>
      </p:sp>
      <p:sp>
        <p:nvSpPr>
          <p:cNvPr id="143" name="Shape 143"/>
          <p:cNvSpPr txBox="1">
            <a:spLocks noGrp="1"/>
          </p:cNvSpPr>
          <p:nvPr>
            <p:ph type="body" idx="1"/>
          </p:nvPr>
        </p:nvSpPr>
        <p:spPr>
          <a:xfrm>
            <a:off x="484281" y="1304969"/>
            <a:ext cx="5951483" cy="4767887"/>
          </a:xfrm>
          <a:prstGeom prst="rect">
            <a:avLst/>
          </a:prstGeom>
          <a:noFill/>
          <a:ln>
            <a:noFill/>
          </a:ln>
        </p:spPr>
        <p:txBody>
          <a:bodyPr lIns="91425" tIns="45700" rIns="91425" bIns="45700" anchor="t" anchorCtr="0">
            <a:noAutofit/>
          </a:bodyPr>
          <a:lstStyle/>
          <a:p>
            <a:pPr marL="228600" marR="0" lvl="0" indent="-203200" algn="l" rtl="0">
              <a:lnSpc>
                <a:spcPct val="80000"/>
              </a:lnSpc>
              <a:spcBef>
                <a:spcPts val="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Help others by solving all sorts of problems.</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Use one of their most important tools: their own creativity.</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Work in design teams.</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Use cool tools such as computers, microscopes, testing machines, etc.</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Communicate with lots of people about problems they need solved.</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Share ideas and solutions with others through presentations and/or writing.</a:t>
            </a:r>
          </a:p>
        </p:txBody>
      </p:sp>
      <p:pic>
        <p:nvPicPr>
          <p:cNvPr id="144" name="Shape 144"/>
          <p:cNvPicPr preferRelativeResize="0"/>
          <p:nvPr/>
        </p:nvPicPr>
        <p:blipFill>
          <a:blip r:embed="rId5">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28336" y="917975"/>
            <a:ext cx="11806988" cy="1389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000" b="1" i="0" u="none" strike="noStrike" cap="none" baseline="0">
                <a:solidFill>
                  <a:schemeClr val="dk1"/>
                </a:solidFill>
                <a:latin typeface="Calibri"/>
                <a:ea typeface="Calibri"/>
                <a:cs typeface="Calibri"/>
                <a:sym typeface="Calibri"/>
              </a:rPr>
              <a:t>Today you will be a civil engineer – </a:t>
            </a:r>
            <a:br>
              <a:rPr lang="en-US" sz="4000" b="1" i="0" u="none" strike="noStrike" cap="none" baseline="0">
                <a:solidFill>
                  <a:schemeClr val="dk1"/>
                </a:solidFill>
                <a:latin typeface="Calibri"/>
                <a:ea typeface="Calibri"/>
                <a:cs typeface="Calibri"/>
                <a:sym typeface="Calibri"/>
              </a:rPr>
            </a:br>
            <a:r>
              <a:rPr lang="en-US" sz="4000" b="1" i="0" u="none" strike="noStrike" cap="none" baseline="0">
                <a:solidFill>
                  <a:schemeClr val="dk1"/>
                </a:solidFill>
                <a:latin typeface="Calibri"/>
                <a:ea typeface="Calibri"/>
                <a:cs typeface="Calibri"/>
                <a:sym typeface="Calibri"/>
              </a:rPr>
              <a:t>You will design, build and test a Zip line!</a:t>
            </a:r>
          </a:p>
        </p:txBody>
      </p:sp>
      <p:sp>
        <p:nvSpPr>
          <p:cNvPr id="151" name="Shape 151"/>
          <p:cNvSpPr txBox="1">
            <a:spLocks noGrp="1"/>
          </p:cNvSpPr>
          <p:nvPr>
            <p:ph type="body" idx="1"/>
          </p:nvPr>
        </p:nvSpPr>
        <p:spPr>
          <a:xfrm>
            <a:off x="296329" y="2518846"/>
            <a:ext cx="6234515" cy="380999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There’s been a disaster!  People can’t get to safety by cars, airplanes, or boats.  </a:t>
            </a:r>
          </a:p>
          <a:p>
            <a:pPr marL="228600" marR="0" lvl="0" indent="-228600" algn="l" rtl="0">
              <a:lnSpc>
                <a:spcPct val="90000"/>
              </a:lnSpc>
              <a:spcBef>
                <a:spcPts val="15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The only way to get people to safety is by zip line!</a:t>
            </a:r>
          </a:p>
          <a:p>
            <a:pPr marL="0" marR="0" lvl="0" indent="0" algn="ctr" rtl="0">
              <a:lnSpc>
                <a:spcPct val="80000"/>
              </a:lnSpc>
              <a:spcBef>
                <a:spcPts val="1000"/>
              </a:spcBef>
              <a:buClr>
                <a:schemeClr val="dk1"/>
              </a:buClr>
              <a:buFont typeface="Arial"/>
              <a:buNone/>
            </a:pPr>
            <a:endParaRPr sz="3000" b="0" i="0" u="none" strike="noStrike" cap="none" baseline="0">
              <a:solidFill>
                <a:schemeClr val="dk1"/>
              </a:solidFill>
              <a:latin typeface="Calibri"/>
              <a:ea typeface="Calibri"/>
              <a:cs typeface="Calibri"/>
              <a:sym typeface="Calibri"/>
            </a:endParaRPr>
          </a:p>
          <a:p>
            <a:pPr marL="0" marR="0" lvl="0" indent="0" algn="ctr" rtl="0">
              <a:lnSpc>
                <a:spcPct val="80000"/>
              </a:lnSpc>
              <a:spcBef>
                <a:spcPts val="1000"/>
              </a:spcBef>
              <a:buClr>
                <a:schemeClr val="dk1"/>
              </a:buClr>
              <a:buSzPct val="25000"/>
              <a:buFont typeface="Arial"/>
              <a:buNone/>
            </a:pPr>
            <a:r>
              <a:rPr lang="en-US" sz="3000" b="0" i="0" u="none" strike="noStrike" cap="none" baseline="0">
                <a:solidFill>
                  <a:schemeClr val="dk1"/>
                </a:solidFill>
                <a:latin typeface="Calibri"/>
                <a:ea typeface="Calibri"/>
                <a:cs typeface="Calibri"/>
                <a:sym typeface="Calibri"/>
              </a:rPr>
              <a:t>“Zip Line Rescues from Mexico Floods” </a:t>
            </a:r>
          </a:p>
          <a:p>
            <a:pPr marL="0" marR="0" lvl="0" indent="0" algn="ctr" rtl="0">
              <a:lnSpc>
                <a:spcPct val="80000"/>
              </a:lnSpc>
              <a:spcBef>
                <a:spcPts val="1000"/>
              </a:spcBef>
              <a:buClr>
                <a:schemeClr val="dk1"/>
              </a:buClr>
              <a:buSzPct val="25000"/>
              <a:buFont typeface="Arial"/>
              <a:buNone/>
            </a:pPr>
            <a:r>
              <a:rPr lang="en-US" sz="2400" b="0" i="1" u="sng" strike="noStrike" cap="none" baseline="0">
                <a:solidFill>
                  <a:schemeClr val="hlink"/>
                </a:solidFill>
                <a:latin typeface="Calibri"/>
                <a:ea typeface="Calibri"/>
                <a:cs typeface="Calibri"/>
                <a:sym typeface="Calibri"/>
                <a:hlinkClick r:id="rId3"/>
              </a:rPr>
              <a:t>Watch the video</a:t>
            </a:r>
          </a:p>
          <a:p>
            <a:pPr marL="0" marR="0" lvl="0" indent="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152" name="Shape 152"/>
          <p:cNvPicPr preferRelativeResize="0"/>
          <p:nvPr/>
        </p:nvPicPr>
        <p:blipFill rotWithShape="1">
          <a:blip r:embed="rId4">
            <a:alphaModFix/>
          </a:blip>
          <a:srcRect/>
          <a:stretch/>
        </p:blipFill>
        <p:spPr>
          <a:xfrm>
            <a:off x="6566575" y="2546357"/>
            <a:ext cx="5434924" cy="3626139"/>
          </a:xfrm>
          <a:prstGeom prst="rect">
            <a:avLst/>
          </a:prstGeom>
          <a:noFill/>
          <a:ln>
            <a:noFill/>
          </a:ln>
        </p:spPr>
      </p:pic>
      <p:sp>
        <p:nvSpPr>
          <p:cNvPr id="153" name="Shape 153"/>
          <p:cNvSpPr txBox="1"/>
          <p:nvPr/>
        </p:nvSpPr>
        <p:spPr>
          <a:xfrm>
            <a:off x="193514" y="778"/>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a Better World</a:t>
            </a:r>
          </a:p>
        </p:txBody>
      </p:sp>
      <p:pic>
        <p:nvPicPr>
          <p:cNvPr id="154" name="Shape 154"/>
          <p:cNvPicPr preferRelativeResize="0"/>
          <p:nvPr/>
        </p:nvPicPr>
        <p:blipFill>
          <a:blip r:embed="rId5">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161" name="Shape 161"/>
          <p:cNvSpPr txBox="1">
            <a:spLocks noGrp="1"/>
          </p:cNvSpPr>
          <p:nvPr>
            <p:ph type="body" idx="1"/>
          </p:nvPr>
        </p:nvSpPr>
        <p:spPr>
          <a:xfrm>
            <a:off x="486831" y="1143003"/>
            <a:ext cx="11501966" cy="539749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A recent earthquake has collapsed a bridge, which was the only way out of an island.  The islanders are running out of resources quickly, and need help.</a:t>
            </a:r>
          </a:p>
          <a:p>
            <a:pPr marL="228600" marR="0" lvl="0" indent="-228600" algn="l" rtl="0">
              <a:lnSpc>
                <a:spcPct val="90000"/>
              </a:lnSpc>
              <a:spcBef>
                <a:spcPts val="200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Your engineering team has concluded that the best, and safest, option is to transport the people off the island.  The water’s current is currently too strong, making it an unsafe means of transportation.  </a:t>
            </a:r>
          </a:p>
          <a:p>
            <a:pPr marL="228600" marR="0" lvl="0" indent="-228600" algn="l" rtl="0">
              <a:lnSpc>
                <a:spcPct val="90000"/>
              </a:lnSpc>
              <a:spcBef>
                <a:spcPts val="2000"/>
              </a:spcBef>
              <a:spcAft>
                <a:spcPts val="0"/>
              </a:spcAft>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The only means of transportation remaining is the island’s famous zip line, which includes a section leading from the island to a neighboring city.</a:t>
            </a:r>
          </a:p>
          <a:p>
            <a:pPr marL="0" marR="0" lvl="0" indent="0" algn="l" rtl="0">
              <a:lnSpc>
                <a:spcPct val="90000"/>
              </a:lnSpc>
              <a:spcBef>
                <a:spcPts val="2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sp>
        <p:nvSpPr>
          <p:cNvPr id="162" name="Shape 162"/>
          <p:cNvSpPr txBox="1"/>
          <p:nvPr/>
        </p:nvSpPr>
        <p:spPr>
          <a:xfrm>
            <a:off x="204475" y="324675"/>
            <a:ext cx="10515599" cy="104106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Problem</a:t>
            </a:r>
            <a:r>
              <a:rPr lang="en-US" sz="4400" b="1" i="0" u="none" strike="noStrike" cap="none" baseline="0">
                <a:solidFill>
                  <a:schemeClr val="dk1"/>
                </a:solidFill>
                <a:latin typeface="Calibri"/>
                <a:ea typeface="Calibri"/>
                <a:cs typeface="Calibri"/>
                <a:sym typeface="Calibri"/>
              </a:rPr>
              <a:t/>
            </a:r>
            <a:br>
              <a:rPr lang="en-US" sz="4400" b="1" i="0" u="none" strike="noStrike" cap="none" baseline="0">
                <a:solidFill>
                  <a:schemeClr val="dk1"/>
                </a:solidFill>
                <a:latin typeface="Calibri"/>
                <a:ea typeface="Calibri"/>
                <a:cs typeface="Calibri"/>
                <a:sym typeface="Calibri"/>
              </a:rPr>
            </a:br>
            <a:endParaRPr lang="en-US" sz="4400" b="1" i="0" u="none" strike="noStrike" cap="none" baseline="0">
              <a:solidFill>
                <a:schemeClr val="dk1"/>
              </a:solidFill>
              <a:latin typeface="Calibri"/>
              <a:ea typeface="Calibri"/>
              <a:cs typeface="Calibri"/>
              <a:sym typeface="Calibri"/>
            </a:endParaRPr>
          </a:p>
        </p:txBody>
      </p:sp>
      <p:pic>
        <p:nvPicPr>
          <p:cNvPr id="163" name="Shape 163"/>
          <p:cNvPicPr preferRelativeResize="0"/>
          <p:nvPr/>
        </p:nvPicPr>
        <p:blipFill>
          <a:blip r:embed="rId4">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170" name="Shape 170"/>
          <p:cNvSpPr txBox="1">
            <a:spLocks noGrp="1"/>
          </p:cNvSpPr>
          <p:nvPr>
            <p:ph type="body" idx="1"/>
          </p:nvPr>
        </p:nvSpPr>
        <p:spPr>
          <a:xfrm>
            <a:off x="613829" y="1418161"/>
            <a:ext cx="5905501" cy="438150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4400" b="0" i="0" u="none" strike="noStrike" cap="none" baseline="0">
                <a:solidFill>
                  <a:schemeClr val="dk1"/>
                </a:solidFill>
                <a:latin typeface="Calibri"/>
                <a:ea typeface="Calibri"/>
                <a:cs typeface="Calibri"/>
                <a:sym typeface="Calibri"/>
              </a:rPr>
              <a:t>Your team’s challenge is to design and build a cradle that will safely transport one islander at a time across the zip line from the island to the neighboring city.</a:t>
            </a:r>
          </a:p>
        </p:txBody>
      </p:sp>
      <p:sp>
        <p:nvSpPr>
          <p:cNvPr id="171" name="Shape 171"/>
          <p:cNvSpPr txBox="1"/>
          <p:nvPr/>
        </p:nvSpPr>
        <p:spPr>
          <a:xfrm>
            <a:off x="238342" y="498243"/>
            <a:ext cx="10515599" cy="78445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Challenge</a:t>
            </a:r>
            <a:r>
              <a:rPr lang="en-US" sz="4400" b="1" i="0" u="none" strike="noStrike" cap="none" baseline="0">
                <a:solidFill>
                  <a:schemeClr val="dk1"/>
                </a:solidFill>
                <a:latin typeface="Calibri"/>
                <a:ea typeface="Calibri"/>
                <a:cs typeface="Calibri"/>
                <a:sym typeface="Calibri"/>
              </a:rPr>
              <a:t/>
            </a:r>
            <a:br>
              <a:rPr lang="en-US" sz="4400" b="1" i="0" u="none" strike="noStrike" cap="none" baseline="0">
                <a:solidFill>
                  <a:schemeClr val="dk1"/>
                </a:solidFill>
                <a:latin typeface="Calibri"/>
                <a:ea typeface="Calibri"/>
                <a:cs typeface="Calibri"/>
                <a:sym typeface="Calibri"/>
              </a:rPr>
            </a:br>
            <a:endParaRPr lang="en-US" sz="4400" b="1" i="0" u="none" strike="noStrike" cap="none" baseline="0">
              <a:solidFill>
                <a:schemeClr val="dk1"/>
              </a:solidFill>
              <a:latin typeface="Calibri"/>
              <a:ea typeface="Calibri"/>
              <a:cs typeface="Calibri"/>
              <a:sym typeface="Calibri"/>
            </a:endParaRPr>
          </a:p>
        </p:txBody>
      </p:sp>
      <p:pic>
        <p:nvPicPr>
          <p:cNvPr id="172" name="Shape 172"/>
          <p:cNvPicPr preferRelativeResize="0"/>
          <p:nvPr/>
        </p:nvPicPr>
        <p:blipFill rotWithShape="1">
          <a:blip r:embed="rId4">
            <a:alphaModFix/>
          </a:blip>
          <a:srcRect l="12761" r="9939"/>
          <a:stretch/>
        </p:blipFill>
        <p:spPr>
          <a:xfrm>
            <a:off x="7102264" y="1418166"/>
            <a:ext cx="4879998" cy="4212166"/>
          </a:xfrm>
          <a:prstGeom prst="rect">
            <a:avLst/>
          </a:prstGeom>
          <a:noFill/>
          <a:ln>
            <a:noFill/>
          </a:ln>
        </p:spPr>
      </p:pic>
      <p:pic>
        <p:nvPicPr>
          <p:cNvPr id="173" name="Shape 173"/>
          <p:cNvPicPr preferRelativeResize="0"/>
          <p:nvPr/>
        </p:nvPicPr>
        <p:blipFill>
          <a:blip r:embed="rId5">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423333" y="1058334"/>
            <a:ext cx="11387665" cy="52069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Your team of engineers will design cradle that holds and transports islanders along a zip line and off the island.</a:t>
            </a:r>
          </a:p>
          <a:p>
            <a:pPr marL="228600" marR="0" lvl="0" indent="-228600" algn="l" rtl="0">
              <a:lnSpc>
                <a:spcPct val="90000"/>
              </a:lnSpc>
              <a:spcBef>
                <a:spcPts val="100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Your design must cradle and transport one Lego person at a time to safety.    </a:t>
            </a:r>
          </a:p>
          <a:p>
            <a:pPr marL="228600" marR="0" lvl="0" indent="-228600" algn="l" rtl="0">
              <a:lnSpc>
                <a:spcPct val="90000"/>
              </a:lnSpc>
              <a:spcBef>
                <a:spcPts val="100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Only materials supplied to your may be used. </a:t>
            </a:r>
          </a:p>
          <a:p>
            <a:pPr marL="228600" marR="0" lvl="0" indent="-228600" algn="l" rtl="0">
              <a:lnSpc>
                <a:spcPct val="90000"/>
              </a:lnSpc>
              <a:spcBef>
                <a:spcPts val="100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Hold your design at the top of the zip line, force its potential energy to transform to kinetic energy by giving it a push.  </a:t>
            </a:r>
          </a:p>
          <a:p>
            <a:pPr marL="228600" marR="0" lvl="0" indent="-228600" algn="l" rtl="0">
              <a:lnSpc>
                <a:spcPct val="90000"/>
              </a:lnSpc>
              <a:spcBef>
                <a:spcPts val="100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You may not help your design complete its movement across the zip line.</a:t>
            </a:r>
          </a:p>
          <a:p>
            <a:pPr marL="228600" marR="0" lvl="0" indent="-228600" algn="l" rtl="0">
              <a:lnSpc>
                <a:spcPct val="90000"/>
              </a:lnSpc>
              <a:spcBef>
                <a:spcPts val="100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Have fun!!</a:t>
            </a:r>
          </a:p>
        </p:txBody>
      </p:sp>
      <p:sp>
        <p:nvSpPr>
          <p:cNvPr id="180" name="Shape 180"/>
          <p:cNvSpPr txBox="1">
            <a:spLocks noGrp="1"/>
          </p:cNvSpPr>
          <p:nvPr>
            <p:ph type="title"/>
          </p:nvPr>
        </p:nvSpPr>
        <p:spPr>
          <a:xfrm>
            <a:off x="187126" y="39570"/>
            <a:ext cx="11181346" cy="102440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Goals</a:t>
            </a:r>
          </a:p>
        </p:txBody>
      </p:sp>
      <p:pic>
        <p:nvPicPr>
          <p:cNvPr id="181" name="Shape 181"/>
          <p:cNvPicPr preferRelativeResize="0"/>
          <p:nvPr/>
        </p:nvPicPr>
        <p:blipFill>
          <a:blip r:embed="rId3">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a:picLocks noGrp="1"/>
          </p:cNvPicPr>
          <p:nvPr>
            <p:ph type="body" idx="1"/>
          </p:nvPr>
        </p:nvPicPr>
        <p:blipFill rotWithShape="1">
          <a:blip r:embed="rId3">
            <a:alphaModFix/>
          </a:blip>
          <a:srcRect/>
          <a:stretch/>
        </p:blipFill>
        <p:spPr>
          <a:xfrm rot="10800000">
            <a:off x="4036355" y="527176"/>
            <a:ext cx="7631388" cy="5723541"/>
          </a:xfrm>
          <a:prstGeom prst="rect">
            <a:avLst/>
          </a:prstGeom>
          <a:noFill/>
          <a:ln>
            <a:noFill/>
          </a:ln>
        </p:spPr>
      </p:pic>
      <p:sp>
        <p:nvSpPr>
          <p:cNvPr id="188" name="Shape 188"/>
          <p:cNvSpPr txBox="1">
            <a:spLocks noGrp="1"/>
          </p:cNvSpPr>
          <p:nvPr>
            <p:ph type="title"/>
          </p:nvPr>
        </p:nvSpPr>
        <p:spPr>
          <a:xfrm>
            <a:off x="280673" y="102034"/>
            <a:ext cx="10515599" cy="1013243"/>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Materials</a:t>
            </a:r>
          </a:p>
        </p:txBody>
      </p:sp>
      <p:pic>
        <p:nvPicPr>
          <p:cNvPr id="189" name="Shape 189"/>
          <p:cNvPicPr preferRelativeResize="0"/>
          <p:nvPr/>
        </p:nvPicPr>
        <p:blipFill>
          <a:blip r:embed="rId4">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838200" y="1690689"/>
            <a:ext cx="10515599" cy="448627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6266687" y="1751075"/>
            <a:ext cx="5693663" cy="4270248"/>
          </a:xfrm>
          <a:prstGeom prst="rect">
            <a:avLst/>
          </a:prstGeom>
          <a:noFill/>
          <a:ln>
            <a:noFill/>
          </a:ln>
        </p:spPr>
      </p:pic>
      <p:pic>
        <p:nvPicPr>
          <p:cNvPr id="197" name="Shape 197"/>
          <p:cNvPicPr preferRelativeResize="0"/>
          <p:nvPr/>
        </p:nvPicPr>
        <p:blipFill rotWithShape="1">
          <a:blip r:embed="rId4">
            <a:alphaModFix/>
          </a:blip>
          <a:srcRect/>
          <a:stretch/>
        </p:blipFill>
        <p:spPr>
          <a:xfrm>
            <a:off x="310895" y="1751075"/>
            <a:ext cx="5693663" cy="4270248"/>
          </a:xfrm>
          <a:prstGeom prst="rect">
            <a:avLst/>
          </a:prstGeom>
          <a:noFill/>
          <a:ln>
            <a:noFill/>
          </a:ln>
        </p:spPr>
      </p:pic>
      <p:sp>
        <p:nvSpPr>
          <p:cNvPr id="198" name="Shape 198"/>
          <p:cNvSpPr txBox="1">
            <a:spLocks noGrp="1"/>
          </p:cNvSpPr>
          <p:nvPr>
            <p:ph type="title"/>
          </p:nvPr>
        </p:nvSpPr>
        <p:spPr>
          <a:xfrm>
            <a:off x="245244" y="32485"/>
            <a:ext cx="9500929" cy="127009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Testing</a:t>
            </a:r>
          </a:p>
        </p:txBody>
      </p:sp>
      <p:sp>
        <p:nvSpPr>
          <p:cNvPr id="199" name="Shape 199"/>
          <p:cNvSpPr/>
          <p:nvPr/>
        </p:nvSpPr>
        <p:spPr>
          <a:xfrm rot="-307367">
            <a:off x="2800029" y="3053205"/>
            <a:ext cx="715389" cy="141526"/>
          </a:xfrm>
          <a:prstGeom prst="rect">
            <a:avLst/>
          </a:prstGeom>
        </p:spPr>
        <p:txBody>
          <a:bodyPr>
            <a:prstTxWarp prst="textPlain">
              <a:avLst/>
            </a:prstTxWarp>
          </a:bodyPr>
          <a:lstStyle/>
          <a:p>
            <a:pPr algn="ctr"/>
            <a:r>
              <a:rPr b="0" i="0">
                <a:ln w="19050" cap="flat" cmpd="sng">
                  <a:solidFill>
                    <a:srgbClr val="980000"/>
                  </a:solidFill>
                  <a:prstDash val="solid"/>
                  <a:round/>
                  <a:headEnd type="none" w="med" len="med"/>
                  <a:tailEnd type="none" w="med" len="med"/>
                </a:ln>
                <a:solidFill>
                  <a:srgbClr val="FF0000"/>
                </a:solidFill>
                <a:latin typeface="Arial"/>
              </a:rPr>
              <a:t>DAYTON</a:t>
            </a:r>
          </a:p>
        </p:txBody>
      </p:sp>
      <p:sp>
        <p:nvSpPr>
          <p:cNvPr id="200" name="Shape 200"/>
          <p:cNvSpPr/>
          <p:nvPr/>
        </p:nvSpPr>
        <p:spPr>
          <a:xfrm rot="-307367">
            <a:off x="8587653" y="3152457"/>
            <a:ext cx="715389" cy="141526"/>
          </a:xfrm>
          <a:prstGeom prst="rect">
            <a:avLst/>
          </a:prstGeom>
        </p:spPr>
        <p:txBody>
          <a:bodyPr>
            <a:prstTxWarp prst="textPlain">
              <a:avLst/>
            </a:prstTxWarp>
          </a:bodyPr>
          <a:lstStyle/>
          <a:p>
            <a:pPr algn="ctr"/>
            <a:r>
              <a:rPr b="0" i="0">
                <a:ln w="19050" cap="flat" cmpd="sng">
                  <a:solidFill>
                    <a:srgbClr val="980000"/>
                  </a:solidFill>
                  <a:prstDash val="solid"/>
                  <a:round/>
                  <a:headEnd type="none" w="med" len="med"/>
                  <a:tailEnd type="none" w="med" len="med"/>
                </a:ln>
                <a:solidFill>
                  <a:srgbClr val="FF0000"/>
                </a:solidFill>
                <a:latin typeface="Arial"/>
              </a:rPr>
              <a:t>DAYTON</a:t>
            </a:r>
          </a:p>
        </p:txBody>
      </p:sp>
      <p:pic>
        <p:nvPicPr>
          <p:cNvPr id="201" name="Shape 201"/>
          <p:cNvPicPr preferRelativeResize="0"/>
          <p:nvPr/>
        </p:nvPicPr>
        <p:blipFill>
          <a:blip r:embed="rId5">
            <a:alphaModFix/>
          </a:blip>
          <a:stretch>
            <a:fillRect/>
          </a:stretch>
        </p:blipFill>
        <p:spPr>
          <a:xfrm>
            <a:off x="0" y="6104850"/>
            <a:ext cx="915375" cy="7584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1598</Words>
  <Application>Microsoft Office PowerPoint</Application>
  <PresentationFormat>Widescreen</PresentationFormat>
  <Paragraphs>192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vt:lpstr>
      <vt:lpstr>Calibri</vt:lpstr>
      <vt:lpstr>Cambria</vt:lpstr>
      <vt:lpstr>Galdeano</vt:lpstr>
      <vt:lpstr>Office Theme</vt:lpstr>
      <vt:lpstr>PowerPoint Presentation</vt:lpstr>
      <vt:lpstr>What does an engineer do?</vt:lpstr>
      <vt:lpstr>How do engineers do this?</vt:lpstr>
      <vt:lpstr>Today you will be a civil engineer –  You will design, build and test a Zip line!</vt:lpstr>
      <vt:lpstr>PowerPoint Presentation</vt:lpstr>
      <vt:lpstr>PowerPoint Presentation</vt:lpstr>
      <vt:lpstr>Design Goals</vt:lpstr>
      <vt:lpstr>Materials</vt:lpstr>
      <vt:lpstr>Design Testing</vt:lpstr>
      <vt:lpstr>Engineering Design Process</vt:lpstr>
      <vt:lpstr>Engineering Design Process</vt:lpstr>
      <vt:lpstr>Design Reflection</vt:lpstr>
      <vt:lpstr>Wrap 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Natalie</cp:lastModifiedBy>
  <cp:revision>2</cp:revision>
  <dcterms:modified xsi:type="dcterms:W3CDTF">2015-08-30T20:21:25Z</dcterms:modified>
</cp:coreProperties>
</file>