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hHmlOD7T0/8hkNI5pY1YgDwlqc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5185E9-94BB-4265-AB06-C63CDD5BC62F}">
  <a:tblStyle styleId="{D25185E9-94BB-4265-AB06-C63CDD5BC62F}"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8"/>
    <p:restoredTop sz="94687"/>
  </p:normalViewPr>
  <p:slideViewPr>
    <p:cSldViewPr snapToGrid="0" snapToObjects="1">
      <p:cViewPr varScale="1">
        <p:scale>
          <a:sx n="111" d="100"/>
          <a:sy n="111" d="100"/>
        </p:scale>
        <p:origin x="248" y="1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4483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106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5996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575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88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892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995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4426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811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622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825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790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991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0417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734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193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3" name="Google Shape;1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34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4" name="Google Shape;1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9643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9"/>
          <p:cNvSpPr/>
          <p:nvPr/>
        </p:nvSpPr>
        <p:spPr>
          <a:xfrm>
            <a:off x="2832533" y="1371600"/>
            <a:ext cx="9359467" cy="297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9"/>
          <p:cNvSpPr/>
          <p:nvPr/>
        </p:nvSpPr>
        <p:spPr>
          <a:xfrm>
            <a:off x="2832533" y="4462272"/>
            <a:ext cx="9359467" cy="10332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9"/>
          <p:cNvSpPr txBox="1">
            <a:spLocks noGrp="1"/>
          </p:cNvSpPr>
          <p:nvPr>
            <p:ph type="ctrTitle"/>
          </p:nvPr>
        </p:nvSpPr>
        <p:spPr>
          <a:xfrm>
            <a:off x="3175199" y="1943842"/>
            <a:ext cx="8500062" cy="23876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19"/>
          <p:cNvSpPr txBox="1">
            <a:spLocks noGrp="1"/>
          </p:cNvSpPr>
          <p:nvPr>
            <p:ph type="subTitle" idx="1"/>
          </p:nvPr>
        </p:nvSpPr>
        <p:spPr>
          <a:xfrm>
            <a:off x="3175199" y="4538659"/>
            <a:ext cx="8500062" cy="86532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1pPr>
            <a:lvl2pPr marR="0" lvl="1" algn="ctr">
              <a:lnSpc>
                <a:spcPct val="100000"/>
              </a:lnSpc>
              <a:spcBef>
                <a:spcPts val="3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2pPr>
            <a:lvl3pPr marR="0" lvl="2" algn="ctr">
              <a:lnSpc>
                <a:spcPct val="100000"/>
              </a:lnSpc>
              <a:spcBef>
                <a:spcPts val="300"/>
              </a:spcBef>
              <a:spcAft>
                <a:spcPts val="0"/>
              </a:spcAft>
              <a:buClr>
                <a:schemeClr val="dk1"/>
              </a:buClr>
              <a:buSzPts val="1800"/>
              <a:buFont typeface="Noto Sans Symbols"/>
              <a:buNone/>
              <a:defRPr sz="1800" b="0" i="0" u="none" strike="noStrike" cap="none">
                <a:solidFill>
                  <a:schemeClr val="dk1"/>
                </a:solidFill>
                <a:latin typeface="Calibri"/>
                <a:ea typeface="Calibri"/>
                <a:cs typeface="Calibri"/>
                <a:sym typeface="Calibri"/>
              </a:defRPr>
            </a:lvl3pPr>
            <a:lvl4pPr marR="0" lvl="3" algn="ctr">
              <a:lnSpc>
                <a:spcPct val="100000"/>
              </a:lnSpc>
              <a:spcBef>
                <a:spcPts val="0"/>
              </a:spcBef>
              <a:spcAft>
                <a:spcPts val="0"/>
              </a:spcAft>
              <a:buClr>
                <a:schemeClr val="dk1"/>
              </a:buClr>
              <a:buSzPts val="1600"/>
              <a:buFont typeface="Noto Sans Symbols"/>
              <a:buNone/>
              <a:defRPr sz="1600" b="0" i="0" u="none" strike="noStrike" cap="none">
                <a:solidFill>
                  <a:schemeClr val="dk1"/>
                </a:solidFill>
                <a:latin typeface="Calibri"/>
                <a:ea typeface="Calibri"/>
                <a:cs typeface="Calibri"/>
                <a:sym typeface="Calibri"/>
              </a:defRPr>
            </a:lvl4pPr>
            <a:lvl5pPr marR="0" lvl="4" algn="ctr">
              <a:lnSpc>
                <a:spcPct val="100000"/>
              </a:lnSpc>
              <a:spcBef>
                <a:spcPts val="0"/>
              </a:spcBef>
              <a:spcAft>
                <a:spcPts val="0"/>
              </a:spcAft>
              <a:buClr>
                <a:schemeClr val="dk1"/>
              </a:buClr>
              <a:buSzPts val="1600"/>
              <a:buFont typeface="Noto Sans Symbols"/>
              <a:buNone/>
              <a:defRPr sz="1600" b="0" i="0" u="none" strike="noStrike" cap="none">
                <a:solidFill>
                  <a:schemeClr val="dk1"/>
                </a:solidFill>
                <a:latin typeface="Calibri"/>
                <a:ea typeface="Calibri"/>
                <a:cs typeface="Calibri"/>
                <a:sym typeface="Calibri"/>
              </a:defRPr>
            </a:lvl5pPr>
            <a:lvl6pPr marR="0" lvl="5" algn="ctr">
              <a:lnSpc>
                <a:spcPct val="100000"/>
              </a:lnSpc>
              <a:spcBef>
                <a:spcPts val="0"/>
              </a:spcBef>
              <a:spcAft>
                <a:spcPts val="0"/>
              </a:spcAft>
              <a:buClr>
                <a:schemeClr val="dk1"/>
              </a:buClr>
              <a:buSzPts val="1600"/>
              <a:buFont typeface="Noto Sans Symbols"/>
              <a:buNone/>
              <a:defRPr sz="1600" b="0" i="0" u="none" strike="noStrike" cap="none">
                <a:solidFill>
                  <a:schemeClr val="dk1"/>
                </a:solidFill>
                <a:latin typeface="Calibri"/>
                <a:ea typeface="Calibri"/>
                <a:cs typeface="Calibri"/>
                <a:sym typeface="Calibri"/>
              </a:defRPr>
            </a:lvl6pPr>
            <a:lvl7pPr marR="0" lvl="6" algn="ctr">
              <a:lnSpc>
                <a:spcPct val="100000"/>
              </a:lnSpc>
              <a:spcBef>
                <a:spcPts val="0"/>
              </a:spcBef>
              <a:spcAft>
                <a:spcPts val="0"/>
              </a:spcAft>
              <a:buClr>
                <a:schemeClr val="dk1"/>
              </a:buClr>
              <a:buSzPts val="1600"/>
              <a:buFont typeface="Noto Sans Symbols"/>
              <a:buNone/>
              <a:defRPr sz="1600" b="0" i="0" u="none" strike="noStrike" cap="none">
                <a:solidFill>
                  <a:schemeClr val="dk1"/>
                </a:solidFill>
                <a:latin typeface="Calibri"/>
                <a:ea typeface="Calibri"/>
                <a:cs typeface="Calibri"/>
                <a:sym typeface="Calibri"/>
              </a:defRPr>
            </a:lvl7pPr>
            <a:lvl8pPr marR="0" lvl="7" algn="ctr">
              <a:lnSpc>
                <a:spcPct val="100000"/>
              </a:lnSpc>
              <a:spcBef>
                <a:spcPts val="0"/>
              </a:spcBef>
              <a:spcAft>
                <a:spcPts val="0"/>
              </a:spcAft>
              <a:buClr>
                <a:schemeClr val="dk1"/>
              </a:buClr>
              <a:buSzPts val="1600"/>
              <a:buFont typeface="Noto Sans Symbols"/>
              <a:buNone/>
              <a:defRPr sz="1600" b="0" i="0" u="none" strike="noStrike" cap="none">
                <a:solidFill>
                  <a:schemeClr val="dk1"/>
                </a:solidFill>
                <a:latin typeface="Calibri"/>
                <a:ea typeface="Calibri"/>
                <a:cs typeface="Calibri"/>
                <a:sym typeface="Calibri"/>
              </a:defRPr>
            </a:lvl8pPr>
            <a:lvl9pPr marR="0" lvl="8" algn="ctr">
              <a:lnSpc>
                <a:spcPct val="100000"/>
              </a:lnSpc>
              <a:spcBef>
                <a:spcPts val="0"/>
              </a:spcBef>
              <a:spcAft>
                <a:spcPts val="0"/>
              </a:spcAft>
              <a:buClr>
                <a:schemeClr val="dk1"/>
              </a:buClr>
              <a:buSzPts val="1600"/>
              <a:buFont typeface="Noto Sans Symbols"/>
              <a:buNone/>
              <a:defRPr sz="1600" b="0" i="0" u="none" strike="noStrike" cap="none">
                <a:solidFill>
                  <a:schemeClr val="dk1"/>
                </a:solidFill>
                <a:latin typeface="Calibri"/>
                <a:ea typeface="Calibri"/>
                <a:cs typeface="Calibri"/>
                <a:sym typeface="Calibri"/>
              </a:defRPr>
            </a:lvl9pPr>
          </a:lstStyle>
          <a:p>
            <a:endParaRPr/>
          </a:p>
        </p:txBody>
      </p:sp>
      <p:sp>
        <p:nvSpPr>
          <p:cNvPr id="23" name="Google Shape;23;p19"/>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9"/>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9"/>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1280160" y="466343"/>
            <a:ext cx="9628632" cy="1362113"/>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1" name="Google Shape;81;p28"/>
          <p:cNvSpPr txBox="1">
            <a:spLocks noGrp="1"/>
          </p:cNvSpPr>
          <p:nvPr>
            <p:ph type="body" idx="1"/>
          </p:nvPr>
        </p:nvSpPr>
        <p:spPr>
          <a:xfrm rot="5400000">
            <a:off x="4101370" y="-630460"/>
            <a:ext cx="3986213" cy="9628632"/>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82" name="Google Shape;82;p28"/>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8"/>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8"/>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9"/>
          <p:cNvSpPr/>
          <p:nvPr/>
        </p:nvSpPr>
        <p:spPr>
          <a:xfrm rot="5400000">
            <a:off x="8267671" y="3370131"/>
            <a:ext cx="6858000" cy="1188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29"/>
          <p:cNvPicPr preferRelativeResize="0"/>
          <p:nvPr/>
        </p:nvPicPr>
        <p:blipFill rotWithShape="1">
          <a:blip r:embed="rId2">
            <a:alphaModFix/>
          </a:blip>
          <a:srcRect/>
          <a:stretch/>
        </p:blipFill>
        <p:spPr>
          <a:xfrm rot="5400000">
            <a:off x="7523375" y="2743540"/>
            <a:ext cx="6857433" cy="1371487"/>
          </a:xfrm>
          <a:prstGeom prst="rect">
            <a:avLst/>
          </a:prstGeom>
          <a:noFill/>
          <a:ln>
            <a:noFill/>
          </a:ln>
        </p:spPr>
      </p:pic>
      <p:sp>
        <p:nvSpPr>
          <p:cNvPr id="88" name="Google Shape;88;p29"/>
          <p:cNvSpPr txBox="1">
            <a:spLocks noGrp="1"/>
          </p:cNvSpPr>
          <p:nvPr>
            <p:ph type="title"/>
          </p:nvPr>
        </p:nvSpPr>
        <p:spPr>
          <a:xfrm rot="5400000">
            <a:off x="8094434" y="2634163"/>
            <a:ext cx="5714714" cy="1370886"/>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29"/>
          <p:cNvSpPr txBox="1">
            <a:spLocks noGrp="1"/>
          </p:cNvSpPr>
          <p:nvPr>
            <p:ph type="body" idx="1"/>
          </p:nvPr>
        </p:nvSpPr>
        <p:spPr>
          <a:xfrm rot="5400000">
            <a:off x="2367386" y="-1526938"/>
            <a:ext cx="5714714" cy="9693088"/>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90" name="Google Shape;90;p29"/>
          <p:cNvSpPr txBox="1">
            <a:spLocks noGrp="1"/>
          </p:cNvSpPr>
          <p:nvPr>
            <p:ph type="dt" idx="10"/>
          </p:nvPr>
        </p:nvSpPr>
        <p:spPr>
          <a:xfrm>
            <a:off x="378199"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9"/>
          <p:cNvSpPr txBox="1">
            <a:spLocks noGrp="1"/>
          </p:cNvSpPr>
          <p:nvPr>
            <p:ph type="ftr" idx="11"/>
          </p:nvPr>
        </p:nvSpPr>
        <p:spPr>
          <a:xfrm>
            <a:off x="2382374"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9"/>
          <p:cNvSpPr txBox="1">
            <a:spLocks noGrp="1"/>
          </p:cNvSpPr>
          <p:nvPr>
            <p:ph type="sldNum" idx="12"/>
          </p:nvPr>
        </p:nvSpPr>
        <p:spPr>
          <a:xfrm>
            <a:off x="8102389"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1280160" y="466343"/>
            <a:ext cx="9628632" cy="1362113"/>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20"/>
          <p:cNvSpPr txBox="1">
            <a:spLocks noGrp="1"/>
          </p:cNvSpPr>
          <p:nvPr>
            <p:ph type="body" idx="1"/>
          </p:nvPr>
        </p:nvSpPr>
        <p:spPr>
          <a:xfrm>
            <a:off x="1280160" y="2190749"/>
            <a:ext cx="9628632" cy="3986213"/>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29" name="Google Shape;29;p20"/>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20"/>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0"/>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1280160" y="466343"/>
            <a:ext cx="9628632" cy="1362113"/>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 name="Google Shape;34;p21"/>
          <p:cNvSpPr txBox="1">
            <a:spLocks noGrp="1"/>
          </p:cNvSpPr>
          <p:nvPr>
            <p:ph type="body" idx="1"/>
          </p:nvPr>
        </p:nvSpPr>
        <p:spPr>
          <a:xfrm>
            <a:off x="1280160" y="2194560"/>
            <a:ext cx="4489704" cy="3986784"/>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35" name="Google Shape;35;p21"/>
          <p:cNvSpPr txBox="1">
            <a:spLocks noGrp="1"/>
          </p:cNvSpPr>
          <p:nvPr>
            <p:ph type="body" idx="2"/>
          </p:nvPr>
        </p:nvSpPr>
        <p:spPr>
          <a:xfrm>
            <a:off x="6415368" y="2194560"/>
            <a:ext cx="4493424" cy="3986784"/>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36" name="Google Shape;36;p21"/>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1"/>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1"/>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2"/>
          <p:cNvSpPr/>
          <p:nvPr/>
        </p:nvSpPr>
        <p:spPr>
          <a:xfrm>
            <a:off x="3502152" y="-20637"/>
            <a:ext cx="7315200" cy="4343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22"/>
          <p:cNvSpPr/>
          <p:nvPr/>
        </p:nvSpPr>
        <p:spPr>
          <a:xfrm>
            <a:off x="3502152" y="4462272"/>
            <a:ext cx="7315200" cy="17190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2"/>
          <p:cNvSpPr txBox="1">
            <a:spLocks noGrp="1"/>
          </p:cNvSpPr>
          <p:nvPr>
            <p:ph type="title"/>
          </p:nvPr>
        </p:nvSpPr>
        <p:spPr>
          <a:xfrm>
            <a:off x="3838015" y="658346"/>
            <a:ext cx="6597464" cy="366441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5000"/>
              <a:buFont typeface="Calibri"/>
              <a:buNone/>
              <a:defRPr sz="5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3" name="Google Shape;43;p22"/>
          <p:cNvSpPr txBox="1">
            <a:spLocks noGrp="1"/>
          </p:cNvSpPr>
          <p:nvPr>
            <p:ph type="body" idx="1"/>
          </p:nvPr>
        </p:nvSpPr>
        <p:spPr>
          <a:xfrm>
            <a:off x="3838014" y="4589463"/>
            <a:ext cx="6597465"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300"/>
              </a:spcBef>
              <a:spcAft>
                <a:spcPts val="0"/>
              </a:spcAft>
              <a:buClr>
                <a:srgbClr val="8F9291"/>
              </a:buClr>
              <a:buSzPts val="2000"/>
              <a:buFont typeface="Noto Sans Symbols"/>
              <a:buNone/>
              <a:defRPr sz="2000" b="0" i="0" u="none" strike="noStrike" cap="none">
                <a:solidFill>
                  <a:srgbClr val="8F9291"/>
                </a:solidFill>
                <a:latin typeface="Calibri"/>
                <a:ea typeface="Calibri"/>
                <a:cs typeface="Calibri"/>
                <a:sym typeface="Calibri"/>
              </a:defRPr>
            </a:lvl2pPr>
            <a:lvl3pPr marL="1371600" marR="0" lvl="2" indent="-228600" algn="l">
              <a:lnSpc>
                <a:spcPct val="100000"/>
              </a:lnSpc>
              <a:spcBef>
                <a:spcPts val="300"/>
              </a:spcBef>
              <a:spcAft>
                <a:spcPts val="0"/>
              </a:spcAft>
              <a:buClr>
                <a:srgbClr val="8F9291"/>
              </a:buClr>
              <a:buSzPts val="1800"/>
              <a:buFont typeface="Noto Sans Symbols"/>
              <a:buNone/>
              <a:defRPr sz="1800" b="0" i="0" u="none" strike="noStrike" cap="none">
                <a:solidFill>
                  <a:srgbClr val="8F9291"/>
                </a:solidFill>
                <a:latin typeface="Calibri"/>
                <a:ea typeface="Calibri"/>
                <a:cs typeface="Calibri"/>
                <a:sym typeface="Calibri"/>
              </a:defRPr>
            </a:lvl3pPr>
            <a:lvl4pPr marL="1828800" marR="0" lvl="3" indent="-228600" algn="l">
              <a:lnSpc>
                <a:spcPct val="100000"/>
              </a:lnSpc>
              <a:spcBef>
                <a:spcPts val="0"/>
              </a:spcBef>
              <a:spcAft>
                <a:spcPts val="0"/>
              </a:spcAft>
              <a:buClr>
                <a:srgbClr val="8F9291"/>
              </a:buClr>
              <a:buSzPts val="1600"/>
              <a:buFont typeface="Noto Sans Symbols"/>
              <a:buNone/>
              <a:defRPr sz="1600" b="0" i="0" u="none" strike="noStrike" cap="none">
                <a:solidFill>
                  <a:srgbClr val="8F9291"/>
                </a:solidFill>
                <a:latin typeface="Calibri"/>
                <a:ea typeface="Calibri"/>
                <a:cs typeface="Calibri"/>
                <a:sym typeface="Calibri"/>
              </a:defRPr>
            </a:lvl4pPr>
            <a:lvl5pPr marL="2286000" marR="0" lvl="4" indent="-228600" algn="l">
              <a:lnSpc>
                <a:spcPct val="100000"/>
              </a:lnSpc>
              <a:spcBef>
                <a:spcPts val="0"/>
              </a:spcBef>
              <a:spcAft>
                <a:spcPts val="0"/>
              </a:spcAft>
              <a:buClr>
                <a:srgbClr val="8F9291"/>
              </a:buClr>
              <a:buSzPts val="1600"/>
              <a:buFont typeface="Noto Sans Symbols"/>
              <a:buNone/>
              <a:defRPr sz="1600" b="0" i="0" u="none" strike="noStrike" cap="none">
                <a:solidFill>
                  <a:srgbClr val="8F9291"/>
                </a:solidFill>
                <a:latin typeface="Calibri"/>
                <a:ea typeface="Calibri"/>
                <a:cs typeface="Calibri"/>
                <a:sym typeface="Calibri"/>
              </a:defRPr>
            </a:lvl5pPr>
            <a:lvl6pPr marL="2743200" marR="0" lvl="5" indent="-228600" algn="l">
              <a:lnSpc>
                <a:spcPct val="100000"/>
              </a:lnSpc>
              <a:spcBef>
                <a:spcPts val="0"/>
              </a:spcBef>
              <a:spcAft>
                <a:spcPts val="0"/>
              </a:spcAft>
              <a:buClr>
                <a:srgbClr val="8F9291"/>
              </a:buClr>
              <a:buSzPts val="1600"/>
              <a:buFont typeface="Noto Sans Symbols"/>
              <a:buNone/>
              <a:defRPr sz="1600" b="0" i="0" u="none" strike="noStrike" cap="none">
                <a:solidFill>
                  <a:srgbClr val="8F9291"/>
                </a:solidFill>
                <a:latin typeface="Calibri"/>
                <a:ea typeface="Calibri"/>
                <a:cs typeface="Calibri"/>
                <a:sym typeface="Calibri"/>
              </a:defRPr>
            </a:lvl6pPr>
            <a:lvl7pPr marL="3200400" marR="0" lvl="6" indent="-228600" algn="l">
              <a:lnSpc>
                <a:spcPct val="100000"/>
              </a:lnSpc>
              <a:spcBef>
                <a:spcPts val="0"/>
              </a:spcBef>
              <a:spcAft>
                <a:spcPts val="0"/>
              </a:spcAft>
              <a:buClr>
                <a:srgbClr val="8F9291"/>
              </a:buClr>
              <a:buSzPts val="1600"/>
              <a:buFont typeface="Noto Sans Symbols"/>
              <a:buNone/>
              <a:defRPr sz="1600" b="0" i="0" u="none" strike="noStrike" cap="none">
                <a:solidFill>
                  <a:srgbClr val="8F9291"/>
                </a:solidFill>
                <a:latin typeface="Calibri"/>
                <a:ea typeface="Calibri"/>
                <a:cs typeface="Calibri"/>
                <a:sym typeface="Calibri"/>
              </a:defRPr>
            </a:lvl7pPr>
            <a:lvl8pPr marL="3657600" marR="0" lvl="7" indent="-228600" algn="l">
              <a:lnSpc>
                <a:spcPct val="100000"/>
              </a:lnSpc>
              <a:spcBef>
                <a:spcPts val="0"/>
              </a:spcBef>
              <a:spcAft>
                <a:spcPts val="0"/>
              </a:spcAft>
              <a:buClr>
                <a:srgbClr val="8F9291"/>
              </a:buClr>
              <a:buSzPts val="1600"/>
              <a:buFont typeface="Noto Sans Symbols"/>
              <a:buNone/>
              <a:defRPr sz="1600" b="0" i="0" u="none" strike="noStrike" cap="none">
                <a:solidFill>
                  <a:srgbClr val="8F9291"/>
                </a:solidFill>
                <a:latin typeface="Calibri"/>
                <a:ea typeface="Calibri"/>
                <a:cs typeface="Calibri"/>
                <a:sym typeface="Calibri"/>
              </a:defRPr>
            </a:lvl8pPr>
            <a:lvl9pPr marL="4114800" marR="0" lvl="8" indent="-228600" algn="l">
              <a:lnSpc>
                <a:spcPct val="100000"/>
              </a:lnSpc>
              <a:spcBef>
                <a:spcPts val="0"/>
              </a:spcBef>
              <a:spcAft>
                <a:spcPts val="0"/>
              </a:spcAft>
              <a:buClr>
                <a:srgbClr val="8F9291"/>
              </a:buClr>
              <a:buSzPts val="1600"/>
              <a:buFont typeface="Noto Sans Symbols"/>
              <a:buNone/>
              <a:defRPr sz="1600" b="0" i="0" u="none" strike="noStrike" cap="none">
                <a:solidFill>
                  <a:srgbClr val="8F9291"/>
                </a:solidFill>
                <a:latin typeface="Calibri"/>
                <a:ea typeface="Calibri"/>
                <a:cs typeface="Calibri"/>
                <a:sym typeface="Calibri"/>
              </a:defRPr>
            </a:lvl9pPr>
          </a:lstStyle>
          <a:p>
            <a:endParaRPr/>
          </a:p>
        </p:txBody>
      </p:sp>
      <p:sp>
        <p:nvSpPr>
          <p:cNvPr id="44" name="Google Shape;44;p22"/>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22"/>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lt2"/>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22"/>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1280160" y="466343"/>
            <a:ext cx="9628632" cy="1362113"/>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23"/>
          <p:cNvSpPr txBox="1">
            <a:spLocks noGrp="1"/>
          </p:cNvSpPr>
          <p:nvPr>
            <p:ph type="body" idx="1"/>
          </p:nvPr>
        </p:nvSpPr>
        <p:spPr>
          <a:xfrm>
            <a:off x="1280160" y="1828456"/>
            <a:ext cx="4489704" cy="830695"/>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500"/>
              </a:spcBef>
              <a:spcAft>
                <a:spcPts val="0"/>
              </a:spcAft>
              <a:buClr>
                <a:schemeClr val="dk1"/>
              </a:buClr>
              <a:buSzPts val="240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300"/>
              </a:spcBef>
              <a:spcAft>
                <a:spcPts val="0"/>
              </a:spcAft>
              <a:buClr>
                <a:schemeClr val="dk1"/>
              </a:buClr>
              <a:buSzPts val="20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180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23"/>
          <p:cNvSpPr txBox="1">
            <a:spLocks noGrp="1"/>
          </p:cNvSpPr>
          <p:nvPr>
            <p:ph type="body" idx="2"/>
          </p:nvPr>
        </p:nvSpPr>
        <p:spPr>
          <a:xfrm>
            <a:off x="1280160" y="2743194"/>
            <a:ext cx="4489704" cy="3433769"/>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51" name="Google Shape;51;p23"/>
          <p:cNvSpPr txBox="1">
            <a:spLocks noGrp="1"/>
          </p:cNvSpPr>
          <p:nvPr>
            <p:ph type="body" idx="3"/>
          </p:nvPr>
        </p:nvSpPr>
        <p:spPr>
          <a:xfrm>
            <a:off x="6419088" y="1828456"/>
            <a:ext cx="4489704" cy="830695"/>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500"/>
              </a:spcBef>
              <a:spcAft>
                <a:spcPts val="0"/>
              </a:spcAft>
              <a:buClr>
                <a:schemeClr val="dk1"/>
              </a:buClr>
              <a:buSzPts val="2400"/>
              <a:buFont typeface="Noto Sans Symbols"/>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300"/>
              </a:spcBef>
              <a:spcAft>
                <a:spcPts val="0"/>
              </a:spcAft>
              <a:buClr>
                <a:schemeClr val="dk1"/>
              </a:buClr>
              <a:buSzPts val="2000"/>
              <a:buFont typeface="Noto Sans Symbols"/>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1800"/>
              <a:buFont typeface="Noto Sans Symbols"/>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1600"/>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23"/>
          <p:cNvSpPr txBox="1">
            <a:spLocks noGrp="1"/>
          </p:cNvSpPr>
          <p:nvPr>
            <p:ph type="body" idx="4"/>
          </p:nvPr>
        </p:nvSpPr>
        <p:spPr>
          <a:xfrm>
            <a:off x="6419088" y="2743194"/>
            <a:ext cx="4489704" cy="3433769"/>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53" name="Google Shape;53;p23"/>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23"/>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3"/>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1280160" y="466343"/>
            <a:ext cx="9628632" cy="1362113"/>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24"/>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24"/>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4"/>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1280160" y="466343"/>
            <a:ext cx="9628632" cy="1362113"/>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25"/>
          <p:cNvSpPr txBox="1">
            <a:spLocks noGrp="1"/>
          </p:cNvSpPr>
          <p:nvPr>
            <p:ph type="body" idx="1"/>
          </p:nvPr>
        </p:nvSpPr>
        <p:spPr>
          <a:xfrm>
            <a:off x="1291818" y="2465294"/>
            <a:ext cx="3834874" cy="3711669"/>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500"/>
              </a:spcBef>
              <a:spcAft>
                <a:spcPts val="0"/>
              </a:spcAft>
              <a:buClr>
                <a:schemeClr val="dk1"/>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300"/>
              </a:spcBef>
              <a:spcAft>
                <a:spcPts val="0"/>
              </a:spcAft>
              <a:buClr>
                <a:schemeClr val="dk1"/>
              </a:buClr>
              <a:buSzPts val="1400"/>
              <a:buFont typeface="Noto Sans Symbols"/>
              <a:buNone/>
              <a:defRPr sz="1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1200"/>
              <a:buFont typeface="Noto Sans Symbols"/>
              <a:buNone/>
              <a:defRPr sz="1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body" idx="2"/>
          </p:nvPr>
        </p:nvSpPr>
        <p:spPr>
          <a:xfrm>
            <a:off x="5518897" y="2465294"/>
            <a:ext cx="5174504" cy="3711669"/>
          </a:xfrm>
          <a:prstGeom prst="rect">
            <a:avLst/>
          </a:prstGeom>
          <a:noFill/>
          <a:ln>
            <a:noFill/>
          </a:ln>
        </p:spPr>
        <p:txBody>
          <a:bodyPr spcFirstLastPara="1" wrap="square" lIns="91425" tIns="91425" rIns="91425" bIns="91425" anchor="t" anchorCtr="0">
            <a:noAutofit/>
          </a:bodyPr>
          <a:lstStyle>
            <a:lvl1pPr marL="457200" marR="0" lvl="0" indent="-368300" algn="l">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25"/>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25"/>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1280160" y="466343"/>
            <a:ext cx="9628632" cy="1362113"/>
          </a:xfrm>
          <a:prstGeom prst="rect">
            <a:avLst/>
          </a:prstGeom>
          <a:noFill/>
          <a:ln>
            <a:noFill/>
          </a:ln>
        </p:spPr>
        <p:txBody>
          <a:bodyPr spcFirstLastPara="1" wrap="square" lIns="91425" tIns="91425" rIns="91425" bIns="91425" anchor="ctr" anchorCtr="0">
            <a:noAutofit/>
          </a:bodyPr>
          <a:lstStyle>
            <a:lvl1pPr marR="0" lvl="0" algn="l">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0" name="Google Shape;70;p26"/>
          <p:cNvSpPr txBox="1">
            <a:spLocks noGrp="1"/>
          </p:cNvSpPr>
          <p:nvPr>
            <p:ph type="body" idx="1"/>
          </p:nvPr>
        </p:nvSpPr>
        <p:spPr>
          <a:xfrm>
            <a:off x="1291819" y="2465293"/>
            <a:ext cx="3834874" cy="3711669"/>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500"/>
              </a:spcBef>
              <a:spcAft>
                <a:spcPts val="0"/>
              </a:spcAft>
              <a:buClr>
                <a:schemeClr val="dk1"/>
              </a:buClr>
              <a:buSzPts val="2200"/>
              <a:buFont typeface="Noto Sans Symbols"/>
              <a:buNone/>
              <a:defRPr sz="22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300"/>
              </a:spcBef>
              <a:spcAft>
                <a:spcPts val="0"/>
              </a:spcAft>
              <a:buClr>
                <a:schemeClr val="dk1"/>
              </a:buClr>
              <a:buSzPts val="1400"/>
              <a:buFont typeface="Noto Sans Symbols"/>
              <a:buNone/>
              <a:defRPr sz="1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300"/>
              </a:spcBef>
              <a:spcAft>
                <a:spcPts val="0"/>
              </a:spcAft>
              <a:buClr>
                <a:schemeClr val="dk1"/>
              </a:buClr>
              <a:buSzPts val="1200"/>
              <a:buFont typeface="Noto Sans Symbols"/>
              <a:buNone/>
              <a:defRPr sz="12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1000"/>
              <a:buFont typeface="Noto Sans Symbols"/>
              <a:buNone/>
              <a:defRPr sz="1000" b="0" i="0" u="none" strike="noStrike" cap="none">
                <a:solidFill>
                  <a:schemeClr val="dk1"/>
                </a:solidFill>
                <a:latin typeface="Calibri"/>
                <a:ea typeface="Calibri"/>
                <a:cs typeface="Calibri"/>
                <a:sym typeface="Calibri"/>
              </a:defRPr>
            </a:lvl9pPr>
          </a:lstStyle>
          <a:p>
            <a:endParaRPr/>
          </a:p>
        </p:txBody>
      </p:sp>
      <p:sp>
        <p:nvSpPr>
          <p:cNvPr id="71" name="Google Shape;71;p26" descr="An empty placeholder to add an image. Click on the placeholder and select the image that you wish to add"/>
          <p:cNvSpPr>
            <a:spLocks noGrp="1"/>
          </p:cNvSpPr>
          <p:nvPr>
            <p:ph type="pic" idx="2"/>
          </p:nvPr>
        </p:nvSpPr>
        <p:spPr>
          <a:xfrm>
            <a:off x="5518896" y="1828456"/>
            <a:ext cx="5389895" cy="5029544"/>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1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1pPr>
            <a:lvl2pPr marR="0" lvl="1" algn="l" rtl="0">
              <a:lnSpc>
                <a:spcPct val="100000"/>
              </a:lnSpc>
              <a:spcBef>
                <a:spcPts val="3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30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26"/>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6"/>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6"/>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5"/>
        <p:cNvGrpSpPr/>
        <p:nvPr/>
      </p:nvGrpSpPr>
      <p:grpSpPr>
        <a:xfrm>
          <a:off x="0" y="0"/>
          <a:ext cx="0" cy="0"/>
          <a:chOff x="0" y="0"/>
          <a:chExt cx="0" cy="0"/>
        </a:xfrm>
      </p:grpSpPr>
      <p:sp>
        <p:nvSpPr>
          <p:cNvPr id="76" name="Google Shape;76;p27"/>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7"/>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7"/>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p:nvPr/>
        </p:nvSpPr>
        <p:spPr>
          <a:xfrm>
            <a:off x="0" y="347472"/>
            <a:ext cx="12188952" cy="11887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Google Shape;11;p18"/>
          <p:cNvPicPr preferRelativeResize="0"/>
          <p:nvPr/>
        </p:nvPicPr>
        <p:blipFill rotWithShape="1">
          <a:blip r:embed="rId13">
            <a:alphaModFix/>
          </a:blip>
          <a:srcRect/>
          <a:stretch/>
        </p:blipFill>
        <p:spPr>
          <a:xfrm>
            <a:off x="0" y="457200"/>
            <a:ext cx="12188952" cy="1371257"/>
          </a:xfrm>
          <a:prstGeom prst="rect">
            <a:avLst/>
          </a:prstGeom>
          <a:noFill/>
          <a:ln>
            <a:noFill/>
          </a:ln>
        </p:spPr>
      </p:pic>
      <p:sp>
        <p:nvSpPr>
          <p:cNvPr id="12" name="Google Shape;12;p18"/>
          <p:cNvSpPr txBox="1">
            <a:spLocks noGrp="1"/>
          </p:cNvSpPr>
          <p:nvPr>
            <p:ph type="title"/>
          </p:nvPr>
        </p:nvSpPr>
        <p:spPr>
          <a:xfrm>
            <a:off x="1280160" y="466343"/>
            <a:ext cx="9628632" cy="1362113"/>
          </a:xfrm>
          <a:prstGeom prst="rect">
            <a:avLst/>
          </a:prstGeom>
          <a:noFill/>
          <a:ln>
            <a:noFill/>
          </a:ln>
        </p:spPr>
        <p:txBody>
          <a:bodyPr spcFirstLastPara="1" wrap="square" lIns="91425" tIns="91425" rIns="91425" bIns="91425" anchor="ctr" anchorCtr="0">
            <a:noAutofit/>
          </a:bodyPr>
          <a:lstStyle>
            <a:lvl1pPr marR="0" lvl="0" algn="l" rtl="0">
              <a:lnSpc>
                <a:spcPct val="95000"/>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body" idx="1"/>
          </p:nvPr>
        </p:nvSpPr>
        <p:spPr>
          <a:xfrm>
            <a:off x="1280160" y="2190749"/>
            <a:ext cx="9628632" cy="3986213"/>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1500"/>
              </a:spcBef>
              <a:spcAft>
                <a:spcPts val="0"/>
              </a:spcAft>
              <a:buClr>
                <a:schemeClr val="dk1"/>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3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0"/>
              </a:spcBef>
              <a:spcAft>
                <a:spcPts val="0"/>
              </a:spcAft>
              <a:buClr>
                <a:schemeClr val="dk1"/>
              </a:buClr>
              <a:buSzPts val="16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dt" idx="10"/>
          </p:nvPr>
        </p:nvSpPr>
        <p:spPr>
          <a:xfrm>
            <a:off x="1280160" y="6356350"/>
            <a:ext cx="1971947"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3252107" y="6356350"/>
            <a:ext cx="5687786"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8939894" y="6356350"/>
            <a:ext cx="196889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8"/>
          <p:cNvSpPr txBox="1"/>
          <p:nvPr/>
        </p:nvSpPr>
        <p:spPr>
          <a:xfrm>
            <a:off x="2803325" y="6234275"/>
            <a:ext cx="6582300" cy="487200"/>
          </a:xfrm>
          <a:prstGeom prst="rect">
            <a:avLst/>
          </a:prstGeom>
          <a:noFill/>
          <a:ln>
            <a:noFill/>
          </a:ln>
        </p:spPr>
        <p:txBody>
          <a:bodyPr spcFirstLastPara="1" wrap="square" lIns="91425" tIns="91425" rIns="91425" bIns="91425" anchor="ctr" anchorCtr="0">
            <a:noAutofit/>
          </a:bodyPr>
          <a:lstStyle/>
          <a:p>
            <a:pPr marL="459105" marR="0" lvl="0" indent="0" algn="ctr" rtl="0">
              <a:lnSpc>
                <a:spcPct val="105416"/>
              </a:lnSpc>
              <a:spcBef>
                <a:spcPts val="0"/>
              </a:spcBef>
              <a:spcAft>
                <a:spcPts val="0"/>
              </a:spcAft>
              <a:buClr>
                <a:srgbClr val="000000"/>
              </a:buClr>
              <a:buSzPts val="950"/>
              <a:buFont typeface="Arial"/>
              <a:buNone/>
            </a:pPr>
            <a:r>
              <a:rPr lang="en-US" sz="950" b="0" i="1" u="none" strike="noStrike" cap="none">
                <a:solidFill>
                  <a:schemeClr val="dk2"/>
                </a:solidFill>
                <a:latin typeface="Times New Roman"/>
                <a:ea typeface="Times New Roman"/>
                <a:cs typeface="Times New Roman"/>
                <a:sym typeface="Times New Roman"/>
              </a:rPr>
              <a:t>This</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material</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is</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based</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upon</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work</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supported</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by</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the</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Engineering</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Science</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Foundation of Dayton under</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Grant</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No.</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AD2018-0001</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and</a:t>
            </a:r>
            <a:r>
              <a:rPr lang="en-US" sz="950" b="0" i="0" u="none" strike="noStrike" cap="none">
                <a:solidFill>
                  <a:schemeClr val="dk2"/>
                </a:solidFill>
                <a:latin typeface="Times New Roman"/>
                <a:ea typeface="Times New Roman"/>
                <a:cs typeface="Times New Roman"/>
                <a:sym typeface="Times New Roman"/>
              </a:rPr>
              <a:t> </a:t>
            </a:r>
            <a:r>
              <a:rPr lang="en-US" sz="950" b="0" i="1" u="none" strike="noStrike" cap="none">
                <a:solidFill>
                  <a:schemeClr val="dk2"/>
                </a:solidFill>
                <a:latin typeface="Times New Roman"/>
                <a:ea typeface="Times New Roman"/>
                <a:cs typeface="Times New Roman"/>
                <a:sym typeface="Times New Roman"/>
              </a:rPr>
              <a:t>through a 2017-18  grant from the Marianist Foundation.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www.goodread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clipartsuggest.com/baby-jungle-animals-clipart-clipart-best-6rPE1o-clipa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goodread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clipartix.com/bridge-clipart-image-24875/" TargetMode="External"/><Relationship Id="rId5" Type="http://schemas.openxmlformats.org/officeDocument/2006/relationships/hyperlink" Target="http://clipartpost.com/under-construction-clipart_10002/"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646449" y="1516566"/>
            <a:ext cx="8028812" cy="237521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6000"/>
              <a:buFont typeface="Calibri"/>
              <a:buNone/>
            </a:pPr>
            <a:r>
              <a:rPr lang="en-US" sz="6000" b="1" i="0" u="none" strike="noStrike" cap="none">
                <a:solidFill>
                  <a:schemeClr val="dk1"/>
                </a:solidFill>
                <a:latin typeface="Calibri"/>
                <a:ea typeface="Calibri"/>
                <a:cs typeface="Calibri"/>
                <a:sym typeface="Calibri"/>
              </a:rPr>
              <a:t>21 Elephants and Still Standing</a:t>
            </a:r>
            <a:endParaRPr/>
          </a:p>
        </p:txBody>
      </p:sp>
      <p:sp>
        <p:nvSpPr>
          <p:cNvPr id="98" name="Google Shape;98;p1"/>
          <p:cNvSpPr txBox="1">
            <a:spLocks noGrp="1"/>
          </p:cNvSpPr>
          <p:nvPr>
            <p:ph type="subTitle" idx="1"/>
          </p:nvPr>
        </p:nvSpPr>
        <p:spPr>
          <a:xfrm>
            <a:off x="3175199" y="4538659"/>
            <a:ext cx="8500062" cy="8653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Noto Sans Symbols"/>
              <a:buNone/>
            </a:pPr>
            <a:r>
              <a:rPr lang="en-US" sz="1800" b="0" i="0" u="none" strike="noStrike" cap="none">
                <a:solidFill>
                  <a:schemeClr val="dk1"/>
                </a:solidFill>
                <a:latin typeface="Calibri"/>
                <a:ea typeface="Calibri"/>
                <a:cs typeface="Calibri"/>
                <a:sym typeface="Calibri"/>
              </a:rPr>
              <a:t>“Using Engineering Design to Increase Literacy and STEM Interest Among Third Graders”</a:t>
            </a:r>
            <a:endParaRPr/>
          </a:p>
          <a:p>
            <a:pPr marL="459105" marR="0" lvl="0" indent="0" algn="ctr" rtl="0">
              <a:lnSpc>
                <a:spcPct val="105416"/>
              </a:lnSpc>
              <a:spcBef>
                <a:spcPts val="0"/>
              </a:spcBef>
              <a:spcAft>
                <a:spcPts val="0"/>
              </a:spcAft>
              <a:buClr>
                <a:schemeClr val="dk2"/>
              </a:buClr>
              <a:buSzPts val="1100"/>
              <a:buFont typeface="Arial"/>
              <a:buNone/>
            </a:pPr>
            <a:r>
              <a:rPr lang="en-US" sz="1100" i="1">
                <a:solidFill>
                  <a:schemeClr val="dk2"/>
                </a:solidFill>
                <a:latin typeface="Times New Roman"/>
                <a:ea typeface="Times New Roman"/>
                <a:cs typeface="Times New Roman"/>
                <a:sym typeface="Times New Roman"/>
              </a:rPr>
              <a:t>This</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material</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is</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based</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upon</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work</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supported</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by</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the</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Engineering</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Science</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Foundation of Dayton under</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Grant</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No.</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AD2018-0001</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and</a:t>
            </a:r>
            <a:r>
              <a:rPr lang="en-US" sz="1100">
                <a:solidFill>
                  <a:schemeClr val="dk2"/>
                </a:solidFill>
                <a:latin typeface="Times New Roman"/>
                <a:ea typeface="Times New Roman"/>
                <a:cs typeface="Times New Roman"/>
                <a:sym typeface="Times New Roman"/>
              </a:rPr>
              <a:t> </a:t>
            </a:r>
            <a:r>
              <a:rPr lang="en-US" sz="1100" i="1">
                <a:solidFill>
                  <a:schemeClr val="dk2"/>
                </a:solidFill>
                <a:latin typeface="Times New Roman"/>
                <a:ea typeface="Times New Roman"/>
                <a:cs typeface="Times New Roman"/>
                <a:sym typeface="Times New Roman"/>
              </a:rPr>
              <a:t>through a 2017-18 grant from the Marianist Foundation.</a:t>
            </a:r>
            <a:endParaRPr sz="1100"/>
          </a:p>
        </p:txBody>
      </p:sp>
      <p:pic>
        <p:nvPicPr>
          <p:cNvPr id="99" name="Google Shape;99;p1"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Day 2: Journal Prompt</a:t>
            </a:r>
            <a:endParaRPr/>
          </a:p>
        </p:txBody>
      </p:sp>
      <p:sp>
        <p:nvSpPr>
          <p:cNvPr id="204" name="Google Shape;204;p10"/>
          <p:cNvSpPr txBox="1"/>
          <p:nvPr/>
        </p:nvSpPr>
        <p:spPr>
          <a:xfrm flipH="1">
            <a:off x="2581099" y="2867891"/>
            <a:ext cx="7402486"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Why do we need bridges?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problems do they solve?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Write a story about a time a bridge solved a problem.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5" name="Google Shape;205;p10"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11" descr="graphic element: engineering design process: ask, imagine, plan, create, improve"/>
          <p:cNvGrpSpPr/>
          <p:nvPr/>
        </p:nvGrpSpPr>
        <p:grpSpPr>
          <a:xfrm>
            <a:off x="3641491" y="138174"/>
            <a:ext cx="3981341" cy="3843260"/>
            <a:chOff x="553041" y="397"/>
            <a:chExt cx="3981341" cy="3843260"/>
          </a:xfrm>
        </p:grpSpPr>
        <p:sp>
          <p:nvSpPr>
            <p:cNvPr id="211" name="Google Shape;211;p11"/>
            <p:cNvSpPr/>
            <p:nvPr/>
          </p:nvSpPr>
          <p:spPr>
            <a:xfrm>
              <a:off x="1963662" y="397"/>
              <a:ext cx="1160100" cy="1160100"/>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1"/>
            <p:cNvSpPr txBox="1"/>
            <p:nvPr/>
          </p:nvSpPr>
          <p:spPr>
            <a:xfrm>
              <a:off x="2133549" y="170284"/>
              <a:ext cx="820200" cy="820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Ask</a:t>
              </a:r>
              <a:endParaRPr sz="1400" b="0" i="0" u="none" strike="noStrike" cap="none">
                <a:solidFill>
                  <a:srgbClr val="000000"/>
                </a:solidFill>
                <a:latin typeface="Arial"/>
                <a:ea typeface="Arial"/>
                <a:cs typeface="Arial"/>
                <a:sym typeface="Arial"/>
              </a:endParaRPr>
            </a:p>
          </p:txBody>
        </p:sp>
        <p:sp>
          <p:nvSpPr>
            <p:cNvPr id="213" name="Google Shape;213;p11"/>
            <p:cNvSpPr/>
            <p:nvPr/>
          </p:nvSpPr>
          <p:spPr>
            <a:xfrm rot="2160171">
              <a:off x="3087291" y="891978"/>
              <a:ext cx="309275" cy="391546"/>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1"/>
            <p:cNvSpPr txBox="1"/>
            <p:nvPr/>
          </p:nvSpPr>
          <p:spPr>
            <a:xfrm rot="2158841">
              <a:off x="3096199" y="942977"/>
              <a:ext cx="216506" cy="2347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15" name="Google Shape;215;p11"/>
            <p:cNvSpPr/>
            <p:nvPr/>
          </p:nvSpPr>
          <p:spPr>
            <a:xfrm>
              <a:off x="3374282" y="1025273"/>
              <a:ext cx="1160100" cy="1160100"/>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1"/>
            <p:cNvSpPr txBox="1"/>
            <p:nvPr/>
          </p:nvSpPr>
          <p:spPr>
            <a:xfrm>
              <a:off x="3544169" y="1195160"/>
              <a:ext cx="820200" cy="820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Imagine</a:t>
              </a:r>
              <a:endParaRPr sz="1400" b="0" i="0" u="none" strike="noStrike" cap="none">
                <a:solidFill>
                  <a:srgbClr val="000000"/>
                </a:solidFill>
                <a:latin typeface="Arial"/>
                <a:ea typeface="Arial"/>
                <a:cs typeface="Arial"/>
                <a:sym typeface="Arial"/>
              </a:endParaRPr>
            </a:p>
          </p:txBody>
        </p:sp>
        <p:sp>
          <p:nvSpPr>
            <p:cNvPr id="217" name="Google Shape;217;p11"/>
            <p:cNvSpPr/>
            <p:nvPr/>
          </p:nvSpPr>
          <p:spPr>
            <a:xfrm rot="6481836">
              <a:off x="3532989" y="2230371"/>
              <a:ext cx="309184" cy="391439"/>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1"/>
            <p:cNvSpPr txBox="1"/>
            <p:nvPr/>
          </p:nvSpPr>
          <p:spPr>
            <a:xfrm rot="-4319524">
              <a:off x="3593791" y="2264557"/>
              <a:ext cx="216401" cy="2349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19" name="Google Shape;219;p11"/>
            <p:cNvSpPr/>
            <p:nvPr/>
          </p:nvSpPr>
          <p:spPr>
            <a:xfrm>
              <a:off x="2835473" y="2683557"/>
              <a:ext cx="1160100" cy="1160100"/>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1"/>
            <p:cNvSpPr txBox="1"/>
            <p:nvPr/>
          </p:nvSpPr>
          <p:spPr>
            <a:xfrm>
              <a:off x="3005360" y="2853444"/>
              <a:ext cx="820200" cy="820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Plan</a:t>
              </a:r>
              <a:endParaRPr sz="1400" b="0" i="0" u="none" strike="noStrike" cap="none">
                <a:solidFill>
                  <a:srgbClr val="000000"/>
                </a:solidFill>
                <a:latin typeface="Arial"/>
                <a:ea typeface="Arial"/>
                <a:cs typeface="Arial"/>
                <a:sym typeface="Arial"/>
              </a:endParaRPr>
            </a:p>
          </p:txBody>
        </p:sp>
        <p:sp>
          <p:nvSpPr>
            <p:cNvPr id="221" name="Google Shape;221;p11"/>
            <p:cNvSpPr/>
            <p:nvPr/>
          </p:nvSpPr>
          <p:spPr>
            <a:xfrm rot="10800000">
              <a:off x="2397790" y="3067849"/>
              <a:ext cx="309300" cy="391500"/>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1"/>
            <p:cNvSpPr txBox="1"/>
            <p:nvPr/>
          </p:nvSpPr>
          <p:spPr>
            <a:xfrm>
              <a:off x="2490590" y="3146132"/>
              <a:ext cx="216600" cy="234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23" name="Google Shape;223;p11"/>
            <p:cNvSpPr/>
            <p:nvPr/>
          </p:nvSpPr>
          <p:spPr>
            <a:xfrm>
              <a:off x="1091850" y="2683557"/>
              <a:ext cx="1160100" cy="1160100"/>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1"/>
            <p:cNvSpPr txBox="1"/>
            <p:nvPr/>
          </p:nvSpPr>
          <p:spPr>
            <a:xfrm>
              <a:off x="1261737" y="2853444"/>
              <a:ext cx="820200" cy="820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Create</a:t>
              </a:r>
              <a:endParaRPr sz="1400" b="0" i="0" u="none" strike="noStrike" cap="none">
                <a:solidFill>
                  <a:srgbClr val="000000"/>
                </a:solidFill>
                <a:latin typeface="Arial"/>
                <a:ea typeface="Arial"/>
                <a:cs typeface="Arial"/>
                <a:sym typeface="Arial"/>
              </a:endParaRPr>
            </a:p>
          </p:txBody>
        </p:sp>
        <p:sp>
          <p:nvSpPr>
            <p:cNvPr id="225" name="Google Shape;225;p11"/>
            <p:cNvSpPr/>
            <p:nvPr/>
          </p:nvSpPr>
          <p:spPr>
            <a:xfrm rot="-6481836">
              <a:off x="1250498" y="2247170"/>
              <a:ext cx="309184" cy="391439"/>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1"/>
            <p:cNvSpPr txBox="1"/>
            <p:nvPr/>
          </p:nvSpPr>
          <p:spPr>
            <a:xfrm rot="4319524">
              <a:off x="1311274" y="2369348"/>
              <a:ext cx="216401" cy="2349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227" name="Google Shape;227;p11"/>
            <p:cNvSpPr/>
            <p:nvPr/>
          </p:nvSpPr>
          <p:spPr>
            <a:xfrm>
              <a:off x="553041" y="1025273"/>
              <a:ext cx="1160100" cy="1160100"/>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1"/>
            <p:cNvSpPr txBox="1"/>
            <p:nvPr/>
          </p:nvSpPr>
          <p:spPr>
            <a:xfrm>
              <a:off x="722928" y="1195160"/>
              <a:ext cx="868168" cy="820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Improve</a:t>
              </a:r>
              <a:endParaRPr sz="1400" b="0" i="0" u="none" strike="noStrike" cap="none" dirty="0">
                <a:solidFill>
                  <a:srgbClr val="000000"/>
                </a:solidFill>
                <a:latin typeface="Arial"/>
                <a:ea typeface="Arial"/>
                <a:cs typeface="Arial"/>
                <a:sym typeface="Arial"/>
              </a:endParaRPr>
            </a:p>
          </p:txBody>
        </p:sp>
        <p:sp>
          <p:nvSpPr>
            <p:cNvPr id="229" name="Google Shape;229;p11"/>
            <p:cNvSpPr/>
            <p:nvPr/>
          </p:nvSpPr>
          <p:spPr>
            <a:xfrm rot="-2160171">
              <a:off x="1676639" y="902262"/>
              <a:ext cx="309275" cy="391546"/>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1"/>
            <p:cNvSpPr txBox="1"/>
            <p:nvPr/>
          </p:nvSpPr>
          <p:spPr>
            <a:xfrm rot="-2158841">
              <a:off x="1685500" y="1007861"/>
              <a:ext cx="216506" cy="2347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grpSp>
      <p:sp>
        <p:nvSpPr>
          <p:cNvPr id="231" name="Google Shape;231;p11"/>
          <p:cNvSpPr txBox="1">
            <a:spLocks noGrp="1"/>
          </p:cNvSpPr>
          <p:nvPr>
            <p:ph type="title"/>
          </p:nvPr>
        </p:nvSpPr>
        <p:spPr>
          <a:xfrm>
            <a:off x="3856400" y="4818057"/>
            <a:ext cx="6656645" cy="81606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dirty="0">
                <a:solidFill>
                  <a:schemeClr val="dk1"/>
                </a:solidFill>
                <a:latin typeface="Calibri"/>
                <a:ea typeface="Calibri"/>
                <a:cs typeface="Calibri"/>
                <a:sym typeface="Calibri"/>
              </a:rPr>
              <a:t>Engineering Design Process</a:t>
            </a:r>
            <a:endParaRPr dirty="0"/>
          </a:p>
        </p:txBody>
      </p:sp>
      <p:sp>
        <p:nvSpPr>
          <p:cNvPr id="232" name="Google Shape;232;p11"/>
          <p:cNvSpPr/>
          <p:nvPr/>
        </p:nvSpPr>
        <p:spPr>
          <a:xfrm>
            <a:off x="7652136" y="87770"/>
            <a:ext cx="3104400" cy="424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ASK: </a:t>
            </a:r>
            <a:r>
              <a:rPr lang="en-US" sz="1800" b="0" i="0" u="none" strike="noStrike" cap="none">
                <a:solidFill>
                  <a:schemeClr val="dk1"/>
                </a:solidFill>
                <a:latin typeface="Calibri"/>
                <a:ea typeface="Calibri"/>
                <a:cs typeface="Calibri"/>
                <a:sym typeface="Calibri"/>
              </a:rPr>
              <a:t>What is the problem? How have others approached it? What are your constraints?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IMAGINE: </a:t>
            </a:r>
            <a:r>
              <a:rPr lang="en-US" sz="1800" b="0" i="0" u="none" strike="noStrike" cap="none">
                <a:solidFill>
                  <a:schemeClr val="dk1"/>
                </a:solidFill>
                <a:latin typeface="Calibri"/>
                <a:ea typeface="Calibri"/>
                <a:cs typeface="Calibri"/>
                <a:sym typeface="Calibri"/>
              </a:rPr>
              <a:t>What are some solutions? Brainstorm ideas. Choose the best 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PLAN: </a:t>
            </a:r>
            <a:r>
              <a:rPr lang="en-US" sz="1800" b="0" i="0" u="none" strike="noStrike" cap="none">
                <a:solidFill>
                  <a:schemeClr val="dk1"/>
                </a:solidFill>
                <a:latin typeface="Calibri"/>
                <a:ea typeface="Calibri"/>
                <a:cs typeface="Calibri"/>
                <a:sym typeface="Calibri"/>
              </a:rPr>
              <a:t>Draw a diagram. Make lists of materials you will need.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CREATE: </a:t>
            </a:r>
            <a:r>
              <a:rPr lang="en-US" sz="1800" b="0" i="0" u="none" strike="noStrike" cap="none">
                <a:solidFill>
                  <a:schemeClr val="dk1"/>
                </a:solidFill>
                <a:latin typeface="Calibri"/>
                <a:ea typeface="Calibri"/>
                <a:cs typeface="Calibri"/>
                <a:sym typeface="Calibri"/>
              </a:rPr>
              <a:t>Follow your plan and create something. Test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IMPROVE: </a:t>
            </a:r>
            <a:r>
              <a:rPr lang="en-US" sz="1800" b="0" i="0" u="none" strike="noStrike" cap="none">
                <a:solidFill>
                  <a:schemeClr val="dk1"/>
                </a:solidFill>
                <a:latin typeface="Calibri"/>
                <a:ea typeface="Calibri"/>
                <a:cs typeface="Calibri"/>
                <a:sym typeface="Calibri"/>
              </a:rPr>
              <a:t>What works? What doesn't? What could work better? Modify your designs to make it better. Test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www.teachengineering.org</a:t>
            </a:r>
            <a:endParaRPr sz="1400" b="0" i="0" u="none" strike="noStrike" cap="none">
              <a:solidFill>
                <a:srgbClr val="000000"/>
              </a:solidFill>
              <a:latin typeface="Arial"/>
              <a:ea typeface="Arial"/>
              <a:cs typeface="Arial"/>
              <a:sym typeface="Arial"/>
            </a:endParaRPr>
          </a:p>
        </p:txBody>
      </p:sp>
      <p:pic>
        <p:nvPicPr>
          <p:cNvPr id="233" name="Google Shape;233;p11"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Ask: What types of bridges already exist?</a:t>
            </a:r>
            <a:endParaRPr/>
          </a:p>
        </p:txBody>
      </p:sp>
      <p:sp>
        <p:nvSpPr>
          <p:cNvPr id="239" name="Google Shape;239;p12"/>
          <p:cNvSpPr txBox="1">
            <a:spLocks noGrp="1"/>
          </p:cNvSpPr>
          <p:nvPr>
            <p:ph type="body" idx="1"/>
          </p:nvPr>
        </p:nvSpPr>
        <p:spPr>
          <a:xfrm>
            <a:off x="2244436" y="2851266"/>
            <a:ext cx="3940231" cy="301752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590"/>
              <a:buFont typeface="Noto Sans Symbols"/>
              <a:buNone/>
            </a:pPr>
            <a:r>
              <a:rPr lang="en-US" sz="2590" b="0" i="0" u="none" strike="noStrike" cap="none">
                <a:solidFill>
                  <a:schemeClr val="dk1"/>
                </a:solidFill>
                <a:latin typeface="Calibri"/>
                <a:ea typeface="Calibri"/>
                <a:cs typeface="Calibri"/>
                <a:sym typeface="Calibri"/>
              </a:rPr>
              <a:t>Let’s learn more about bridges:</a:t>
            </a:r>
            <a:endParaRPr/>
          </a:p>
          <a:p>
            <a:pPr marL="0" marR="0" lvl="0" indent="0" algn="ctr" rtl="0">
              <a:lnSpc>
                <a:spcPct val="90000"/>
              </a:lnSpc>
              <a:spcBef>
                <a:spcPts val="1500"/>
              </a:spcBef>
              <a:spcAft>
                <a:spcPts val="0"/>
              </a:spcAft>
              <a:buClr>
                <a:schemeClr val="dk1"/>
              </a:buClr>
              <a:buSzPts val="2590"/>
              <a:buFont typeface="Noto Sans Symbols"/>
              <a:buNone/>
            </a:pPr>
            <a:r>
              <a:rPr lang="en-US" sz="2590" b="0" i="0" u="none" strike="noStrike" cap="none">
                <a:solidFill>
                  <a:schemeClr val="dk1"/>
                </a:solidFill>
                <a:latin typeface="Calibri"/>
                <a:ea typeface="Calibri"/>
                <a:cs typeface="Calibri"/>
                <a:sym typeface="Calibri"/>
              </a:rPr>
              <a:t>Follow directions and build one of these K’Nex bridges with a partner. Let’s try to have each group build a different type of bridge.</a:t>
            </a:r>
            <a:endParaRPr/>
          </a:p>
        </p:txBody>
      </p:sp>
      <p:pic>
        <p:nvPicPr>
          <p:cNvPr id="240" name="Google Shape;240;p12" descr="7 different types of bridges"/>
          <p:cNvPicPr preferRelativeResize="0"/>
          <p:nvPr/>
        </p:nvPicPr>
        <p:blipFill rotWithShape="1">
          <a:blip r:embed="rId3">
            <a:alphaModFix/>
          </a:blip>
          <a:srcRect b="-5696"/>
          <a:stretch/>
        </p:blipFill>
        <p:spPr>
          <a:xfrm>
            <a:off x="7339996" y="2116160"/>
            <a:ext cx="3502711" cy="4858217"/>
          </a:xfrm>
          <a:prstGeom prst="rect">
            <a:avLst/>
          </a:prstGeom>
          <a:noFill/>
          <a:ln>
            <a:noFill/>
          </a:ln>
        </p:spPr>
      </p:pic>
      <p:pic>
        <p:nvPicPr>
          <p:cNvPr id="241" name="Google Shape;241;p12" descr="ud logo"/>
          <p:cNvPicPr preferRelativeResize="0"/>
          <p:nvPr/>
        </p:nvPicPr>
        <p:blipFill rotWithShape="1">
          <a:blip r:embed="rId4">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Bridge Design Options</a:t>
            </a:r>
            <a:endParaRPr/>
          </a:p>
        </p:txBody>
      </p:sp>
      <p:pic>
        <p:nvPicPr>
          <p:cNvPr id="247" name="Google Shape;247;p13" descr="arch bridge"/>
          <p:cNvPicPr preferRelativeResize="0"/>
          <p:nvPr/>
        </p:nvPicPr>
        <p:blipFill rotWithShape="1">
          <a:blip r:embed="rId3">
            <a:alphaModFix/>
          </a:blip>
          <a:srcRect r="51509" b="65125"/>
          <a:stretch/>
        </p:blipFill>
        <p:spPr>
          <a:xfrm>
            <a:off x="416083" y="3191256"/>
            <a:ext cx="2286000" cy="2157454"/>
          </a:xfrm>
          <a:prstGeom prst="rect">
            <a:avLst/>
          </a:prstGeom>
          <a:noFill/>
          <a:ln>
            <a:noFill/>
          </a:ln>
        </p:spPr>
      </p:pic>
      <p:pic>
        <p:nvPicPr>
          <p:cNvPr id="248" name="Google Shape;248;p13" descr="truss bridge"/>
          <p:cNvPicPr preferRelativeResize="0"/>
          <p:nvPr/>
        </p:nvPicPr>
        <p:blipFill rotWithShape="1">
          <a:blip r:embed="rId3">
            <a:alphaModFix/>
          </a:blip>
          <a:srcRect l="48542" t="26982" r="2965" b="47169"/>
          <a:stretch/>
        </p:blipFill>
        <p:spPr>
          <a:xfrm>
            <a:off x="3348014" y="3470454"/>
            <a:ext cx="2286000" cy="1599059"/>
          </a:xfrm>
          <a:prstGeom prst="rect">
            <a:avLst/>
          </a:prstGeom>
          <a:noFill/>
          <a:ln>
            <a:noFill/>
          </a:ln>
        </p:spPr>
      </p:pic>
      <p:pic>
        <p:nvPicPr>
          <p:cNvPr id="249" name="Google Shape;249;p13" descr="beam bridge"/>
          <p:cNvPicPr preferRelativeResize="0"/>
          <p:nvPr/>
        </p:nvPicPr>
        <p:blipFill rotWithShape="1">
          <a:blip r:embed="rId3">
            <a:alphaModFix/>
          </a:blip>
          <a:srcRect l="1509" t="32193" r="50000" b="40985"/>
          <a:stretch/>
        </p:blipFill>
        <p:spPr>
          <a:xfrm>
            <a:off x="6279945" y="3440400"/>
            <a:ext cx="2286000" cy="1659168"/>
          </a:xfrm>
          <a:prstGeom prst="rect">
            <a:avLst/>
          </a:prstGeom>
          <a:noFill/>
          <a:ln>
            <a:noFill/>
          </a:ln>
        </p:spPr>
      </p:pic>
      <p:pic>
        <p:nvPicPr>
          <p:cNvPr id="250" name="Google Shape;250;p13" descr="suspension bridge"/>
          <p:cNvPicPr preferRelativeResize="0"/>
          <p:nvPr/>
        </p:nvPicPr>
        <p:blipFill rotWithShape="1">
          <a:blip r:embed="rId3">
            <a:alphaModFix/>
          </a:blip>
          <a:srcRect l="48427" t="51388" r="3081" b="21792"/>
          <a:stretch/>
        </p:blipFill>
        <p:spPr>
          <a:xfrm>
            <a:off x="9211876" y="3378855"/>
            <a:ext cx="2286000" cy="1659168"/>
          </a:xfrm>
          <a:prstGeom prst="rect">
            <a:avLst/>
          </a:prstGeom>
          <a:noFill/>
          <a:ln>
            <a:noFill/>
          </a:ln>
        </p:spPr>
      </p:pic>
      <p:sp>
        <p:nvSpPr>
          <p:cNvPr id="251" name="Google Shape;251;p13"/>
          <p:cNvSpPr txBox="1"/>
          <p:nvPr/>
        </p:nvSpPr>
        <p:spPr>
          <a:xfrm>
            <a:off x="1044621" y="2752930"/>
            <a:ext cx="1028923"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Bridge A</a:t>
            </a:r>
            <a:endParaRPr sz="1400" b="0" i="0" u="none" strike="noStrike" cap="none">
              <a:solidFill>
                <a:srgbClr val="000000"/>
              </a:solidFill>
              <a:latin typeface="Arial"/>
              <a:ea typeface="Arial"/>
              <a:cs typeface="Arial"/>
              <a:sym typeface="Arial"/>
            </a:endParaRPr>
          </a:p>
        </p:txBody>
      </p:sp>
      <p:sp>
        <p:nvSpPr>
          <p:cNvPr id="252" name="Google Shape;252;p13"/>
          <p:cNvSpPr txBox="1"/>
          <p:nvPr/>
        </p:nvSpPr>
        <p:spPr>
          <a:xfrm>
            <a:off x="3785680" y="2756830"/>
            <a:ext cx="1107831"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Bridge B</a:t>
            </a:r>
            <a:endParaRPr sz="1400" b="0" i="0" u="none" strike="noStrike" cap="none">
              <a:solidFill>
                <a:srgbClr val="000000"/>
              </a:solidFill>
              <a:latin typeface="Arial"/>
              <a:ea typeface="Arial"/>
              <a:cs typeface="Arial"/>
              <a:sym typeface="Arial"/>
            </a:endParaRPr>
          </a:p>
        </p:txBody>
      </p:sp>
      <p:sp>
        <p:nvSpPr>
          <p:cNvPr id="253" name="Google Shape;253;p13"/>
          <p:cNvSpPr txBox="1"/>
          <p:nvPr/>
        </p:nvSpPr>
        <p:spPr>
          <a:xfrm>
            <a:off x="6683560" y="2756830"/>
            <a:ext cx="1107831"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Bridge C</a:t>
            </a:r>
            <a:endParaRPr sz="1400" b="0" i="0" u="none" strike="noStrike" cap="none">
              <a:solidFill>
                <a:srgbClr val="000000"/>
              </a:solidFill>
              <a:latin typeface="Arial"/>
              <a:ea typeface="Arial"/>
              <a:cs typeface="Arial"/>
              <a:sym typeface="Arial"/>
            </a:endParaRPr>
          </a:p>
        </p:txBody>
      </p:sp>
      <p:sp>
        <p:nvSpPr>
          <p:cNvPr id="254" name="Google Shape;254;p13"/>
          <p:cNvSpPr txBox="1"/>
          <p:nvPr/>
        </p:nvSpPr>
        <p:spPr>
          <a:xfrm>
            <a:off x="9800961" y="2790435"/>
            <a:ext cx="1107831"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Bridge D</a:t>
            </a:r>
            <a:endParaRPr sz="1400" b="0" i="0" u="none" strike="noStrike" cap="none">
              <a:solidFill>
                <a:srgbClr val="000000"/>
              </a:solidFill>
              <a:latin typeface="Arial"/>
              <a:ea typeface="Arial"/>
              <a:cs typeface="Arial"/>
              <a:sym typeface="Arial"/>
            </a:endParaRPr>
          </a:p>
        </p:txBody>
      </p:sp>
      <p:pic>
        <p:nvPicPr>
          <p:cNvPr id="255" name="Google Shape;255;p13" descr="ud logo"/>
          <p:cNvPicPr preferRelativeResize="0"/>
          <p:nvPr/>
        </p:nvPicPr>
        <p:blipFill rotWithShape="1">
          <a:blip r:embed="rId4">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txBox="1">
            <a:spLocks noGrp="1"/>
          </p:cNvSpPr>
          <p:nvPr>
            <p:ph type="title"/>
          </p:nvPr>
        </p:nvSpPr>
        <p:spPr>
          <a:xfrm>
            <a:off x="1129687" y="466343"/>
            <a:ext cx="10502868"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dirty="0">
                <a:solidFill>
                  <a:schemeClr val="lt1"/>
                </a:solidFill>
                <a:latin typeface="Calibri"/>
                <a:ea typeface="Calibri"/>
                <a:cs typeface="Calibri"/>
                <a:sym typeface="Calibri"/>
              </a:rPr>
              <a:t>Design Testing Procedures: Prepare, Test, Reflect and Redesign</a:t>
            </a:r>
            <a:endParaRPr dirty="0"/>
          </a:p>
        </p:txBody>
      </p:sp>
      <p:grpSp>
        <p:nvGrpSpPr>
          <p:cNvPr id="261" name="Google Shape;261;p14" descr="graphic element for design testing procedures: Prepare: Move 2 tables 18&quot; apart, connect them with bridge. Test: Add testing masses to top of bridge until it collapses, record how much mass the bridge held. Reflect: Think about what part of the bridge broke, discuss how to improve. Redesign: Use what you learned and improve, retest."/>
          <p:cNvGrpSpPr/>
          <p:nvPr/>
        </p:nvGrpSpPr>
        <p:grpSpPr>
          <a:xfrm>
            <a:off x="1281847" y="1984918"/>
            <a:ext cx="9625131" cy="3914078"/>
            <a:chOff x="2322" y="-1"/>
            <a:chExt cx="9625131" cy="3986213"/>
          </a:xfrm>
        </p:grpSpPr>
        <p:sp>
          <p:nvSpPr>
            <p:cNvPr id="262" name="Google Shape;262;p14"/>
            <p:cNvSpPr/>
            <p:nvPr/>
          </p:nvSpPr>
          <p:spPr>
            <a:xfrm rot="-5400000">
              <a:off x="-851716" y="854037"/>
              <a:ext cx="3986213" cy="2278137"/>
            </a:xfrm>
            <a:prstGeom prst="flowChartManualOperation">
              <a:avLst/>
            </a:prstGeom>
            <a:gradFill>
              <a:gsLst>
                <a:gs pos="0">
                  <a:srgbClr val="ECDDA3"/>
                </a:gs>
                <a:gs pos="50000">
                  <a:srgbClr val="E8D794"/>
                </a:gs>
                <a:gs pos="100000">
                  <a:srgbClr val="E9D48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4"/>
            <p:cNvSpPr txBox="1"/>
            <p:nvPr/>
          </p:nvSpPr>
          <p:spPr>
            <a:xfrm>
              <a:off x="2322" y="797242"/>
              <a:ext cx="2278137" cy="2391727"/>
            </a:xfrm>
            <a:prstGeom prst="rect">
              <a:avLst/>
            </a:prstGeom>
            <a:noFill/>
            <a:ln>
              <a:noFill/>
            </a:ln>
          </p:spPr>
          <p:txBody>
            <a:bodyPr spcFirstLastPara="1" wrap="square" lIns="133350" tIns="0" rIns="135000" bIns="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Prepare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35"/>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Move two tables about 18 inches apart and place the bridge on top of the tables to connect them.</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Make sure nothing is underneath the bridge or tables. </a:t>
              </a:r>
              <a:endParaRPr sz="1400" b="0" i="0" u="none" strike="noStrike" cap="none">
                <a:solidFill>
                  <a:srgbClr val="000000"/>
                </a:solidFill>
                <a:latin typeface="Arial"/>
                <a:ea typeface="Arial"/>
                <a:cs typeface="Arial"/>
                <a:sym typeface="Arial"/>
              </a:endParaRPr>
            </a:p>
          </p:txBody>
        </p:sp>
        <p:sp>
          <p:nvSpPr>
            <p:cNvPr id="264" name="Google Shape;264;p14"/>
            <p:cNvSpPr/>
            <p:nvPr/>
          </p:nvSpPr>
          <p:spPr>
            <a:xfrm rot="-5400000">
              <a:off x="1597281" y="854037"/>
              <a:ext cx="3986213" cy="2278137"/>
            </a:xfrm>
            <a:prstGeom prst="flowChartManualOperation">
              <a:avLst/>
            </a:prstGeom>
            <a:gradFill>
              <a:gsLst>
                <a:gs pos="0">
                  <a:srgbClr val="ECDDA3"/>
                </a:gs>
                <a:gs pos="50000">
                  <a:srgbClr val="E8D794"/>
                </a:gs>
                <a:gs pos="100000">
                  <a:srgbClr val="E9D48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4"/>
            <p:cNvSpPr txBox="1"/>
            <p:nvPr/>
          </p:nvSpPr>
          <p:spPr>
            <a:xfrm>
              <a:off x="2451319" y="797242"/>
              <a:ext cx="2278137" cy="2391727"/>
            </a:xfrm>
            <a:prstGeom prst="rect">
              <a:avLst/>
            </a:prstGeom>
            <a:noFill/>
            <a:ln>
              <a:noFill/>
            </a:ln>
          </p:spPr>
          <p:txBody>
            <a:bodyPr spcFirstLastPara="1" wrap="square" lIns="133350" tIns="0" rIns="135000" bIns="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35"/>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Add testing masses to the top of the bridge until it collapses or is no longer safe to use.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Record how much mass the bridge held. </a:t>
              </a:r>
              <a:endParaRPr sz="1400" b="0" i="0" u="none" strike="noStrike" cap="none">
                <a:solidFill>
                  <a:srgbClr val="000000"/>
                </a:solidFill>
                <a:latin typeface="Arial"/>
                <a:ea typeface="Arial"/>
                <a:cs typeface="Arial"/>
                <a:sym typeface="Arial"/>
              </a:endParaRPr>
            </a:p>
          </p:txBody>
        </p:sp>
        <p:sp>
          <p:nvSpPr>
            <p:cNvPr id="266" name="Google Shape;266;p14"/>
            <p:cNvSpPr/>
            <p:nvPr/>
          </p:nvSpPr>
          <p:spPr>
            <a:xfrm rot="-5400000">
              <a:off x="4046280" y="854037"/>
              <a:ext cx="3986213" cy="2278137"/>
            </a:xfrm>
            <a:prstGeom prst="flowChartManualOperation">
              <a:avLst/>
            </a:prstGeom>
            <a:gradFill>
              <a:gsLst>
                <a:gs pos="0">
                  <a:srgbClr val="ECDDA3"/>
                </a:gs>
                <a:gs pos="50000">
                  <a:srgbClr val="E8D794"/>
                </a:gs>
                <a:gs pos="100000">
                  <a:srgbClr val="E9D48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4"/>
            <p:cNvSpPr txBox="1"/>
            <p:nvPr/>
          </p:nvSpPr>
          <p:spPr>
            <a:xfrm>
              <a:off x="4900318" y="797242"/>
              <a:ext cx="2278137" cy="2391727"/>
            </a:xfrm>
            <a:prstGeom prst="rect">
              <a:avLst/>
            </a:prstGeom>
            <a:noFill/>
            <a:ln>
              <a:noFill/>
            </a:ln>
          </p:spPr>
          <p:txBody>
            <a:bodyPr spcFirstLastPara="1" wrap="square" lIns="133350" tIns="0" rIns="135000" bIns="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Reflect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35"/>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Think about what part of the bridge broke.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Discuss how the bridge can be improved.</a:t>
              </a:r>
              <a:endParaRPr sz="1400" b="0" i="0" u="none" strike="noStrike" cap="none">
                <a:solidFill>
                  <a:srgbClr val="000000"/>
                </a:solidFill>
                <a:latin typeface="Arial"/>
                <a:ea typeface="Arial"/>
                <a:cs typeface="Arial"/>
                <a:sym typeface="Arial"/>
              </a:endParaRPr>
            </a:p>
          </p:txBody>
        </p:sp>
        <p:sp>
          <p:nvSpPr>
            <p:cNvPr id="268" name="Google Shape;268;p14"/>
            <p:cNvSpPr/>
            <p:nvPr/>
          </p:nvSpPr>
          <p:spPr>
            <a:xfrm rot="-5400000">
              <a:off x="6495278" y="854037"/>
              <a:ext cx="3986213" cy="2278137"/>
            </a:xfrm>
            <a:prstGeom prst="flowChartManualOperation">
              <a:avLst/>
            </a:prstGeom>
            <a:gradFill>
              <a:gsLst>
                <a:gs pos="0">
                  <a:srgbClr val="ECDDA3"/>
                </a:gs>
                <a:gs pos="50000">
                  <a:srgbClr val="E8D794"/>
                </a:gs>
                <a:gs pos="100000">
                  <a:srgbClr val="E9D48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4"/>
            <p:cNvSpPr txBox="1"/>
            <p:nvPr/>
          </p:nvSpPr>
          <p:spPr>
            <a:xfrm>
              <a:off x="7349316" y="797242"/>
              <a:ext cx="2278137" cy="2391727"/>
            </a:xfrm>
            <a:prstGeom prst="rect">
              <a:avLst/>
            </a:prstGeom>
            <a:noFill/>
            <a:ln>
              <a:noFill/>
            </a:ln>
          </p:spPr>
          <p:txBody>
            <a:bodyPr spcFirstLastPara="1" wrap="square" lIns="133350" tIns="0" rIns="135000" bIns="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Redesign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35"/>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Use what you learned from testing to improve the bridge.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Retest to see if the improvements worked.</a:t>
              </a:r>
              <a:endParaRPr sz="1400" b="0" i="0" u="none" strike="noStrike" cap="none">
                <a:solidFill>
                  <a:srgbClr val="000000"/>
                </a:solidFill>
                <a:latin typeface="Arial"/>
                <a:ea typeface="Arial"/>
                <a:cs typeface="Arial"/>
                <a:sym typeface="Arial"/>
              </a:endParaRPr>
            </a:p>
          </p:txBody>
        </p:sp>
      </p:grpSp>
      <p:pic>
        <p:nvPicPr>
          <p:cNvPr id="270" name="Google Shape;270;p14"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5"/>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Bridge Testing Drawing Example</a:t>
            </a:r>
            <a:endParaRPr/>
          </a:p>
        </p:txBody>
      </p:sp>
      <p:pic>
        <p:nvPicPr>
          <p:cNvPr id="276" name="Google Shape;276;p15" descr="graphic element - diagram of bridge testing example with 2 tables, bridge connection and testing masses on top of the bridge."/>
          <p:cNvPicPr preferRelativeResize="0"/>
          <p:nvPr/>
        </p:nvPicPr>
        <p:blipFill rotWithShape="1">
          <a:blip r:embed="rId3">
            <a:alphaModFix/>
          </a:blip>
          <a:srcRect/>
          <a:stretch/>
        </p:blipFill>
        <p:spPr>
          <a:xfrm>
            <a:off x="1664614" y="1967043"/>
            <a:ext cx="8859723" cy="4220849"/>
          </a:xfrm>
          <a:prstGeom prst="rect">
            <a:avLst/>
          </a:prstGeom>
          <a:noFill/>
          <a:ln>
            <a:noFill/>
          </a:ln>
        </p:spPr>
      </p:pic>
      <p:pic>
        <p:nvPicPr>
          <p:cNvPr id="277" name="Google Shape;277;p15" descr="ud logo"/>
          <p:cNvPicPr preferRelativeResize="0"/>
          <p:nvPr/>
        </p:nvPicPr>
        <p:blipFill rotWithShape="1">
          <a:blip r:embed="rId4">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6"/>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Counting Masses Example</a:t>
            </a:r>
            <a:endParaRPr sz="3000" b="0" i="0" u="none" strike="noStrike" cap="none">
              <a:solidFill>
                <a:schemeClr val="lt1"/>
              </a:solidFill>
              <a:latin typeface="Calibri"/>
              <a:ea typeface="Calibri"/>
              <a:cs typeface="Calibri"/>
              <a:sym typeface="Calibri"/>
            </a:endParaRPr>
          </a:p>
        </p:txBody>
      </p:sp>
      <p:graphicFrame>
        <p:nvGraphicFramePr>
          <p:cNvPr id="283" name="Google Shape;283;p16" descr="table with counting masses example."/>
          <p:cNvGraphicFramePr/>
          <p:nvPr>
            <p:extLst>
              <p:ext uri="{D42A27DB-BD31-4B8C-83A1-F6EECF244321}">
                <p14:modId xmlns:p14="http://schemas.microsoft.com/office/powerpoint/2010/main" val="2767638137"/>
              </p:ext>
            </p:extLst>
          </p:nvPr>
        </p:nvGraphicFramePr>
        <p:xfrm>
          <a:off x="878879" y="2615238"/>
          <a:ext cx="10227575" cy="2423675"/>
        </p:xfrm>
        <a:graphic>
          <a:graphicData uri="http://schemas.openxmlformats.org/drawingml/2006/table">
            <a:tbl>
              <a:tblPr firstRow="1" firstCol="1" bandRow="1">
                <a:noFill/>
                <a:tableStyleId>{D25185E9-94BB-4265-AB06-C63CDD5BC62F}</a:tableStyleId>
              </a:tblPr>
              <a:tblGrid>
                <a:gridCol w="2615175">
                  <a:extLst>
                    <a:ext uri="{9D8B030D-6E8A-4147-A177-3AD203B41FA5}">
                      <a16:colId xmlns:a16="http://schemas.microsoft.com/office/drawing/2014/main" val="20000"/>
                    </a:ext>
                  </a:extLst>
                </a:gridCol>
                <a:gridCol w="2295150">
                  <a:extLst>
                    <a:ext uri="{9D8B030D-6E8A-4147-A177-3AD203B41FA5}">
                      <a16:colId xmlns:a16="http://schemas.microsoft.com/office/drawing/2014/main" val="20001"/>
                    </a:ext>
                  </a:extLst>
                </a:gridCol>
                <a:gridCol w="1847100">
                  <a:extLst>
                    <a:ext uri="{9D8B030D-6E8A-4147-A177-3AD203B41FA5}">
                      <a16:colId xmlns:a16="http://schemas.microsoft.com/office/drawing/2014/main" val="20002"/>
                    </a:ext>
                  </a:extLst>
                </a:gridCol>
                <a:gridCol w="1901950">
                  <a:extLst>
                    <a:ext uri="{9D8B030D-6E8A-4147-A177-3AD203B41FA5}">
                      <a16:colId xmlns:a16="http://schemas.microsoft.com/office/drawing/2014/main" val="20003"/>
                    </a:ext>
                  </a:extLst>
                </a:gridCol>
                <a:gridCol w="1568200">
                  <a:extLst>
                    <a:ext uri="{9D8B030D-6E8A-4147-A177-3AD203B41FA5}">
                      <a16:colId xmlns:a16="http://schemas.microsoft.com/office/drawing/2014/main" val="20004"/>
                    </a:ext>
                  </a:extLst>
                </a:gridCol>
              </a:tblGrid>
              <a:tr h="605925">
                <a:tc>
                  <a:txBody>
                    <a:bodyPr/>
                    <a:lstStyle/>
                    <a:p>
                      <a:pPr marL="0" marR="0" lvl="0" indent="0" algn="ctr" rtl="0">
                        <a:lnSpc>
                          <a:spcPct val="115000"/>
                        </a:lnSpc>
                        <a:spcBef>
                          <a:spcPts val="0"/>
                        </a:spcBef>
                        <a:spcAft>
                          <a:spcPts val="0"/>
                        </a:spcAft>
                        <a:buClr>
                          <a:srgbClr val="000000"/>
                        </a:buClr>
                        <a:buSzPts val="2800"/>
                        <a:buFont typeface="Arial"/>
                        <a:buNone/>
                      </a:pPr>
                      <a:r>
                        <a:rPr lang="en-US" sz="2800" u="none" strike="noStrike" cap="none"/>
                        <a:t>Mass:</a:t>
                      </a:r>
                      <a:endParaRPr sz="28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2800"/>
                        <a:buFont typeface="Arial"/>
                        <a:buNone/>
                      </a:pPr>
                      <a:r>
                        <a:rPr lang="en-US" sz="2800" u="none" strike="noStrike" cap="none"/>
                        <a:t>1000 grams</a:t>
                      </a:r>
                      <a:endParaRPr sz="28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800"/>
                        <a:buFont typeface="Arial"/>
                        <a:buNone/>
                      </a:pPr>
                      <a:r>
                        <a:rPr lang="en-US" sz="2800" u="none" strike="noStrike" cap="none"/>
                        <a:t>500 grams</a:t>
                      </a:r>
                      <a:endParaRPr sz="28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800"/>
                        <a:buFont typeface="Arial"/>
                        <a:buNone/>
                      </a:pPr>
                      <a:r>
                        <a:rPr lang="en-US" sz="2800" u="none" strike="noStrike" cap="none"/>
                        <a:t>100 grams </a:t>
                      </a:r>
                      <a:endParaRPr sz="2800" u="none" strike="noStrike" cap="none">
                        <a:latin typeface="Calibri"/>
                        <a:ea typeface="Calibri"/>
                        <a:cs typeface="Calibri"/>
                        <a:sym typeface="Calibri"/>
                      </a:endParaRPr>
                    </a:p>
                  </a:txBody>
                  <a:tcPr marL="68575" marR="68575" marT="0" marB="0"/>
                </a:tc>
                <a:tc>
                  <a:txBody>
                    <a:bodyPr/>
                    <a:lstStyle/>
                    <a:p>
                      <a:pPr marL="0" marR="0" lvl="0" indent="0" algn="ctr" rtl="0">
                        <a:lnSpc>
                          <a:spcPct val="115000"/>
                        </a:lnSpc>
                        <a:spcBef>
                          <a:spcPts val="0"/>
                        </a:spcBef>
                        <a:spcAft>
                          <a:spcPts val="0"/>
                        </a:spcAft>
                        <a:buClr>
                          <a:srgbClr val="000000"/>
                        </a:buClr>
                        <a:buSzPts val="2800"/>
                        <a:buFont typeface="Arial"/>
                        <a:buNone/>
                      </a:pPr>
                      <a:r>
                        <a:rPr lang="en-US" sz="2800" u="none" strike="noStrike" cap="none"/>
                        <a:t>50 grams </a:t>
                      </a:r>
                      <a:endParaRPr sz="2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817750">
                <a:tc>
                  <a:txBody>
                    <a:bodyPr/>
                    <a:lstStyle/>
                    <a:p>
                      <a:pPr marL="0" marR="0" lvl="0" indent="0" algn="ctr" rtl="0">
                        <a:lnSpc>
                          <a:spcPct val="115000"/>
                        </a:lnSpc>
                        <a:spcBef>
                          <a:spcPts val="0"/>
                        </a:spcBef>
                        <a:spcAft>
                          <a:spcPts val="0"/>
                        </a:spcAft>
                        <a:buClr>
                          <a:srgbClr val="000000"/>
                        </a:buClr>
                        <a:buSzPts val="2800"/>
                        <a:buFont typeface="Arial"/>
                        <a:buNone/>
                      </a:pPr>
                      <a:r>
                        <a:rPr lang="en-US" sz="2800" u="none" strike="noStrike" cap="none"/>
                        <a:t>Number of Masses the Bridge Held:</a:t>
                      </a:r>
                      <a:endParaRPr sz="28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200"/>
                        <a:buFont typeface="Arial"/>
                        <a:buNone/>
                      </a:pPr>
                      <a:r>
                        <a:rPr lang="en-US" sz="3200" u="none" strike="noStrike" cap="none"/>
                        <a:t>2</a:t>
                      </a:r>
                      <a:endParaRPr sz="3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200"/>
                        <a:buFont typeface="Arial"/>
                        <a:buNone/>
                      </a:pPr>
                      <a:r>
                        <a:rPr lang="en-US" sz="3200" u="none" strike="noStrike" cap="none"/>
                        <a:t>1</a:t>
                      </a:r>
                      <a:endParaRPr sz="3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200"/>
                        <a:buFont typeface="Arial"/>
                        <a:buNone/>
                      </a:pPr>
                      <a:r>
                        <a:rPr lang="en-US" sz="3200" u="none" strike="noStrike" cap="none"/>
                        <a:t>1</a:t>
                      </a:r>
                      <a:endParaRPr sz="3200" u="none" strike="noStrike" cap="none">
                        <a:latin typeface="Calibri"/>
                        <a:ea typeface="Calibri"/>
                        <a:cs typeface="Calibri"/>
                        <a:sym typeface="Calibri"/>
                      </a:endParaRPr>
                    </a:p>
                  </a:txBody>
                  <a:tcPr marL="68575" marR="68575" marT="0" marB="0" anchor="ctr"/>
                </a:tc>
                <a:tc>
                  <a:txBody>
                    <a:bodyPr/>
                    <a:lstStyle/>
                    <a:p>
                      <a:pPr marL="0" marR="0" lvl="0" indent="0" algn="ctr" rtl="0">
                        <a:lnSpc>
                          <a:spcPct val="115000"/>
                        </a:lnSpc>
                        <a:spcBef>
                          <a:spcPts val="0"/>
                        </a:spcBef>
                        <a:spcAft>
                          <a:spcPts val="0"/>
                        </a:spcAft>
                        <a:buClr>
                          <a:srgbClr val="000000"/>
                        </a:buClr>
                        <a:buSzPts val="3200"/>
                        <a:buFont typeface="Arial"/>
                        <a:buNone/>
                      </a:pPr>
                      <a:r>
                        <a:rPr lang="en-US" sz="3200" u="none" strike="noStrike" cap="none" dirty="0"/>
                        <a:t>1</a:t>
                      </a:r>
                      <a:endParaRPr sz="32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bl>
          </a:graphicData>
        </a:graphic>
      </p:graphicFrame>
      <p:sp>
        <p:nvSpPr>
          <p:cNvPr id="285" name="Google Shape;285;p16"/>
          <p:cNvSpPr txBox="1"/>
          <p:nvPr/>
        </p:nvSpPr>
        <p:spPr>
          <a:xfrm>
            <a:off x="1280160" y="5353256"/>
            <a:ext cx="8066064"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Total Mass the Bridge Held: </a:t>
            </a:r>
            <a:r>
              <a:rPr lang="en-US" sz="2800" b="0" i="0" u="sng" strike="noStrike" cap="none">
                <a:solidFill>
                  <a:schemeClr val="dk1"/>
                </a:solidFill>
                <a:latin typeface="Calibri"/>
                <a:ea typeface="Calibri"/>
                <a:cs typeface="Calibri"/>
                <a:sym typeface="Calibri"/>
              </a:rPr>
              <a:t>2,650 grams</a:t>
            </a:r>
            <a:endParaRPr sz="1400" b="0" i="0" u="none" strike="noStrike" cap="none">
              <a:solidFill>
                <a:srgbClr val="000000"/>
              </a:solidFill>
              <a:latin typeface="Arial"/>
              <a:ea typeface="Arial"/>
              <a:cs typeface="Arial"/>
              <a:sym typeface="Arial"/>
            </a:endParaRPr>
          </a:p>
        </p:txBody>
      </p:sp>
      <p:pic>
        <p:nvPicPr>
          <p:cNvPr id="286" name="Google Shape;286;p16"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7"/>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Concluding Questions</a:t>
            </a:r>
            <a:endParaRPr/>
          </a:p>
        </p:txBody>
      </p:sp>
      <p:sp>
        <p:nvSpPr>
          <p:cNvPr id="292" name="Google Shape;292;p17"/>
          <p:cNvSpPr txBox="1">
            <a:spLocks noGrp="1"/>
          </p:cNvSpPr>
          <p:nvPr>
            <p:ph type="body" idx="1"/>
          </p:nvPr>
        </p:nvSpPr>
        <p:spPr>
          <a:xfrm>
            <a:off x="1921998" y="2839769"/>
            <a:ext cx="4489704" cy="2807208"/>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200"/>
              <a:buFont typeface="Noto Sans Symbols"/>
              <a:buChar char="▪"/>
            </a:pPr>
            <a:r>
              <a:rPr lang="en-US" sz="2200" b="0" i="0" u="none" strike="noStrike" cap="none" dirty="0">
                <a:solidFill>
                  <a:schemeClr val="dk1"/>
                </a:solidFill>
                <a:latin typeface="Calibri"/>
                <a:ea typeface="Calibri"/>
                <a:cs typeface="Calibri"/>
                <a:sym typeface="Calibri"/>
              </a:rPr>
              <a:t>Who designs, engineers and builds bridges?</a:t>
            </a:r>
            <a:endParaRPr dirty="0"/>
          </a:p>
          <a:p>
            <a:pPr marL="228600" marR="0" lvl="0" indent="-228600" algn="l" rtl="0">
              <a:lnSpc>
                <a:spcPct val="100000"/>
              </a:lnSpc>
              <a:spcBef>
                <a:spcPts val="1500"/>
              </a:spcBef>
              <a:spcAft>
                <a:spcPts val="0"/>
              </a:spcAft>
              <a:buClr>
                <a:schemeClr val="dk1"/>
              </a:buClr>
              <a:buSzPts val="2200"/>
              <a:buFont typeface="Noto Sans Symbols"/>
              <a:buChar char="▪"/>
            </a:pPr>
            <a:r>
              <a:rPr lang="en-US" sz="2200" b="0" i="0" u="none" strike="noStrike" cap="none" dirty="0">
                <a:solidFill>
                  <a:schemeClr val="dk1"/>
                </a:solidFill>
                <a:latin typeface="Calibri"/>
                <a:ea typeface="Calibri"/>
                <a:cs typeface="Calibri"/>
                <a:sym typeface="Calibri"/>
              </a:rPr>
              <a:t>Why are bridges important for people?</a:t>
            </a:r>
            <a:endParaRPr dirty="0"/>
          </a:p>
          <a:p>
            <a:pPr marL="228600" marR="0" lvl="0" indent="-228600" algn="l" rtl="0">
              <a:lnSpc>
                <a:spcPct val="100000"/>
              </a:lnSpc>
              <a:spcBef>
                <a:spcPts val="1500"/>
              </a:spcBef>
              <a:spcAft>
                <a:spcPts val="0"/>
              </a:spcAft>
              <a:buClr>
                <a:schemeClr val="dk1"/>
              </a:buClr>
              <a:buSzPts val="2200"/>
              <a:buFont typeface="Noto Sans Symbols"/>
              <a:buChar char="▪"/>
            </a:pPr>
            <a:r>
              <a:rPr lang="en-US" sz="2200" b="0" i="0" u="none" strike="noStrike" cap="none" dirty="0">
                <a:solidFill>
                  <a:schemeClr val="dk1"/>
                </a:solidFill>
                <a:latin typeface="Calibri"/>
                <a:ea typeface="Calibri"/>
                <a:cs typeface="Calibri"/>
                <a:sym typeface="Calibri"/>
              </a:rPr>
              <a:t>What are the steps to making a bridge?</a:t>
            </a:r>
            <a:endParaRPr dirty="0"/>
          </a:p>
        </p:txBody>
      </p:sp>
      <p:pic>
        <p:nvPicPr>
          <p:cNvPr id="293" name="Google Shape;293;p17" descr="decorative image"/>
          <p:cNvPicPr preferRelativeResize="0"/>
          <p:nvPr/>
        </p:nvPicPr>
        <p:blipFill rotWithShape="1">
          <a:blip r:embed="rId3">
            <a:alphaModFix/>
          </a:blip>
          <a:srcRect l="28812" r="29077"/>
          <a:stretch/>
        </p:blipFill>
        <p:spPr>
          <a:xfrm>
            <a:off x="7673607" y="2706271"/>
            <a:ext cx="2287689" cy="2852203"/>
          </a:xfrm>
          <a:prstGeom prst="rect">
            <a:avLst/>
          </a:prstGeom>
          <a:noFill/>
          <a:ln>
            <a:noFill/>
          </a:ln>
        </p:spPr>
      </p:pic>
      <p:sp>
        <p:nvSpPr>
          <p:cNvPr id="294" name="Google Shape;294;p17"/>
          <p:cNvSpPr txBox="1"/>
          <p:nvPr/>
        </p:nvSpPr>
        <p:spPr>
          <a:xfrm>
            <a:off x="8303711" y="5646977"/>
            <a:ext cx="1587731"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chemeClr val="hlink"/>
                </a:solidFill>
                <a:latin typeface="Calibri"/>
                <a:ea typeface="Calibri"/>
                <a:cs typeface="Calibri"/>
                <a:sym typeface="Calibri"/>
                <a:hlinkClick r:id="rId4"/>
              </a:rPr>
              <a:t>www.goodreads.com</a:t>
            </a:r>
            <a:endParaRPr sz="1000" b="0" i="0" u="none" strike="noStrike" cap="none">
              <a:solidFill>
                <a:schemeClr val="dk1"/>
              </a:solidFill>
              <a:latin typeface="Calibri"/>
              <a:ea typeface="Calibri"/>
              <a:cs typeface="Calibri"/>
              <a:sym typeface="Calibri"/>
            </a:endParaRPr>
          </a:p>
        </p:txBody>
      </p:sp>
      <p:pic>
        <p:nvPicPr>
          <p:cNvPr id="295" name="Google Shape;295;p17" descr="ud logo"/>
          <p:cNvPicPr preferRelativeResize="0"/>
          <p:nvPr/>
        </p:nvPicPr>
        <p:blipFill rotWithShape="1">
          <a:blip r:embed="rId5">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Day 1: Journal Entry</a:t>
            </a:r>
            <a:endParaRPr/>
          </a:p>
        </p:txBody>
      </p:sp>
      <p:sp>
        <p:nvSpPr>
          <p:cNvPr id="105" name="Google Shape;105;p2"/>
          <p:cNvSpPr txBox="1">
            <a:spLocks noGrp="1"/>
          </p:cNvSpPr>
          <p:nvPr>
            <p:ph type="body" idx="1"/>
          </p:nvPr>
        </p:nvSpPr>
        <p:spPr>
          <a:xfrm>
            <a:off x="1280148" y="2190750"/>
            <a:ext cx="5471400" cy="39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Noto Sans Symbols"/>
              <a:buNone/>
            </a:pPr>
            <a:r>
              <a:rPr lang="en-US" sz="3000" b="0" i="0" u="none" strike="noStrike" cap="none">
                <a:solidFill>
                  <a:schemeClr val="dk1"/>
                </a:solidFill>
                <a:latin typeface="Calibri"/>
                <a:ea typeface="Calibri"/>
                <a:cs typeface="Calibri"/>
                <a:sym typeface="Calibri"/>
              </a:rPr>
              <a:t>Describe your favorite animal.</a:t>
            </a:r>
            <a:endParaRPr sz="3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Noto Sans Symbols"/>
              <a:buNone/>
            </a:pPr>
            <a:r>
              <a:rPr lang="en-US" sz="2200" b="0" i="0" u="none" strike="noStrike" cap="none">
                <a:solidFill>
                  <a:schemeClr val="dk1"/>
                </a:solidFill>
                <a:latin typeface="Calibri"/>
                <a:ea typeface="Calibri"/>
                <a:cs typeface="Calibri"/>
                <a:sym typeface="Calibri"/>
              </a:rPr>
              <a:t> </a:t>
            </a:r>
            <a:endParaRPr/>
          </a:p>
          <a:p>
            <a:pPr marL="685800" marR="0" lvl="1" indent="-228600" algn="l" rtl="0">
              <a:lnSpc>
                <a:spcPct val="100000"/>
              </a:lnSpc>
              <a:spcBef>
                <a:spcPts val="3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What does the animal look like?</a:t>
            </a:r>
            <a:endParaRPr/>
          </a:p>
          <a:p>
            <a:pPr marL="685800" marR="0" lvl="1" indent="-228600" algn="l" rtl="0">
              <a:lnSpc>
                <a:spcPct val="100000"/>
              </a:lnSpc>
              <a:spcBef>
                <a:spcPts val="3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How big or small is the animal?</a:t>
            </a:r>
            <a:endParaRPr/>
          </a:p>
          <a:p>
            <a:pPr marL="685800" marR="0" lvl="1" indent="-228600" algn="l" rtl="0">
              <a:lnSpc>
                <a:spcPct val="100000"/>
              </a:lnSpc>
              <a:spcBef>
                <a:spcPts val="3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Where does the animal live?</a:t>
            </a:r>
            <a:endParaRPr/>
          </a:p>
          <a:p>
            <a:pPr marL="685800" marR="0" lvl="1" indent="-228600" algn="l" rtl="0">
              <a:lnSpc>
                <a:spcPct val="100000"/>
              </a:lnSpc>
              <a:spcBef>
                <a:spcPts val="3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What does the animal like to eat?</a:t>
            </a:r>
            <a:endParaRPr/>
          </a:p>
          <a:p>
            <a:pPr marL="685800" marR="0" lvl="1" indent="-228600" algn="l" rtl="0">
              <a:lnSpc>
                <a:spcPct val="100000"/>
              </a:lnSpc>
              <a:spcBef>
                <a:spcPts val="3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What color is the animal?</a:t>
            </a:r>
            <a:endParaRPr/>
          </a:p>
          <a:p>
            <a:pPr marL="685800" marR="0" lvl="1" indent="-228600" algn="l" rtl="0">
              <a:lnSpc>
                <a:spcPct val="100000"/>
              </a:lnSpc>
              <a:spcBef>
                <a:spcPts val="3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Have you seen the animal before?</a:t>
            </a:r>
            <a:endParaRPr/>
          </a:p>
        </p:txBody>
      </p:sp>
      <p:pic>
        <p:nvPicPr>
          <p:cNvPr id="106" name="Google Shape;106;p2" descr="decorative image"/>
          <p:cNvPicPr preferRelativeResize="0"/>
          <p:nvPr/>
        </p:nvPicPr>
        <p:blipFill rotWithShape="1">
          <a:blip r:embed="rId3">
            <a:alphaModFix/>
          </a:blip>
          <a:srcRect/>
          <a:stretch/>
        </p:blipFill>
        <p:spPr>
          <a:xfrm>
            <a:off x="7887393" y="2190749"/>
            <a:ext cx="4080510" cy="4080510"/>
          </a:xfrm>
          <a:prstGeom prst="rect">
            <a:avLst/>
          </a:prstGeom>
          <a:noFill/>
          <a:ln>
            <a:noFill/>
          </a:ln>
        </p:spPr>
      </p:pic>
      <p:sp>
        <p:nvSpPr>
          <p:cNvPr id="107" name="Google Shape;107;p2">
            <a:hlinkClick r:id="rId4"/>
          </p:cNvPr>
          <p:cNvSpPr txBox="1"/>
          <p:nvPr/>
        </p:nvSpPr>
        <p:spPr>
          <a:xfrm>
            <a:off x="9283930" y="6365549"/>
            <a:ext cx="1587600" cy="24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chemeClr val="hlink"/>
                </a:solidFill>
                <a:latin typeface="Calibri"/>
                <a:ea typeface="Calibri"/>
                <a:cs typeface="Calibri"/>
                <a:sym typeface="Calibri"/>
                <a:hlinkClick r:id="rId4"/>
              </a:rPr>
              <a:t>www.clipartsuggest.com</a:t>
            </a:r>
            <a:endParaRPr sz="1000" b="0" i="0" u="none" strike="noStrike" cap="none">
              <a:solidFill>
                <a:schemeClr val="dk1"/>
              </a:solidFill>
              <a:latin typeface="Calibri"/>
              <a:ea typeface="Calibri"/>
              <a:cs typeface="Calibri"/>
              <a:sym typeface="Calibri"/>
            </a:endParaRPr>
          </a:p>
        </p:txBody>
      </p:sp>
      <p:pic>
        <p:nvPicPr>
          <p:cNvPr id="108" name="Google Shape;108;p2" descr="ud logo"/>
          <p:cNvPicPr preferRelativeResize="0"/>
          <p:nvPr/>
        </p:nvPicPr>
        <p:blipFill rotWithShape="1">
          <a:blip r:embed="rId5">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Engineering Design Problem and Challenge</a:t>
            </a:r>
            <a:endParaRPr/>
          </a:p>
        </p:txBody>
      </p:sp>
      <p:sp>
        <p:nvSpPr>
          <p:cNvPr id="114" name="Google Shape;114;p3"/>
          <p:cNvSpPr txBox="1">
            <a:spLocks noGrp="1"/>
          </p:cNvSpPr>
          <p:nvPr>
            <p:ph type="body" idx="1"/>
          </p:nvPr>
        </p:nvSpPr>
        <p:spPr>
          <a:xfrm>
            <a:off x="1280160" y="2190749"/>
            <a:ext cx="8013469" cy="429317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170"/>
              <a:buFont typeface="Noto Sans Symbols"/>
              <a:buNone/>
            </a:pPr>
            <a:r>
              <a:rPr lang="en-US" sz="2170" b="1" i="0" u="none" strike="noStrike" cap="none">
                <a:solidFill>
                  <a:schemeClr val="dk1"/>
                </a:solidFill>
                <a:latin typeface="Calibri"/>
                <a:ea typeface="Calibri"/>
                <a:cs typeface="Calibri"/>
                <a:sym typeface="Calibri"/>
              </a:rPr>
              <a:t>Problem: </a:t>
            </a:r>
            <a:endParaRPr/>
          </a:p>
          <a:p>
            <a:pPr marL="0" marR="0" lvl="0" indent="0" algn="l" rtl="0">
              <a:lnSpc>
                <a:spcPct val="80000"/>
              </a:lnSpc>
              <a:spcBef>
                <a:spcPts val="1500"/>
              </a:spcBef>
              <a:spcAft>
                <a:spcPts val="0"/>
              </a:spcAft>
              <a:buClr>
                <a:schemeClr val="dk1"/>
              </a:buClr>
              <a:buSzPts val="2170"/>
              <a:buFont typeface="Noto Sans Symbols"/>
              <a:buNone/>
            </a:pPr>
            <a:r>
              <a:rPr lang="en-US" sz="2170" b="0" i="0" u="none" strike="noStrike" cap="none">
                <a:solidFill>
                  <a:schemeClr val="dk1"/>
                </a:solidFill>
                <a:latin typeface="Calibri"/>
                <a:ea typeface="Calibri"/>
                <a:cs typeface="Calibri"/>
                <a:sym typeface="Calibri"/>
              </a:rPr>
              <a:t>Phineas T. Barnum marched his elephants across the Brooklyn Bridge to prove the bridge was safe. Since the bridge held for 21 elephants, everyone now wants to take the bridge. The city needs to build another bridge to hold all the people who want to cross the river. The river is wider where the new bridge will go, so it needs to be longer than the first bridge.</a:t>
            </a:r>
            <a:endParaRPr sz="2170" b="0" i="0" u="none" strike="noStrike" cap="none">
              <a:solidFill>
                <a:schemeClr val="dk1"/>
              </a:solidFill>
              <a:latin typeface="Calibri"/>
              <a:ea typeface="Calibri"/>
              <a:cs typeface="Calibri"/>
              <a:sym typeface="Calibri"/>
            </a:endParaRPr>
          </a:p>
          <a:p>
            <a:pPr marL="0" marR="0" lvl="0" indent="0" algn="l" rtl="0">
              <a:lnSpc>
                <a:spcPct val="80000"/>
              </a:lnSpc>
              <a:spcBef>
                <a:spcPts val="1500"/>
              </a:spcBef>
              <a:spcAft>
                <a:spcPts val="0"/>
              </a:spcAft>
              <a:buClr>
                <a:schemeClr val="dk1"/>
              </a:buClr>
              <a:buSzPts val="2170"/>
              <a:buFont typeface="Noto Sans Symbols"/>
              <a:buNone/>
            </a:pPr>
            <a:r>
              <a:rPr lang="en-US" sz="2170" b="1" i="0" u="none" strike="noStrike" cap="none">
                <a:solidFill>
                  <a:schemeClr val="dk1"/>
                </a:solidFill>
                <a:latin typeface="Calibri"/>
                <a:ea typeface="Calibri"/>
                <a:cs typeface="Calibri"/>
                <a:sym typeface="Calibri"/>
              </a:rPr>
              <a:t>Challenge: </a:t>
            </a:r>
            <a:endParaRPr/>
          </a:p>
          <a:p>
            <a:pPr marL="0" marR="0" lvl="0" indent="0" algn="l" rtl="0">
              <a:lnSpc>
                <a:spcPct val="80000"/>
              </a:lnSpc>
              <a:spcBef>
                <a:spcPts val="1500"/>
              </a:spcBef>
              <a:spcAft>
                <a:spcPts val="0"/>
              </a:spcAft>
              <a:buClr>
                <a:schemeClr val="dk1"/>
              </a:buClr>
              <a:buSzPts val="2170"/>
              <a:buFont typeface="Noto Sans Symbols"/>
              <a:buNone/>
            </a:pPr>
            <a:r>
              <a:rPr lang="en-US" sz="2170" b="0" i="0" u="none" strike="noStrike" cap="none">
                <a:solidFill>
                  <a:schemeClr val="dk1"/>
                </a:solidFill>
                <a:latin typeface="Calibri"/>
                <a:ea typeface="Calibri"/>
                <a:cs typeface="Calibri"/>
                <a:sym typeface="Calibri"/>
              </a:rPr>
              <a:t>Your team’s challenge is to design and build a bridge according to directions and then make the bridge longer to cross </a:t>
            </a:r>
            <a:r>
              <a:rPr lang="en-US" sz="2170"/>
              <a:t>a</a:t>
            </a:r>
            <a:r>
              <a:rPr lang="en-US" sz="2170" b="0" i="0" u="none" strike="noStrike" cap="none">
                <a:solidFill>
                  <a:schemeClr val="dk1"/>
                </a:solidFill>
                <a:latin typeface="Calibri"/>
                <a:ea typeface="Calibri"/>
                <a:cs typeface="Calibri"/>
                <a:sym typeface="Calibri"/>
              </a:rPr>
              <a:t> wider section of the river.</a:t>
            </a:r>
            <a:endParaRPr/>
          </a:p>
          <a:p>
            <a:pPr marL="228600" marR="0" lvl="0" indent="-120332" algn="l" rtl="0">
              <a:lnSpc>
                <a:spcPct val="80000"/>
              </a:lnSpc>
              <a:spcBef>
                <a:spcPts val="1500"/>
              </a:spcBef>
              <a:spcAft>
                <a:spcPts val="0"/>
              </a:spcAft>
              <a:buClr>
                <a:schemeClr val="dk1"/>
              </a:buClr>
              <a:buSzPts val="1705"/>
              <a:buFont typeface="Noto Sans Symbols"/>
              <a:buNone/>
            </a:pPr>
            <a:endParaRPr sz="1704" b="1" i="0" u="none" strike="noStrike" cap="none">
              <a:solidFill>
                <a:schemeClr val="dk1"/>
              </a:solidFill>
              <a:latin typeface="Calibri"/>
              <a:ea typeface="Calibri"/>
              <a:cs typeface="Calibri"/>
              <a:sym typeface="Calibri"/>
            </a:endParaRPr>
          </a:p>
        </p:txBody>
      </p:sp>
      <p:pic>
        <p:nvPicPr>
          <p:cNvPr id="115" name="Google Shape;115;p3" descr="decorative image"/>
          <p:cNvPicPr preferRelativeResize="0"/>
          <p:nvPr/>
        </p:nvPicPr>
        <p:blipFill rotWithShape="1">
          <a:blip r:embed="rId3">
            <a:alphaModFix/>
          </a:blip>
          <a:srcRect l="28812" r="29077"/>
          <a:stretch/>
        </p:blipFill>
        <p:spPr>
          <a:xfrm>
            <a:off x="9484822" y="2926079"/>
            <a:ext cx="2287689" cy="2852203"/>
          </a:xfrm>
          <a:prstGeom prst="rect">
            <a:avLst/>
          </a:prstGeom>
          <a:noFill/>
          <a:ln>
            <a:noFill/>
          </a:ln>
        </p:spPr>
      </p:pic>
      <p:sp>
        <p:nvSpPr>
          <p:cNvPr id="116" name="Google Shape;116;p3"/>
          <p:cNvSpPr txBox="1"/>
          <p:nvPr/>
        </p:nvSpPr>
        <p:spPr>
          <a:xfrm>
            <a:off x="10114926" y="5866785"/>
            <a:ext cx="1587731"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sng" strike="noStrike" cap="none">
                <a:solidFill>
                  <a:schemeClr val="hlink"/>
                </a:solidFill>
                <a:latin typeface="Calibri"/>
                <a:ea typeface="Calibri"/>
                <a:cs typeface="Calibri"/>
                <a:sym typeface="Calibri"/>
                <a:hlinkClick r:id="rId4"/>
              </a:rPr>
              <a:t>www.goodreads.com</a:t>
            </a:r>
            <a:endParaRPr sz="1000" b="0" i="0" u="none" strike="noStrike" cap="none">
              <a:solidFill>
                <a:schemeClr val="dk1"/>
              </a:solidFill>
              <a:latin typeface="Calibri"/>
              <a:ea typeface="Calibri"/>
              <a:cs typeface="Calibri"/>
              <a:sym typeface="Calibri"/>
            </a:endParaRPr>
          </a:p>
        </p:txBody>
      </p:sp>
      <p:pic>
        <p:nvPicPr>
          <p:cNvPr id="117" name="Google Shape;117;p3" descr="ud logo"/>
          <p:cNvPicPr preferRelativeResize="0"/>
          <p:nvPr/>
        </p:nvPicPr>
        <p:blipFill rotWithShape="1">
          <a:blip r:embed="rId5">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Design Goals</a:t>
            </a:r>
            <a:endParaRPr/>
          </a:p>
        </p:txBody>
      </p:sp>
      <p:sp>
        <p:nvSpPr>
          <p:cNvPr id="123" name="Google Shape;123;p4"/>
          <p:cNvSpPr txBox="1">
            <a:spLocks noGrp="1"/>
          </p:cNvSpPr>
          <p:nvPr>
            <p:ph type="body" idx="1"/>
          </p:nvPr>
        </p:nvSpPr>
        <p:spPr>
          <a:xfrm>
            <a:off x="1280160" y="2190749"/>
            <a:ext cx="9628632" cy="429317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Design a bridge using </a:t>
            </a:r>
            <a:r>
              <a:rPr lang="en-US" sz="2800" b="0" i="0" u="none" strike="noStrike" cap="none" dirty="0" err="1">
                <a:solidFill>
                  <a:schemeClr val="dk1"/>
                </a:solidFill>
                <a:latin typeface="Calibri"/>
                <a:ea typeface="Calibri"/>
                <a:cs typeface="Calibri"/>
                <a:sym typeface="Calibri"/>
              </a:rPr>
              <a:t>K’Nex</a:t>
            </a:r>
            <a:r>
              <a:rPr lang="en-US" sz="2800" b="0" i="0" u="none" strike="noStrike" cap="none" dirty="0">
                <a:solidFill>
                  <a:schemeClr val="dk1"/>
                </a:solidFill>
                <a:latin typeface="Calibri"/>
                <a:ea typeface="Calibri"/>
                <a:cs typeface="Calibri"/>
                <a:sym typeface="Calibri"/>
              </a:rPr>
              <a:t> Education - Introduction to Structures: Bridges.</a:t>
            </a:r>
            <a:endParaRPr dirty="0"/>
          </a:p>
          <a:p>
            <a:pPr marL="228600" marR="0" lvl="0" indent="-228600" algn="l" rtl="0">
              <a:lnSpc>
                <a:spcPct val="100000"/>
              </a:lnSpc>
              <a:spcBef>
                <a:spcPts val="150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The bridge must be 8 panels long.</a:t>
            </a:r>
            <a:endParaRPr dirty="0"/>
          </a:p>
          <a:p>
            <a:pPr marL="228600" marR="0" lvl="0" indent="-228600" algn="l" rtl="0">
              <a:lnSpc>
                <a:spcPct val="100000"/>
              </a:lnSpc>
              <a:spcBef>
                <a:spcPts val="1500"/>
              </a:spcBef>
              <a:spcAft>
                <a:spcPts val="0"/>
              </a:spcAft>
              <a:buClr>
                <a:schemeClr val="dk1"/>
              </a:buClr>
              <a:buSzPts val="2800"/>
              <a:buFont typeface="Noto Sans Symbols"/>
              <a:buChar char="▪"/>
            </a:pPr>
            <a:r>
              <a:rPr lang="en-US" sz="2800" b="0" i="0" u="none" strike="noStrike" cap="none" dirty="0">
                <a:solidFill>
                  <a:schemeClr val="dk1"/>
                </a:solidFill>
                <a:latin typeface="Calibri"/>
                <a:ea typeface="Calibri"/>
                <a:cs typeface="Calibri"/>
                <a:sym typeface="Calibri"/>
              </a:rPr>
              <a:t>The bridge should hold the most weight possible.</a:t>
            </a:r>
            <a:endParaRPr dirty="0"/>
          </a:p>
          <a:p>
            <a:pPr marL="228600" marR="0" lvl="0" indent="-88900" algn="l" rtl="0">
              <a:lnSpc>
                <a:spcPct val="100000"/>
              </a:lnSpc>
              <a:spcBef>
                <a:spcPts val="1500"/>
              </a:spcBef>
              <a:spcAft>
                <a:spcPts val="0"/>
              </a:spcAft>
              <a:buClr>
                <a:schemeClr val="dk1"/>
              </a:buClr>
              <a:buSzPts val="2200"/>
              <a:buFont typeface="Noto Sans Symbols"/>
              <a:buNone/>
            </a:pPr>
            <a:endParaRPr sz="2200" b="1" i="0" u="none" strike="noStrike" cap="none" dirty="0">
              <a:solidFill>
                <a:schemeClr val="dk1"/>
              </a:solidFill>
              <a:latin typeface="Calibri"/>
              <a:ea typeface="Calibri"/>
              <a:cs typeface="Calibri"/>
              <a:sym typeface="Calibri"/>
            </a:endParaRPr>
          </a:p>
        </p:txBody>
      </p:sp>
      <p:pic>
        <p:nvPicPr>
          <p:cNvPr id="124" name="Google Shape;124;p4"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Resources</a:t>
            </a:r>
            <a:endParaRPr/>
          </a:p>
        </p:txBody>
      </p:sp>
      <p:sp>
        <p:nvSpPr>
          <p:cNvPr id="130" name="Google Shape;130;p5"/>
          <p:cNvSpPr txBox="1">
            <a:spLocks noGrp="1"/>
          </p:cNvSpPr>
          <p:nvPr>
            <p:ph type="body" idx="1"/>
          </p:nvPr>
        </p:nvSpPr>
        <p:spPr>
          <a:xfrm>
            <a:off x="1280159" y="2194560"/>
            <a:ext cx="10025149"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Noto Sans Symbols"/>
              <a:buNone/>
            </a:pPr>
            <a:r>
              <a:rPr lang="en-US" sz="2200" b="0" i="0" u="none" strike="noStrike" cap="none" dirty="0" err="1">
                <a:solidFill>
                  <a:schemeClr val="dk1"/>
                </a:solidFill>
                <a:latin typeface="Calibri"/>
                <a:ea typeface="Calibri"/>
                <a:cs typeface="Calibri"/>
                <a:sym typeface="Calibri"/>
              </a:rPr>
              <a:t>K’Nex</a:t>
            </a:r>
            <a:r>
              <a:rPr lang="en-US" sz="2200" b="0" i="0" u="none" strike="noStrike" cap="none" dirty="0">
                <a:solidFill>
                  <a:schemeClr val="dk1"/>
                </a:solidFill>
                <a:latin typeface="Calibri"/>
                <a:ea typeface="Calibri"/>
                <a:cs typeface="Calibri"/>
                <a:sym typeface="Calibri"/>
              </a:rPr>
              <a:t> Education - Introduction to Structures: Bridge Pieces and Instructions</a:t>
            </a:r>
            <a:endParaRPr dirty="0"/>
          </a:p>
        </p:txBody>
      </p:sp>
      <p:pic>
        <p:nvPicPr>
          <p:cNvPr id="131" name="Google Shape;131;p5" descr="K'Nex Connectors"/>
          <p:cNvPicPr preferRelativeResize="0"/>
          <p:nvPr/>
        </p:nvPicPr>
        <p:blipFill rotWithShape="1">
          <a:blip r:embed="rId3">
            <a:alphaModFix/>
          </a:blip>
          <a:srcRect t="21855" b="9310"/>
          <a:stretch/>
        </p:blipFill>
        <p:spPr>
          <a:xfrm>
            <a:off x="7903696" y="3340776"/>
            <a:ext cx="2490782" cy="2286000"/>
          </a:xfrm>
          <a:prstGeom prst="rect">
            <a:avLst/>
          </a:prstGeom>
          <a:noFill/>
          <a:ln>
            <a:noFill/>
          </a:ln>
        </p:spPr>
      </p:pic>
      <p:pic>
        <p:nvPicPr>
          <p:cNvPr id="132" name="Google Shape;132;p5" descr="K'Nex Rods"/>
          <p:cNvPicPr preferRelativeResize="0"/>
          <p:nvPr/>
        </p:nvPicPr>
        <p:blipFill rotWithShape="1">
          <a:blip r:embed="rId4">
            <a:alphaModFix/>
          </a:blip>
          <a:srcRect t="18552" b="9105"/>
          <a:stretch/>
        </p:blipFill>
        <p:spPr>
          <a:xfrm rot="-5400000">
            <a:off x="4469075" y="3127375"/>
            <a:ext cx="2759500" cy="2661701"/>
          </a:xfrm>
          <a:prstGeom prst="rect">
            <a:avLst/>
          </a:prstGeom>
          <a:noFill/>
          <a:ln>
            <a:noFill/>
          </a:ln>
        </p:spPr>
      </p:pic>
      <p:pic>
        <p:nvPicPr>
          <p:cNvPr id="133" name="Google Shape;133;p5" descr="graphic element: text: Prepare: Move 2 tables 18&quot; apart, place bridge to connect them. Test: Add testing masses to top of bridge until it collapses, record how much mass the bridge help. Reflect: Think about what"/>
          <p:cNvPicPr preferRelativeResize="0"/>
          <p:nvPr/>
        </p:nvPicPr>
        <p:blipFill rotWithShape="1">
          <a:blip r:embed="rId5">
            <a:alphaModFix/>
          </a:blip>
          <a:srcRect l="15619" t="22903" r="13916" b="25230"/>
          <a:stretch/>
        </p:blipFill>
        <p:spPr>
          <a:xfrm>
            <a:off x="1546171" y="3340776"/>
            <a:ext cx="2329273" cy="2286000"/>
          </a:xfrm>
          <a:prstGeom prst="rect">
            <a:avLst/>
          </a:prstGeom>
          <a:noFill/>
          <a:ln>
            <a:noFill/>
          </a:ln>
        </p:spPr>
      </p:pic>
      <p:sp>
        <p:nvSpPr>
          <p:cNvPr id="134" name="Google Shape;134;p5"/>
          <p:cNvSpPr txBox="1"/>
          <p:nvPr/>
        </p:nvSpPr>
        <p:spPr>
          <a:xfrm>
            <a:off x="2195417" y="5858592"/>
            <a:ext cx="1030779"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Noto Sans Symbols"/>
              <a:buNone/>
            </a:pPr>
            <a:r>
              <a:rPr lang="en-US" sz="2200" b="0" i="0" u="none" strike="noStrike" cap="none">
                <a:solidFill>
                  <a:schemeClr val="dk1"/>
                </a:solidFill>
                <a:latin typeface="Calibri"/>
                <a:ea typeface="Calibri"/>
                <a:cs typeface="Calibri"/>
                <a:sym typeface="Calibri"/>
              </a:rPr>
              <a:t>Panels</a:t>
            </a:r>
            <a:endParaRPr sz="1400" b="0" i="0" u="none" strike="noStrike" cap="none">
              <a:solidFill>
                <a:srgbClr val="000000"/>
              </a:solidFill>
              <a:latin typeface="Arial"/>
              <a:ea typeface="Arial"/>
              <a:cs typeface="Arial"/>
              <a:sym typeface="Arial"/>
            </a:endParaRPr>
          </a:p>
        </p:txBody>
      </p:sp>
      <p:sp>
        <p:nvSpPr>
          <p:cNvPr id="135" name="Google Shape;135;p5"/>
          <p:cNvSpPr txBox="1"/>
          <p:nvPr/>
        </p:nvSpPr>
        <p:spPr>
          <a:xfrm>
            <a:off x="5386555" y="5858592"/>
            <a:ext cx="1030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Noto Sans Symbols"/>
              <a:buNone/>
            </a:pPr>
            <a:r>
              <a:rPr lang="en-US" sz="2200" b="0" i="0" u="none" strike="noStrike" cap="none">
                <a:solidFill>
                  <a:schemeClr val="dk1"/>
                </a:solidFill>
                <a:latin typeface="Calibri"/>
                <a:ea typeface="Calibri"/>
                <a:cs typeface="Calibri"/>
                <a:sym typeface="Calibri"/>
              </a:rPr>
              <a:t>Rods</a:t>
            </a:r>
            <a:endParaRPr sz="1400" b="0" i="0" u="none" strike="noStrike" cap="none">
              <a:solidFill>
                <a:srgbClr val="000000"/>
              </a:solidFill>
              <a:latin typeface="Arial"/>
              <a:ea typeface="Arial"/>
              <a:cs typeface="Arial"/>
              <a:sym typeface="Arial"/>
            </a:endParaRPr>
          </a:p>
        </p:txBody>
      </p:sp>
      <p:sp>
        <p:nvSpPr>
          <p:cNvPr id="136" name="Google Shape;136;p5"/>
          <p:cNvSpPr txBox="1"/>
          <p:nvPr/>
        </p:nvSpPr>
        <p:spPr>
          <a:xfrm>
            <a:off x="8378546" y="5858592"/>
            <a:ext cx="1541081"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Noto Sans Symbols"/>
              <a:buNone/>
            </a:pPr>
            <a:r>
              <a:rPr lang="en-US" sz="2200" b="0" i="0" u="none" strike="noStrike" cap="none">
                <a:solidFill>
                  <a:schemeClr val="dk1"/>
                </a:solidFill>
                <a:latin typeface="Calibri"/>
                <a:ea typeface="Calibri"/>
                <a:cs typeface="Calibri"/>
                <a:sym typeface="Calibri"/>
              </a:rPr>
              <a:t>Connectors</a:t>
            </a:r>
            <a:endParaRPr sz="1400" b="0" i="0" u="none" strike="noStrike" cap="none">
              <a:solidFill>
                <a:srgbClr val="000000"/>
              </a:solidFill>
              <a:latin typeface="Arial"/>
              <a:ea typeface="Arial"/>
              <a:cs typeface="Arial"/>
              <a:sym typeface="Arial"/>
            </a:endParaRPr>
          </a:p>
        </p:txBody>
      </p:sp>
      <p:pic>
        <p:nvPicPr>
          <p:cNvPr id="137" name="Google Shape;137;p5" descr="ud logo"/>
          <p:cNvPicPr preferRelativeResize="0"/>
          <p:nvPr/>
        </p:nvPicPr>
        <p:blipFill rotWithShape="1">
          <a:blip r:embed="rId6">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Design Testing Procedures</a:t>
            </a:r>
            <a:endParaRPr/>
          </a:p>
        </p:txBody>
      </p:sp>
      <p:grpSp>
        <p:nvGrpSpPr>
          <p:cNvPr id="143" name="Google Shape;143;p6" descr="graphic element for design testing procedures: Prepare: Move 2 tables 18&quot; apart, connect them with bridge. Test: Add testing masses to top of bridge until it collapses, record how much mass the bridge held. Reflect: Think about what part of the bridge broke, discuss how to improve. Redesign: Use what you learned and improve, retest."/>
          <p:cNvGrpSpPr/>
          <p:nvPr/>
        </p:nvGrpSpPr>
        <p:grpSpPr>
          <a:xfrm>
            <a:off x="1280161" y="2190749"/>
            <a:ext cx="9626817" cy="3752851"/>
            <a:chOff x="2322" y="-1"/>
            <a:chExt cx="9625131" cy="3986213"/>
          </a:xfrm>
        </p:grpSpPr>
        <p:sp>
          <p:nvSpPr>
            <p:cNvPr id="144" name="Google Shape;144;p6"/>
            <p:cNvSpPr/>
            <p:nvPr/>
          </p:nvSpPr>
          <p:spPr>
            <a:xfrm rot="-5400000">
              <a:off x="-851716" y="854037"/>
              <a:ext cx="3986213" cy="2278137"/>
            </a:xfrm>
            <a:prstGeom prst="flowChartManualOperation">
              <a:avLst/>
            </a:prstGeom>
            <a:gradFill>
              <a:gsLst>
                <a:gs pos="0">
                  <a:srgbClr val="ECDDA3"/>
                </a:gs>
                <a:gs pos="50000">
                  <a:srgbClr val="E8D794"/>
                </a:gs>
                <a:gs pos="100000">
                  <a:srgbClr val="E9D48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6"/>
            <p:cNvSpPr txBox="1"/>
            <p:nvPr/>
          </p:nvSpPr>
          <p:spPr>
            <a:xfrm>
              <a:off x="2322" y="797242"/>
              <a:ext cx="2278137" cy="2391727"/>
            </a:xfrm>
            <a:prstGeom prst="rect">
              <a:avLst/>
            </a:prstGeom>
            <a:noFill/>
            <a:ln>
              <a:noFill/>
            </a:ln>
          </p:spPr>
          <p:txBody>
            <a:bodyPr spcFirstLastPara="1" wrap="square" lIns="133350" tIns="0" rIns="135000" bIns="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dirty="0">
                  <a:solidFill>
                    <a:schemeClr val="dk1"/>
                  </a:solidFill>
                  <a:latin typeface="Calibri"/>
                  <a:ea typeface="Calibri"/>
                  <a:cs typeface="Calibri"/>
                  <a:sym typeface="Calibri"/>
                </a:rPr>
                <a:t>Prepare</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735"/>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Move two tables about 18 inches apart and place the bridge on top of the tables to connect them.</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Make sure nothing is underneath the bridge or tables. </a:t>
              </a:r>
              <a:endParaRPr sz="1400" b="0" i="0" u="none" strike="noStrike" cap="none" dirty="0">
                <a:solidFill>
                  <a:srgbClr val="000000"/>
                </a:solidFill>
                <a:latin typeface="Arial"/>
                <a:ea typeface="Arial"/>
                <a:cs typeface="Arial"/>
                <a:sym typeface="Arial"/>
              </a:endParaRPr>
            </a:p>
          </p:txBody>
        </p:sp>
        <p:sp>
          <p:nvSpPr>
            <p:cNvPr id="146" name="Google Shape;146;p6"/>
            <p:cNvSpPr/>
            <p:nvPr/>
          </p:nvSpPr>
          <p:spPr>
            <a:xfrm rot="-5400000">
              <a:off x="1597281" y="854037"/>
              <a:ext cx="3986213" cy="2278137"/>
            </a:xfrm>
            <a:prstGeom prst="flowChartManualOperation">
              <a:avLst/>
            </a:prstGeom>
            <a:gradFill>
              <a:gsLst>
                <a:gs pos="0">
                  <a:srgbClr val="ECDDA3"/>
                </a:gs>
                <a:gs pos="50000">
                  <a:srgbClr val="E8D794"/>
                </a:gs>
                <a:gs pos="100000">
                  <a:srgbClr val="E9D48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6"/>
            <p:cNvSpPr txBox="1"/>
            <p:nvPr/>
          </p:nvSpPr>
          <p:spPr>
            <a:xfrm>
              <a:off x="2451319" y="797242"/>
              <a:ext cx="2278137" cy="2391727"/>
            </a:xfrm>
            <a:prstGeom prst="rect">
              <a:avLst/>
            </a:prstGeom>
            <a:noFill/>
            <a:ln>
              <a:noFill/>
            </a:ln>
          </p:spPr>
          <p:txBody>
            <a:bodyPr spcFirstLastPara="1" wrap="square" lIns="133350" tIns="0" rIns="135000" bIns="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Test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35"/>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Add testing masses to the top of the bridge until it collapses or is no longer safe to use.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Record how much mass the bridge held. </a:t>
              </a:r>
              <a:endParaRPr sz="1400" b="0" i="0" u="none" strike="noStrike" cap="none">
                <a:solidFill>
                  <a:srgbClr val="000000"/>
                </a:solidFill>
                <a:latin typeface="Arial"/>
                <a:ea typeface="Arial"/>
                <a:cs typeface="Arial"/>
                <a:sym typeface="Arial"/>
              </a:endParaRPr>
            </a:p>
          </p:txBody>
        </p:sp>
        <p:sp>
          <p:nvSpPr>
            <p:cNvPr id="148" name="Google Shape;148;p6"/>
            <p:cNvSpPr/>
            <p:nvPr/>
          </p:nvSpPr>
          <p:spPr>
            <a:xfrm rot="-5400000">
              <a:off x="4046280" y="854037"/>
              <a:ext cx="3986213" cy="2278137"/>
            </a:xfrm>
            <a:prstGeom prst="flowChartManualOperation">
              <a:avLst/>
            </a:prstGeom>
            <a:gradFill>
              <a:gsLst>
                <a:gs pos="0">
                  <a:srgbClr val="ECDDA3"/>
                </a:gs>
                <a:gs pos="50000">
                  <a:srgbClr val="E8D794"/>
                </a:gs>
                <a:gs pos="100000">
                  <a:srgbClr val="E9D48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6"/>
            <p:cNvSpPr txBox="1"/>
            <p:nvPr/>
          </p:nvSpPr>
          <p:spPr>
            <a:xfrm>
              <a:off x="4900318" y="797242"/>
              <a:ext cx="2278137" cy="2391727"/>
            </a:xfrm>
            <a:prstGeom prst="rect">
              <a:avLst/>
            </a:prstGeom>
            <a:noFill/>
            <a:ln>
              <a:noFill/>
            </a:ln>
          </p:spPr>
          <p:txBody>
            <a:bodyPr spcFirstLastPara="1" wrap="square" lIns="133350" tIns="0" rIns="135000" bIns="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Reflect</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735"/>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Think about what part of the bridge broke.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Discuss how the bridge can be improved.</a:t>
              </a:r>
              <a:endParaRPr sz="1400" b="0" i="0" u="none" strike="noStrike" cap="none">
                <a:solidFill>
                  <a:srgbClr val="000000"/>
                </a:solidFill>
                <a:latin typeface="Arial"/>
                <a:ea typeface="Arial"/>
                <a:cs typeface="Arial"/>
                <a:sym typeface="Arial"/>
              </a:endParaRPr>
            </a:p>
          </p:txBody>
        </p:sp>
        <p:sp>
          <p:nvSpPr>
            <p:cNvPr id="150" name="Google Shape;150;p6"/>
            <p:cNvSpPr/>
            <p:nvPr/>
          </p:nvSpPr>
          <p:spPr>
            <a:xfrm rot="-5400000">
              <a:off x="6495278" y="854037"/>
              <a:ext cx="3986213" cy="2278137"/>
            </a:xfrm>
            <a:prstGeom prst="flowChartManualOperation">
              <a:avLst/>
            </a:prstGeom>
            <a:gradFill>
              <a:gsLst>
                <a:gs pos="0">
                  <a:srgbClr val="ECDDA3"/>
                </a:gs>
                <a:gs pos="50000">
                  <a:srgbClr val="E8D794"/>
                </a:gs>
                <a:gs pos="100000">
                  <a:srgbClr val="E9D481"/>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6"/>
            <p:cNvSpPr txBox="1"/>
            <p:nvPr/>
          </p:nvSpPr>
          <p:spPr>
            <a:xfrm>
              <a:off x="7349316" y="797242"/>
              <a:ext cx="2278137" cy="2391727"/>
            </a:xfrm>
            <a:prstGeom prst="rect">
              <a:avLst/>
            </a:prstGeom>
            <a:noFill/>
            <a:ln>
              <a:noFill/>
            </a:ln>
          </p:spPr>
          <p:txBody>
            <a:bodyPr spcFirstLastPara="1" wrap="square" lIns="133350" tIns="0" rIns="135000" bIns="0" anchor="t"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dirty="0">
                  <a:solidFill>
                    <a:schemeClr val="dk1"/>
                  </a:solidFill>
                  <a:latin typeface="Calibri"/>
                  <a:ea typeface="Calibri"/>
                  <a:cs typeface="Calibri"/>
                  <a:sym typeface="Calibri"/>
                </a:rPr>
                <a:t>Redesign</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735"/>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Use what you learned from testing to improve the bridge.</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Calibri"/>
                <a:buChar char="•"/>
              </a:pPr>
              <a:r>
                <a:rPr lang="en-US" sz="1600" b="0" i="0" u="none" strike="noStrike" cap="none" dirty="0">
                  <a:solidFill>
                    <a:schemeClr val="dk1"/>
                  </a:solidFill>
                  <a:latin typeface="Calibri"/>
                  <a:ea typeface="Calibri"/>
                  <a:cs typeface="Calibri"/>
                  <a:sym typeface="Calibri"/>
                </a:rPr>
                <a:t>Retest to see if the improvements worked.</a:t>
              </a:r>
              <a:endParaRPr sz="1400" b="0" i="0" u="none" strike="noStrike" cap="none" dirty="0">
                <a:solidFill>
                  <a:srgbClr val="000000"/>
                </a:solidFill>
                <a:latin typeface="Arial"/>
                <a:ea typeface="Arial"/>
                <a:cs typeface="Arial"/>
                <a:sym typeface="Arial"/>
              </a:endParaRPr>
            </a:p>
          </p:txBody>
        </p:sp>
      </p:grpSp>
      <p:pic>
        <p:nvPicPr>
          <p:cNvPr id="152" name="Google Shape;152;p6"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Google Shape;157;p7" descr="graphic element for the engineering design process: ask, imagine, plan, create and improve."/>
          <p:cNvGrpSpPr/>
          <p:nvPr/>
        </p:nvGrpSpPr>
        <p:grpSpPr>
          <a:xfrm>
            <a:off x="3641491" y="138174"/>
            <a:ext cx="3981304" cy="3843223"/>
            <a:chOff x="553041" y="397"/>
            <a:chExt cx="3981304" cy="3843223"/>
          </a:xfrm>
        </p:grpSpPr>
        <p:sp>
          <p:nvSpPr>
            <p:cNvPr id="158" name="Google Shape;158;p7"/>
            <p:cNvSpPr/>
            <p:nvPr/>
          </p:nvSpPr>
          <p:spPr>
            <a:xfrm>
              <a:off x="1963662" y="397"/>
              <a:ext cx="1160063" cy="1160063"/>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7"/>
            <p:cNvSpPr txBox="1"/>
            <p:nvPr/>
          </p:nvSpPr>
          <p:spPr>
            <a:xfrm>
              <a:off x="2133549" y="170284"/>
              <a:ext cx="820289" cy="82028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Ask</a:t>
              </a:r>
              <a:endParaRPr sz="1400" b="0" i="0" u="none" strike="noStrike" cap="none">
                <a:solidFill>
                  <a:srgbClr val="000000"/>
                </a:solidFill>
                <a:latin typeface="Arial"/>
                <a:ea typeface="Arial"/>
                <a:cs typeface="Arial"/>
                <a:sym typeface="Arial"/>
              </a:endParaRPr>
            </a:p>
          </p:txBody>
        </p:sp>
        <p:sp>
          <p:nvSpPr>
            <p:cNvPr id="160" name="Google Shape;160;p7"/>
            <p:cNvSpPr/>
            <p:nvPr/>
          </p:nvSpPr>
          <p:spPr>
            <a:xfrm rot="2160000">
              <a:off x="3087279" y="891961"/>
              <a:ext cx="309286" cy="391521"/>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7"/>
            <p:cNvSpPr txBox="1"/>
            <p:nvPr/>
          </p:nvSpPr>
          <p:spPr>
            <a:xfrm rot="2160000">
              <a:off x="3096139" y="942996"/>
              <a:ext cx="216500" cy="2349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62" name="Google Shape;162;p7"/>
            <p:cNvSpPr/>
            <p:nvPr/>
          </p:nvSpPr>
          <p:spPr>
            <a:xfrm>
              <a:off x="3374282" y="1025273"/>
              <a:ext cx="1160063" cy="1160063"/>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7"/>
            <p:cNvSpPr txBox="1"/>
            <p:nvPr/>
          </p:nvSpPr>
          <p:spPr>
            <a:xfrm>
              <a:off x="3544169" y="1195160"/>
              <a:ext cx="820289" cy="82028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Imagine</a:t>
              </a:r>
              <a:endParaRPr sz="1400" b="0" i="0" u="none" strike="noStrike" cap="none">
                <a:solidFill>
                  <a:srgbClr val="000000"/>
                </a:solidFill>
                <a:latin typeface="Arial"/>
                <a:ea typeface="Arial"/>
                <a:cs typeface="Arial"/>
                <a:sym typeface="Arial"/>
              </a:endParaRPr>
            </a:p>
          </p:txBody>
        </p:sp>
        <p:sp>
          <p:nvSpPr>
            <p:cNvPr id="164" name="Google Shape;164;p7"/>
            <p:cNvSpPr/>
            <p:nvPr/>
          </p:nvSpPr>
          <p:spPr>
            <a:xfrm rot="6480000">
              <a:off x="3532971" y="2230361"/>
              <a:ext cx="309286" cy="391521"/>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
            <p:cNvSpPr txBox="1"/>
            <p:nvPr/>
          </p:nvSpPr>
          <p:spPr>
            <a:xfrm rot="-4320000">
              <a:off x="3593700" y="2264543"/>
              <a:ext cx="216500" cy="2349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66" name="Google Shape;166;p7"/>
            <p:cNvSpPr/>
            <p:nvPr/>
          </p:nvSpPr>
          <p:spPr>
            <a:xfrm>
              <a:off x="2835473" y="2683557"/>
              <a:ext cx="1160063" cy="1160063"/>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7"/>
            <p:cNvSpPr txBox="1"/>
            <p:nvPr/>
          </p:nvSpPr>
          <p:spPr>
            <a:xfrm>
              <a:off x="3005360" y="2853444"/>
              <a:ext cx="820289" cy="82028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Plan</a:t>
              </a:r>
              <a:endParaRPr sz="1400" b="0" i="0" u="none" strike="noStrike" cap="none">
                <a:solidFill>
                  <a:srgbClr val="000000"/>
                </a:solidFill>
                <a:latin typeface="Arial"/>
                <a:ea typeface="Arial"/>
                <a:cs typeface="Arial"/>
                <a:sym typeface="Arial"/>
              </a:endParaRPr>
            </a:p>
          </p:txBody>
        </p:sp>
        <p:sp>
          <p:nvSpPr>
            <p:cNvPr id="168" name="Google Shape;168;p7"/>
            <p:cNvSpPr/>
            <p:nvPr/>
          </p:nvSpPr>
          <p:spPr>
            <a:xfrm rot="10800000">
              <a:off x="2397804" y="3067828"/>
              <a:ext cx="309286" cy="391521"/>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7"/>
            <p:cNvSpPr txBox="1"/>
            <p:nvPr/>
          </p:nvSpPr>
          <p:spPr>
            <a:xfrm>
              <a:off x="2490590" y="3146132"/>
              <a:ext cx="216500" cy="2349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70" name="Google Shape;170;p7"/>
            <p:cNvSpPr/>
            <p:nvPr/>
          </p:nvSpPr>
          <p:spPr>
            <a:xfrm>
              <a:off x="1091850" y="2683557"/>
              <a:ext cx="1160063" cy="1160063"/>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7"/>
            <p:cNvSpPr txBox="1"/>
            <p:nvPr/>
          </p:nvSpPr>
          <p:spPr>
            <a:xfrm>
              <a:off x="1261737" y="2853444"/>
              <a:ext cx="820289" cy="82028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Create</a:t>
              </a:r>
              <a:endParaRPr sz="1400" b="0" i="0" u="none" strike="noStrike" cap="none">
                <a:solidFill>
                  <a:srgbClr val="000000"/>
                </a:solidFill>
                <a:latin typeface="Arial"/>
                <a:ea typeface="Arial"/>
                <a:cs typeface="Arial"/>
                <a:sym typeface="Arial"/>
              </a:endParaRPr>
            </a:p>
          </p:txBody>
        </p:sp>
        <p:sp>
          <p:nvSpPr>
            <p:cNvPr id="172" name="Google Shape;172;p7"/>
            <p:cNvSpPr/>
            <p:nvPr/>
          </p:nvSpPr>
          <p:spPr>
            <a:xfrm rot="-6480000">
              <a:off x="1250539" y="2247011"/>
              <a:ext cx="309286" cy="391521"/>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7"/>
            <p:cNvSpPr txBox="1"/>
            <p:nvPr/>
          </p:nvSpPr>
          <p:spPr>
            <a:xfrm rot="4320000">
              <a:off x="1311268" y="2369437"/>
              <a:ext cx="216500" cy="2349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174" name="Google Shape;174;p7"/>
            <p:cNvSpPr/>
            <p:nvPr/>
          </p:nvSpPr>
          <p:spPr>
            <a:xfrm>
              <a:off x="553041" y="1025273"/>
              <a:ext cx="1160063" cy="1160063"/>
            </a:xfrm>
            <a:prstGeom prst="ellipse">
              <a:avLst/>
            </a:prstGeom>
            <a:solidFill>
              <a:srgbClr val="DBC137"/>
            </a:solidFill>
            <a:ln w="12700" cap="flat" cmpd="sng">
              <a:solidFill>
                <a:srgbClr val="E4E5D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
            <p:cNvSpPr txBox="1"/>
            <p:nvPr/>
          </p:nvSpPr>
          <p:spPr>
            <a:xfrm>
              <a:off x="722928" y="1195160"/>
              <a:ext cx="900946" cy="820289"/>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Improve</a:t>
              </a:r>
              <a:endParaRPr sz="1400" b="0" i="0" u="none" strike="noStrike" cap="none" dirty="0">
                <a:solidFill>
                  <a:srgbClr val="000000"/>
                </a:solidFill>
                <a:latin typeface="Arial"/>
                <a:ea typeface="Arial"/>
                <a:cs typeface="Arial"/>
                <a:sym typeface="Arial"/>
              </a:endParaRPr>
            </a:p>
          </p:txBody>
        </p:sp>
        <p:sp>
          <p:nvSpPr>
            <p:cNvPr id="176" name="Google Shape;176;p7"/>
            <p:cNvSpPr/>
            <p:nvPr/>
          </p:nvSpPr>
          <p:spPr>
            <a:xfrm rot="-2160000">
              <a:off x="1676658" y="902251"/>
              <a:ext cx="309286" cy="391521"/>
            </a:xfrm>
            <a:prstGeom prst="rightArrow">
              <a:avLst>
                <a:gd name="adj1" fmla="val 60000"/>
                <a:gd name="adj2" fmla="val 50000"/>
              </a:avLst>
            </a:prstGeom>
            <a:solidFill>
              <a:srgbClr val="EADC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7"/>
            <p:cNvSpPr txBox="1"/>
            <p:nvPr/>
          </p:nvSpPr>
          <p:spPr>
            <a:xfrm rot="-2160000">
              <a:off x="1685518" y="1007824"/>
              <a:ext cx="216500" cy="2349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grpSp>
      <p:sp>
        <p:nvSpPr>
          <p:cNvPr id="178" name="Google Shape;178;p7"/>
          <p:cNvSpPr txBox="1">
            <a:spLocks noGrp="1"/>
          </p:cNvSpPr>
          <p:nvPr>
            <p:ph type="title"/>
          </p:nvPr>
        </p:nvSpPr>
        <p:spPr>
          <a:xfrm>
            <a:off x="3711299" y="4623680"/>
            <a:ext cx="6597464" cy="1330181"/>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US" sz="4500" b="1" i="0" u="none" strike="noStrike" cap="none">
                <a:solidFill>
                  <a:schemeClr val="dk1"/>
                </a:solidFill>
                <a:latin typeface="Calibri"/>
                <a:ea typeface="Calibri"/>
                <a:cs typeface="Calibri"/>
                <a:sym typeface="Calibri"/>
              </a:rPr>
              <a:t>The Engineering Design Process</a:t>
            </a:r>
            <a:endParaRPr/>
          </a:p>
        </p:txBody>
      </p:sp>
      <p:sp>
        <p:nvSpPr>
          <p:cNvPr id="179" name="Google Shape;179;p7"/>
          <p:cNvSpPr/>
          <p:nvPr/>
        </p:nvSpPr>
        <p:spPr>
          <a:xfrm>
            <a:off x="7652136" y="87770"/>
            <a:ext cx="3104532" cy="42473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ASK: </a:t>
            </a:r>
            <a:r>
              <a:rPr lang="en-US" sz="1800" b="0" i="0" u="none" strike="noStrike" cap="none">
                <a:solidFill>
                  <a:schemeClr val="dk1"/>
                </a:solidFill>
                <a:latin typeface="Calibri"/>
                <a:ea typeface="Calibri"/>
                <a:cs typeface="Calibri"/>
                <a:sym typeface="Calibri"/>
              </a:rPr>
              <a:t>What is the problem? How have others approached it? What are your constraints?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IMAGINE: </a:t>
            </a:r>
            <a:r>
              <a:rPr lang="en-US" sz="1800" b="0" i="0" u="none" strike="noStrike" cap="none">
                <a:solidFill>
                  <a:schemeClr val="dk1"/>
                </a:solidFill>
                <a:latin typeface="Calibri"/>
                <a:ea typeface="Calibri"/>
                <a:cs typeface="Calibri"/>
                <a:sym typeface="Calibri"/>
              </a:rPr>
              <a:t>What are some solutions? Brainstorm ideas. Choose the best one.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PLAN: </a:t>
            </a:r>
            <a:r>
              <a:rPr lang="en-US" sz="1800" b="0" i="0" u="none" strike="noStrike" cap="none">
                <a:solidFill>
                  <a:schemeClr val="dk1"/>
                </a:solidFill>
                <a:latin typeface="Calibri"/>
                <a:ea typeface="Calibri"/>
                <a:cs typeface="Calibri"/>
                <a:sym typeface="Calibri"/>
              </a:rPr>
              <a:t>Draw a diagram. Make lists of materials you will need.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CREATE: </a:t>
            </a:r>
            <a:r>
              <a:rPr lang="en-US" sz="1800" b="0" i="0" u="none" strike="noStrike" cap="none">
                <a:solidFill>
                  <a:schemeClr val="dk1"/>
                </a:solidFill>
                <a:latin typeface="Calibri"/>
                <a:ea typeface="Calibri"/>
                <a:cs typeface="Calibri"/>
                <a:sym typeface="Calibri"/>
              </a:rPr>
              <a:t>Follow your plan and create something. Test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IMPROVE: </a:t>
            </a:r>
            <a:r>
              <a:rPr lang="en-US" sz="1800" b="0" i="0" u="none" strike="noStrike" cap="none">
                <a:solidFill>
                  <a:schemeClr val="dk1"/>
                </a:solidFill>
                <a:latin typeface="Calibri"/>
                <a:ea typeface="Calibri"/>
                <a:cs typeface="Calibri"/>
                <a:sym typeface="Calibri"/>
              </a:rPr>
              <a:t>What works? What doesn't? What could work better? Modify your designs to make it better. Test it 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www.teachengineering.org</a:t>
            </a:r>
            <a:endParaRPr sz="1400" b="0" i="0" u="none" strike="noStrike" cap="none">
              <a:solidFill>
                <a:srgbClr val="000000"/>
              </a:solidFill>
              <a:latin typeface="Arial"/>
              <a:ea typeface="Arial"/>
              <a:cs typeface="Arial"/>
              <a:sym typeface="Arial"/>
            </a:endParaRPr>
          </a:p>
        </p:txBody>
      </p:sp>
      <p:pic>
        <p:nvPicPr>
          <p:cNvPr id="180" name="Google Shape;180;p7"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Ask</a:t>
            </a:r>
            <a:endParaRPr/>
          </a:p>
        </p:txBody>
      </p:sp>
      <p:sp>
        <p:nvSpPr>
          <p:cNvPr id="186" name="Google Shape;186;p8"/>
          <p:cNvSpPr txBox="1">
            <a:spLocks noGrp="1"/>
          </p:cNvSpPr>
          <p:nvPr>
            <p:ph type="body" idx="1"/>
          </p:nvPr>
        </p:nvSpPr>
        <p:spPr>
          <a:xfrm>
            <a:off x="1280160" y="1828456"/>
            <a:ext cx="4489704" cy="434850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400"/>
              <a:buFont typeface="Noto Sans Symbols"/>
              <a:buNone/>
            </a:pPr>
            <a:r>
              <a:rPr lang="en-US" sz="2400" b="1" i="0" u="none" strike="noStrike" cap="none">
                <a:solidFill>
                  <a:schemeClr val="dk1"/>
                </a:solidFill>
                <a:latin typeface="Calibri"/>
                <a:ea typeface="Calibri"/>
                <a:cs typeface="Calibri"/>
                <a:sym typeface="Calibri"/>
              </a:rPr>
              <a:t>Ask questions</a:t>
            </a:r>
            <a:endParaRPr/>
          </a:p>
          <a:p>
            <a:pPr marL="342900" marR="0" lvl="0" indent="-342900" algn="l" rtl="0">
              <a:lnSpc>
                <a:spcPct val="100000"/>
              </a:lnSpc>
              <a:spcBef>
                <a:spcPts val="150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Who usually works on bridges?</a:t>
            </a:r>
            <a:endParaRPr/>
          </a:p>
          <a:p>
            <a:pPr marL="342900" marR="0" lvl="0" indent="-342900" algn="l" rtl="0">
              <a:lnSpc>
                <a:spcPct val="100000"/>
              </a:lnSpc>
              <a:spcBef>
                <a:spcPts val="150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What bridges already exist?</a:t>
            </a:r>
            <a:endParaRPr/>
          </a:p>
          <a:p>
            <a:pPr marL="342900" marR="0" lvl="0" indent="-342900" algn="l" rtl="0">
              <a:lnSpc>
                <a:spcPct val="100000"/>
              </a:lnSpc>
              <a:spcBef>
                <a:spcPts val="150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Which </a:t>
            </a:r>
            <a:r>
              <a:rPr lang="en-US"/>
              <a:t>bridges</a:t>
            </a:r>
            <a:r>
              <a:rPr lang="en-US" sz="2400" b="1" i="0" u="none" strike="noStrike" cap="none">
                <a:solidFill>
                  <a:schemeClr val="dk1"/>
                </a:solidFill>
                <a:latin typeface="Calibri"/>
                <a:ea typeface="Calibri"/>
                <a:cs typeface="Calibri"/>
                <a:sym typeface="Calibri"/>
              </a:rPr>
              <a:t> are strongest and best for going over a river?</a:t>
            </a:r>
            <a:endParaRPr/>
          </a:p>
          <a:p>
            <a:pPr marL="342900" marR="0" lvl="0" indent="-342900" algn="l" rtl="0">
              <a:lnSpc>
                <a:spcPct val="100000"/>
              </a:lnSpc>
              <a:spcBef>
                <a:spcPts val="1500"/>
              </a:spcBef>
              <a:spcAft>
                <a:spcPts val="0"/>
              </a:spcAft>
              <a:buClr>
                <a:schemeClr val="dk1"/>
              </a:buClr>
              <a:buSzPts val="2400"/>
              <a:buFont typeface="Noto Sans Symbols"/>
              <a:buChar char="•"/>
            </a:pPr>
            <a:r>
              <a:rPr lang="en-US" sz="2400" b="1" i="0" u="none" strike="noStrike" cap="none">
                <a:solidFill>
                  <a:schemeClr val="dk1"/>
                </a:solidFill>
                <a:latin typeface="Calibri"/>
                <a:ea typeface="Calibri"/>
                <a:cs typeface="Calibri"/>
                <a:sym typeface="Calibri"/>
              </a:rPr>
              <a:t>Why do we need bridges?</a:t>
            </a:r>
            <a:endParaRPr/>
          </a:p>
          <a:p>
            <a:pPr marL="0" marR="0" lvl="0" indent="0" algn="l" rtl="0">
              <a:lnSpc>
                <a:spcPct val="100000"/>
              </a:lnSpc>
              <a:spcBef>
                <a:spcPts val="1500"/>
              </a:spcBef>
              <a:spcAft>
                <a:spcPts val="0"/>
              </a:spcAft>
              <a:buClr>
                <a:schemeClr val="dk1"/>
              </a:buClr>
              <a:buSzPts val="2400"/>
              <a:buFont typeface="Noto Sans Symbols"/>
              <a:buNone/>
            </a:pPr>
            <a:endParaRPr sz="2400" b="1" i="0" u="none" strike="noStrike" cap="none">
              <a:solidFill>
                <a:schemeClr val="dk1"/>
              </a:solidFill>
              <a:latin typeface="Calibri"/>
              <a:ea typeface="Calibri"/>
              <a:cs typeface="Calibri"/>
              <a:sym typeface="Calibri"/>
            </a:endParaRPr>
          </a:p>
        </p:txBody>
      </p:sp>
      <p:pic>
        <p:nvPicPr>
          <p:cNvPr id="187" name="Google Shape;187;p8" descr="decorativee image"/>
          <p:cNvPicPr preferRelativeResize="0"/>
          <p:nvPr/>
        </p:nvPicPr>
        <p:blipFill rotWithShape="1">
          <a:blip r:embed="rId3">
            <a:alphaModFix/>
          </a:blip>
          <a:srcRect/>
          <a:stretch/>
        </p:blipFill>
        <p:spPr>
          <a:xfrm>
            <a:off x="9498849" y="1946286"/>
            <a:ext cx="2261151" cy="2231136"/>
          </a:xfrm>
          <a:prstGeom prst="rect">
            <a:avLst/>
          </a:prstGeom>
          <a:noFill/>
          <a:ln>
            <a:noFill/>
          </a:ln>
        </p:spPr>
      </p:pic>
      <p:pic>
        <p:nvPicPr>
          <p:cNvPr id="188" name="Google Shape;188;p8" descr="decorative image"/>
          <p:cNvPicPr preferRelativeResize="0"/>
          <p:nvPr/>
        </p:nvPicPr>
        <p:blipFill rotWithShape="1">
          <a:blip r:embed="rId4">
            <a:alphaModFix/>
          </a:blip>
          <a:srcRect/>
          <a:stretch/>
        </p:blipFill>
        <p:spPr>
          <a:xfrm>
            <a:off x="9498849" y="4447653"/>
            <a:ext cx="2258568" cy="2084832"/>
          </a:xfrm>
          <a:prstGeom prst="rect">
            <a:avLst/>
          </a:prstGeom>
          <a:noFill/>
          <a:ln>
            <a:noFill/>
          </a:ln>
        </p:spPr>
      </p:pic>
      <p:sp>
        <p:nvSpPr>
          <p:cNvPr id="189" name="Google Shape;189;p8"/>
          <p:cNvSpPr txBox="1"/>
          <p:nvPr/>
        </p:nvSpPr>
        <p:spPr>
          <a:xfrm>
            <a:off x="9835617" y="4177416"/>
            <a:ext cx="15876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chemeClr val="hlink"/>
                </a:solidFill>
                <a:latin typeface="Calibri"/>
                <a:ea typeface="Calibri"/>
                <a:cs typeface="Calibri"/>
                <a:sym typeface="Calibri"/>
                <a:hlinkClick r:id="rId5"/>
              </a:rPr>
              <a:t>www.clipartpost.com</a:t>
            </a:r>
            <a:endParaRPr sz="1000" b="0" i="0" u="none" strike="noStrike" cap="none">
              <a:solidFill>
                <a:schemeClr val="dk1"/>
              </a:solidFill>
              <a:latin typeface="Calibri"/>
              <a:ea typeface="Calibri"/>
              <a:cs typeface="Calibri"/>
              <a:sym typeface="Calibri"/>
            </a:endParaRPr>
          </a:p>
        </p:txBody>
      </p:sp>
      <p:sp>
        <p:nvSpPr>
          <p:cNvPr id="190" name="Google Shape;190;p8"/>
          <p:cNvSpPr txBox="1"/>
          <p:nvPr/>
        </p:nvSpPr>
        <p:spPr>
          <a:xfrm>
            <a:off x="9835637" y="6556389"/>
            <a:ext cx="1587600" cy="24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chemeClr val="hlink"/>
                </a:solidFill>
                <a:latin typeface="Calibri"/>
                <a:ea typeface="Calibri"/>
                <a:cs typeface="Calibri"/>
                <a:sym typeface="Calibri"/>
                <a:hlinkClick r:id="rId6"/>
              </a:rPr>
              <a:t>www.clipartix.com</a:t>
            </a:r>
            <a:endParaRPr sz="1000" b="0" i="0" u="none" strike="noStrike" cap="none">
              <a:solidFill>
                <a:schemeClr val="dk1"/>
              </a:solidFill>
              <a:latin typeface="Calibri"/>
              <a:ea typeface="Calibri"/>
              <a:cs typeface="Calibri"/>
              <a:sym typeface="Calibri"/>
            </a:endParaRPr>
          </a:p>
        </p:txBody>
      </p:sp>
      <p:pic>
        <p:nvPicPr>
          <p:cNvPr id="191" name="Google Shape;191;p8" descr="ud logo"/>
          <p:cNvPicPr preferRelativeResize="0"/>
          <p:nvPr/>
        </p:nvPicPr>
        <p:blipFill rotWithShape="1">
          <a:blip r:embed="rId7">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1280160" y="466343"/>
            <a:ext cx="9628632" cy="1362113"/>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chemeClr val="lt1"/>
              </a:buClr>
              <a:buSzPts val="3000"/>
              <a:buFont typeface="Calibri"/>
              <a:buNone/>
            </a:pPr>
            <a:r>
              <a:rPr lang="en-US" sz="3000" b="0" i="0" u="none" strike="noStrike" cap="none">
                <a:solidFill>
                  <a:schemeClr val="lt1"/>
                </a:solidFill>
                <a:latin typeface="Calibri"/>
                <a:ea typeface="Calibri"/>
                <a:cs typeface="Calibri"/>
                <a:sym typeface="Calibri"/>
              </a:rPr>
              <a:t>River Challenge</a:t>
            </a:r>
            <a:endParaRPr/>
          </a:p>
        </p:txBody>
      </p:sp>
      <p:sp>
        <p:nvSpPr>
          <p:cNvPr id="197" name="Google Shape;197;p9"/>
          <p:cNvSpPr txBox="1">
            <a:spLocks noGrp="1"/>
          </p:cNvSpPr>
          <p:nvPr>
            <p:ph type="body" idx="1"/>
          </p:nvPr>
        </p:nvSpPr>
        <p:spPr>
          <a:xfrm>
            <a:off x="1951463" y="1919900"/>
            <a:ext cx="8452625" cy="4068305"/>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chemeClr val="dk1"/>
              </a:buClr>
              <a:buSzPts val="2040"/>
              <a:buFont typeface="Noto Sans Symbols"/>
              <a:buNone/>
            </a:pPr>
            <a:r>
              <a:rPr lang="en-US" sz="2040" b="0" i="0" u="none" strike="noStrike" cap="none" dirty="0">
                <a:solidFill>
                  <a:schemeClr val="dk1"/>
                </a:solidFill>
              </a:rPr>
              <a:t>Problem:</a:t>
            </a:r>
            <a:endParaRPr b="0" dirty="0"/>
          </a:p>
          <a:p>
            <a:pPr marL="0" marR="0" lvl="0" indent="0" algn="l" rtl="0">
              <a:lnSpc>
                <a:spcPct val="80000"/>
              </a:lnSpc>
              <a:spcBef>
                <a:spcPts val="1500"/>
              </a:spcBef>
              <a:spcAft>
                <a:spcPts val="0"/>
              </a:spcAft>
              <a:buClr>
                <a:schemeClr val="dk1"/>
              </a:buClr>
              <a:buSzPts val="2040"/>
              <a:buFont typeface="Noto Sans Symbols"/>
              <a:buNone/>
            </a:pPr>
            <a:r>
              <a:rPr lang="en-US" sz="2040" b="0" i="0" u="none" strike="noStrike" cap="none" dirty="0">
                <a:solidFill>
                  <a:schemeClr val="dk1"/>
                </a:solidFill>
              </a:rPr>
              <a:t>You have just arrived at a river. You want to cross the river, but there is no bridge close by. You find large rocks nearby and will work with your team to try to get everyone across the river without getting wet. </a:t>
            </a:r>
            <a:endParaRPr sz="2040" b="0" i="0" u="none" strike="noStrike" cap="none" dirty="0">
              <a:solidFill>
                <a:schemeClr val="dk1"/>
              </a:solidFill>
            </a:endParaRPr>
          </a:p>
          <a:p>
            <a:pPr marL="0" marR="0" lvl="0" indent="0" algn="l" rtl="0">
              <a:lnSpc>
                <a:spcPct val="80000"/>
              </a:lnSpc>
              <a:spcBef>
                <a:spcPts val="1500"/>
              </a:spcBef>
              <a:spcAft>
                <a:spcPts val="0"/>
              </a:spcAft>
              <a:buClr>
                <a:schemeClr val="dk1"/>
              </a:buClr>
              <a:buSzPts val="2040"/>
              <a:buFont typeface="Noto Sans Symbols"/>
              <a:buNone/>
            </a:pPr>
            <a:r>
              <a:rPr lang="en-US" sz="2040" b="0" i="0" u="none" strike="noStrike" cap="none" dirty="0">
                <a:solidFill>
                  <a:schemeClr val="dk1"/>
                </a:solidFill>
              </a:rPr>
              <a:t>Rules: </a:t>
            </a:r>
            <a:endParaRPr b="0" dirty="0"/>
          </a:p>
          <a:p>
            <a:pPr marL="457200" marR="0" lvl="0" indent="-457200" algn="l" rtl="0">
              <a:lnSpc>
                <a:spcPct val="80000"/>
              </a:lnSpc>
              <a:spcBef>
                <a:spcPts val="1500"/>
              </a:spcBef>
              <a:spcAft>
                <a:spcPts val="0"/>
              </a:spcAft>
              <a:buClr>
                <a:schemeClr val="dk1"/>
              </a:buClr>
              <a:buSzPts val="2040"/>
              <a:buFont typeface="Noto Sans Symbols"/>
              <a:buAutoNum type="arabicPeriod"/>
            </a:pPr>
            <a:r>
              <a:rPr lang="en-US" sz="2040" b="0" i="0" u="none" strike="noStrike" cap="none" dirty="0">
                <a:solidFill>
                  <a:schemeClr val="dk1"/>
                </a:solidFill>
              </a:rPr>
              <a:t>If anyone on the team steps in the river, everyone starts over.</a:t>
            </a:r>
            <a:endParaRPr b="0" dirty="0"/>
          </a:p>
          <a:p>
            <a:pPr marL="457200" marR="0" lvl="0" indent="-457200" algn="l" rtl="0">
              <a:lnSpc>
                <a:spcPct val="80000"/>
              </a:lnSpc>
              <a:spcBef>
                <a:spcPts val="1500"/>
              </a:spcBef>
              <a:spcAft>
                <a:spcPts val="0"/>
              </a:spcAft>
              <a:buClr>
                <a:schemeClr val="dk1"/>
              </a:buClr>
              <a:buSzPts val="2040"/>
              <a:buFont typeface="Noto Sans Symbols"/>
              <a:buAutoNum type="arabicPeriod"/>
            </a:pPr>
            <a:r>
              <a:rPr lang="en-US" sz="2040" b="0" i="0" u="none" strike="noStrike" cap="none" dirty="0">
                <a:solidFill>
                  <a:schemeClr val="dk1"/>
                </a:solidFill>
              </a:rPr>
              <a:t>You can only step on the rocks.</a:t>
            </a:r>
            <a:endParaRPr b="0" dirty="0"/>
          </a:p>
          <a:p>
            <a:pPr marL="457200" marR="0" lvl="0" indent="-457200" algn="l" rtl="0">
              <a:lnSpc>
                <a:spcPct val="80000"/>
              </a:lnSpc>
              <a:spcBef>
                <a:spcPts val="1500"/>
              </a:spcBef>
              <a:spcAft>
                <a:spcPts val="0"/>
              </a:spcAft>
              <a:buClr>
                <a:schemeClr val="dk1"/>
              </a:buClr>
              <a:buSzPts val="2040"/>
              <a:buFont typeface="Noto Sans Symbols"/>
              <a:buAutoNum type="arabicPeriod"/>
            </a:pPr>
            <a:r>
              <a:rPr lang="en-US" sz="2040" b="0" i="0" u="none" strike="noStrike" cap="none" dirty="0">
                <a:solidFill>
                  <a:schemeClr val="dk1"/>
                </a:solidFill>
              </a:rPr>
              <a:t>Only one rock can be moved at a time.</a:t>
            </a:r>
            <a:endParaRPr b="0" dirty="0"/>
          </a:p>
          <a:p>
            <a:pPr marL="457200" marR="0" lvl="0" indent="-457200" algn="l" rtl="0">
              <a:lnSpc>
                <a:spcPct val="80000"/>
              </a:lnSpc>
              <a:spcBef>
                <a:spcPts val="1500"/>
              </a:spcBef>
              <a:spcAft>
                <a:spcPts val="0"/>
              </a:spcAft>
              <a:buClr>
                <a:schemeClr val="dk1"/>
              </a:buClr>
              <a:buSzPts val="2040"/>
              <a:buFont typeface="Noto Sans Symbols"/>
              <a:buAutoNum type="arabicPeriod"/>
            </a:pPr>
            <a:r>
              <a:rPr lang="en-US" sz="2040" b="0" i="0" u="none" strike="noStrike" cap="none" dirty="0">
                <a:solidFill>
                  <a:schemeClr val="dk1"/>
                </a:solidFill>
              </a:rPr>
              <a:t>You cannot slide the rocks in the river.</a:t>
            </a:r>
            <a:endParaRPr b="0" dirty="0"/>
          </a:p>
          <a:p>
            <a:pPr marL="457200" marR="0" lvl="0" indent="-457200" algn="l" rtl="0">
              <a:lnSpc>
                <a:spcPct val="80000"/>
              </a:lnSpc>
              <a:spcBef>
                <a:spcPts val="1500"/>
              </a:spcBef>
              <a:spcAft>
                <a:spcPts val="0"/>
              </a:spcAft>
              <a:buClr>
                <a:schemeClr val="dk1"/>
              </a:buClr>
              <a:buSzPts val="2040"/>
              <a:buFont typeface="Noto Sans Symbols"/>
              <a:buAutoNum type="arabicPeriod"/>
            </a:pPr>
            <a:r>
              <a:rPr lang="en-US" sz="2040" b="0" i="0" u="none" strike="noStrike" cap="none" dirty="0">
                <a:solidFill>
                  <a:schemeClr val="dk1"/>
                </a:solidFill>
              </a:rPr>
              <a:t>You can only hold a maximum of 2 rocks in your hands at one time.</a:t>
            </a:r>
            <a:endParaRPr sz="2040" b="0" i="0" u="none" strike="noStrike" cap="none" dirty="0">
              <a:solidFill>
                <a:schemeClr val="dk1"/>
              </a:solidFill>
            </a:endParaRPr>
          </a:p>
        </p:txBody>
      </p:sp>
      <p:pic>
        <p:nvPicPr>
          <p:cNvPr id="198" name="Google Shape;198;p9" descr="ud logo"/>
          <p:cNvPicPr preferRelativeResize="0"/>
          <p:nvPr/>
        </p:nvPicPr>
        <p:blipFill rotWithShape="1">
          <a:blip r:embed="rId3">
            <a:alphaModFix/>
          </a:blip>
          <a:srcRect/>
          <a:stretch/>
        </p:blipFill>
        <p:spPr>
          <a:xfrm>
            <a:off x="0" y="5118409"/>
            <a:ext cx="1828800" cy="2366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976</Words>
  <Application>Microsoft Macintosh PowerPoint</Application>
  <PresentationFormat>Widescreen</PresentationFormat>
  <Paragraphs>125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Noto Sans Symbols</vt:lpstr>
      <vt:lpstr>Times New Roman</vt:lpstr>
      <vt:lpstr>Educational subjects 16x9</vt:lpstr>
      <vt:lpstr>21 Elephants and Still Standing</vt:lpstr>
      <vt:lpstr>Day 1: Journal Entry</vt:lpstr>
      <vt:lpstr>Engineering Design Problem and Challenge</vt:lpstr>
      <vt:lpstr>Design Goals</vt:lpstr>
      <vt:lpstr>Resources</vt:lpstr>
      <vt:lpstr>Design Testing Procedures</vt:lpstr>
      <vt:lpstr>The Engineering Design Process</vt:lpstr>
      <vt:lpstr>Ask</vt:lpstr>
      <vt:lpstr>River Challenge</vt:lpstr>
      <vt:lpstr>Day 2: Journal Prompt</vt:lpstr>
      <vt:lpstr>Engineering Design Process</vt:lpstr>
      <vt:lpstr>Ask: What types of bridges already exist?</vt:lpstr>
      <vt:lpstr>Bridge Design Options</vt:lpstr>
      <vt:lpstr>Design Testing Procedures: Prepare, Test, Reflect and Redesign</vt:lpstr>
      <vt:lpstr>Bridge Testing Drawing Example</vt:lpstr>
      <vt:lpstr>Counting Masses Example</vt:lpstr>
      <vt:lpstr>Concluding Questions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Stories 21 Elephants and Still Standing</dc:title>
  <dc:subject/>
  <dc:creator/>
  <cp:keywords/>
  <dc:description/>
  <cp:lastModifiedBy>Microsoft Office User</cp:lastModifiedBy>
  <cp:revision>14</cp:revision>
  <dcterms:modified xsi:type="dcterms:W3CDTF">2019-08-21T19:24:11Z</dcterms:modified>
  <cp:category/>
</cp:coreProperties>
</file>