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tcpz1Yv4xmQoh3TvzIx6Juubl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3"/>
    <p:restoredTop sz="94732"/>
  </p:normalViewPr>
  <p:slideViewPr>
    <p:cSldViewPr snapToGrid="0" snapToObjects="1">
      <p:cViewPr>
        <p:scale>
          <a:sx n="128" d="100"/>
          <a:sy n="128" d="100"/>
        </p:scale>
        <p:origin x="976"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youtube.com/watch?v=XchdUB-ZnK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ggxeuFDa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As the pre-activity survey is distributed to students, introduce yourself and provide enough of an activity overview to gain students excitement.</a:t>
            </a:r>
            <a:endParaRPr/>
          </a:p>
          <a:p>
            <a:pPr marL="0" marR="0" lvl="0" indent="0" algn="l" rtl="0">
              <a:lnSpc>
                <a:spcPct val="115000"/>
              </a:lnSpc>
              <a:spcBef>
                <a:spcPts val="50"/>
              </a:spcBef>
              <a:spcAft>
                <a:spcPts val="0"/>
              </a:spcAft>
              <a:buNone/>
            </a:pPr>
            <a:r>
              <a:rPr lang="en-US" sz="1100" b="0" i="0" u="none" strike="noStrike" cap="none">
                <a:solidFill>
                  <a:schemeClr val="dk1"/>
                </a:solidFill>
                <a:latin typeface="Arial"/>
                <a:ea typeface="Arial"/>
                <a:cs typeface="Arial"/>
                <a:sym typeface="Arial"/>
              </a:rPr>
              <a:t>Allow time for students to individually complete their pre-activity survey.</a:t>
            </a:r>
            <a:endParaRPr/>
          </a:p>
          <a:p>
            <a:pPr marL="0" marR="0" lvl="0" indent="0" algn="l" rtl="0">
              <a:lnSpc>
                <a:spcPct val="115000"/>
              </a:lnSpc>
              <a:spcBef>
                <a:spcPts val="50"/>
              </a:spcBef>
              <a:spcAft>
                <a:spcPts val="0"/>
              </a:spcAft>
              <a:buNone/>
            </a:pPr>
            <a:r>
              <a:rPr lang="en-US" sz="1100" b="0" i="0" u="none" strike="noStrike" cap="none">
                <a:solidFill>
                  <a:schemeClr val="dk1"/>
                </a:solidFill>
                <a:latin typeface="Arial"/>
                <a:ea typeface="Arial"/>
                <a:cs typeface="Arial"/>
                <a:sym typeface="Arial"/>
              </a:rPr>
              <a:t>Divide group into teams of 2 to 4 students</a:t>
            </a:r>
            <a:endParaRPr/>
          </a:p>
        </p:txBody>
      </p:sp>
      <p:sp>
        <p:nvSpPr>
          <p:cNvPr id="228" name="Google Shape;228;p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Explain prototype-testing procedures.</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Have catapult placed on table where the floor is a three foot drop. </a:t>
            </a:r>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Have students launch catapult and contraption off the table and down the three foot drop.</a:t>
            </a:r>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If the cracker does not break, the design was successful.</a:t>
            </a:r>
            <a:endParaRPr/>
          </a:p>
        </p:txBody>
      </p:sp>
      <p:sp>
        <p:nvSpPr>
          <p:cNvPr id="319" name="Google Shape;319;p10: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Introduce the Engineering Design Process. Explain that engineers use it as a tool to help them more effectively solve problems.</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27" name="Google Shape;327;p1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2: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Play the video (2m19s), and have teams follow instructions to quickly build a catapult.</a:t>
            </a:r>
            <a:endParaRPr/>
          </a:p>
          <a:p>
            <a:pPr marL="0" marR="0" lvl="0" indent="0" algn="l" rtl="0">
              <a:lnSpc>
                <a:spcPct val="100000"/>
              </a:lnSpc>
              <a:spcBef>
                <a:spcPts val="50"/>
              </a:spcBef>
              <a:spcAft>
                <a:spcPts val="0"/>
              </a:spcAft>
              <a:buClr>
                <a:schemeClr val="dk1"/>
              </a:buClr>
              <a:buSzPts val="300"/>
              <a:buFont typeface="Calibri"/>
              <a:buNone/>
            </a:pPr>
            <a:r>
              <a:rPr lang="en-US" sz="1200" b="0" i="0" u="sng" strike="noStrike" cap="none">
                <a:solidFill>
                  <a:schemeClr val="hlink"/>
                </a:solidFill>
                <a:latin typeface="Calibri"/>
                <a:ea typeface="Calibri"/>
                <a:cs typeface="Calibri"/>
                <a:sym typeface="Calibri"/>
                <a:hlinkClick r:id="rId3"/>
              </a:rPr>
              <a:t>http://www.youtube.com/watch?v=XchdUB-ZnKc</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Each group gets 8 craft sticks for the base and two for the stand and catapult arm.</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Three rubber bands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6" name="Google Shape;336;p12: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3: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Display the visual instructions for building a catapult as teams finish their catapults.</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57" name="Google Shape;357;p13: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endParaRPr/>
          </a:p>
          <a:p>
            <a:pPr marL="158750" marR="0" lvl="0" indent="-6350" algn="l" rtl="0">
              <a:lnSpc>
                <a:spcPct val="115000"/>
              </a:lnSpc>
              <a:spcBef>
                <a:spcPts val="5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380" name="Google Shape;380;p14: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da4aa3df1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5da4aa3df1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396" name="Google Shape;396;g5da4aa3df1_0_1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3" name="Google Shape;413;p16: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7: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Facilitate a whole group reflection on final prototype design and testing results by asking questions such as the following.</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best about your design? </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least about your design?</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aspects of other team designs stood out to you, and/or gave you ideas for improving your own team’s design?</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modifications would you make if we had time to complete the design challenge again?</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421" name="Google Shape;421;p17: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50"/>
              </a:spcBef>
              <a:spcAft>
                <a:spcPts val="0"/>
              </a:spcAft>
              <a:buNone/>
            </a:pP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429" name="Google Shape;429;p1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9: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Conclude by discussing the following questions as post-activity surveys are distributed.</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ideas do you have for engineering a better world?</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How can you turn ideas into reality?</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437" name="Google Shape;437;p19: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Allow time for students to complete their post-activity survey.</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445" name="Google Shape;4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Discuss engineering and what engineers do.</a:t>
            </a:r>
            <a:endParaRPr/>
          </a:p>
        </p:txBody>
      </p:sp>
      <p:sp>
        <p:nvSpPr>
          <p:cNvPr id="247" name="Google Shape;247;p3: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Do all engineers do the same thing?</a:t>
            </a:r>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NO, NO, NO!!!!!</a:t>
            </a:r>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Many types of engineers</a:t>
            </a:r>
            <a:endParaRPr/>
          </a:p>
          <a:p>
            <a:pPr marL="45720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Chemical</a:t>
            </a:r>
            <a:endParaRPr/>
          </a:p>
          <a:p>
            <a:pPr marL="45720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Mechanical</a:t>
            </a:r>
            <a:endParaRPr/>
          </a:p>
          <a:p>
            <a:pPr marL="45720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Electrical</a:t>
            </a:r>
            <a:endParaRPr/>
          </a:p>
          <a:p>
            <a:pPr marL="45720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Civil</a:t>
            </a:r>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They do many different types of jobs</a:t>
            </a:r>
            <a:endParaRPr/>
          </a:p>
          <a:p>
            <a:pPr marL="45720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Design</a:t>
            </a:r>
            <a:endParaRPr/>
          </a:p>
          <a:p>
            <a:pPr marL="45720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Sale</a:t>
            </a:r>
            <a:endParaRPr/>
          </a:p>
          <a:p>
            <a:pPr marL="45720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Test</a:t>
            </a:r>
            <a:endParaRPr/>
          </a:p>
          <a:p>
            <a:pPr marL="45720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Much, much more!</a:t>
            </a:r>
            <a:endParaRPr/>
          </a:p>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1" name="Google Shape;261;p4: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5: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Present the engineering design problem and challenge, following presentation:</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Play video (1m, 12s).</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3"/>
              </a:rPr>
              <a:t>https://www.youtube.com/watch?v=XggxeuFDaDU</a:t>
            </a: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71" name="Google Shape;271;p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6: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Present the real-world engineering design problem (scenario).</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80" name="Google Shape;280;p6: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7: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Introduce the Engineering Design Challenge, stressing that each team will only receive on packet of crackers and they have to be careful not to break them.</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88" name="Google Shape;288;p7: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8: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Share Engineering Design Goals.</a:t>
            </a:r>
            <a:endParaRPr/>
          </a:p>
          <a:p>
            <a:pPr marL="0" marR="0" lvl="0" indent="0" algn="l" rtl="0">
              <a:lnSpc>
                <a:spcPct val="100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96" name="Google Shape;296;p8: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da4aa3df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5da4aa3df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Introduce resources (materials) available to each team.</a:t>
            </a:r>
            <a:endParaRPr/>
          </a:p>
          <a:p>
            <a:pPr marL="0" lvl="0" indent="0" algn="l" rtl="0">
              <a:spcBef>
                <a:spcPts val="0"/>
              </a:spcBef>
              <a:spcAft>
                <a:spcPts val="0"/>
              </a:spcAft>
              <a:buClr>
                <a:schemeClr val="dk1"/>
              </a:buClr>
              <a:buSzPts val="300"/>
              <a:buFont typeface="Calibri"/>
              <a:buNone/>
            </a:pPr>
            <a:endParaRPr sz="1100"/>
          </a:p>
        </p:txBody>
      </p:sp>
      <p:sp>
        <p:nvSpPr>
          <p:cNvPr id="304" name="Google Shape;304;g5da4aa3df1_0_1: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2"/>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5" name="Google Shape;15;p22"/>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2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2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p2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20" name="Google Shape;20;p2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21" name="Google Shape;21;p2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22" name="Google Shape;22;p2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3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07" name="Google Shape;107;p33"/>
          <p:cNvSpPr txBox="1">
            <a:spLocks noGrp="1"/>
          </p:cNvSpPr>
          <p:nvPr>
            <p:ph type="body" idx="1"/>
          </p:nvPr>
        </p:nvSpPr>
        <p:spPr>
          <a:xfrm rot="5400000">
            <a:off x="3920331" y="-1256505"/>
            <a:ext cx="4351338" cy="105155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8" name="Google Shape;108;p3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3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3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34"/>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13" name="Google Shape;113;p34"/>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4" name="Google Shape;114;p3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3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3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23" name="Google Shape;123;p27"/>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4" name="Google Shape;124;p2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Google Shape;125;p2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7" name="Google Shape;127;p27"/>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35"/>
          <p:cNvSpPr txBox="1">
            <a:spLocks noGrp="1"/>
          </p:cNvSpPr>
          <p:nvPr>
            <p:ph type="ctrTitle"/>
          </p:nvPr>
        </p:nvSpPr>
        <p:spPr>
          <a:xfrm>
            <a:off x="1524000" y="1122362"/>
            <a:ext cx="9144000" cy="23877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31" name="Google Shape;131;p35"/>
          <p:cNvSpPr txBox="1">
            <a:spLocks noGrp="1"/>
          </p:cNvSpPr>
          <p:nvPr>
            <p:ph type="subTitle" idx="1"/>
          </p:nvPr>
        </p:nvSpPr>
        <p:spPr>
          <a:xfrm>
            <a:off x="1524000" y="3602037"/>
            <a:ext cx="9144000" cy="1655700"/>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Google Shape;132;p3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Google Shape;133;p3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35"/>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36" name="Google Shape;136;p35"/>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37" name="Google Shape;137;p35"/>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38" name="Google Shape;138;p35"/>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36"/>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41" name="Google Shape;141;p36"/>
          <p:cNvSpPr txBox="1">
            <a:spLocks noGrp="1"/>
          </p:cNvSpPr>
          <p:nvPr>
            <p:ph type="body" idx="1"/>
          </p:nvPr>
        </p:nvSpPr>
        <p:spPr>
          <a:xfrm>
            <a:off x="831850" y="4589462"/>
            <a:ext cx="10515600" cy="15003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42" name="Google Shape;142;p3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3" name="Google Shape;143;p3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Google Shape;144;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36"/>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46" name="Google Shape;146;p36"/>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47" name="Google Shape;147;p36"/>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48" name="Google Shape;148;p36"/>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49" name="Google Shape;149;p36"/>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50" name="Google Shape;150;p36"/>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3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53" name="Google Shape;153;p37"/>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4" name="Google Shape;154;p37"/>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5" name="Google Shape;155;p3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6" name="Google Shape;156;p3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8" name="Google Shape;158;p37"/>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59" name="Google Shape;159;p37"/>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60" name="Google Shape;160;p37"/>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61" name="Google Shape;161;p37"/>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62" name="Google Shape;162;p37"/>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63" name="Google Shape;163;p37"/>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4"/>
        <p:cNvGrpSpPr/>
        <p:nvPr/>
      </p:nvGrpSpPr>
      <p:grpSpPr>
        <a:xfrm>
          <a:off x="0" y="0"/>
          <a:ext cx="0" cy="0"/>
          <a:chOff x="0" y="0"/>
          <a:chExt cx="0" cy="0"/>
        </a:xfrm>
      </p:grpSpPr>
      <p:sp>
        <p:nvSpPr>
          <p:cNvPr id="165" name="Google Shape;165;p38"/>
          <p:cNvSpPr txBox="1">
            <a:spLocks noGrp="1"/>
          </p:cNvSpPr>
          <p:nvPr>
            <p:ph type="title"/>
          </p:nvPr>
        </p:nvSpPr>
        <p:spPr>
          <a:xfrm>
            <a:off x="839787" y="365125"/>
            <a:ext cx="105156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66" name="Google Shape;166;p38"/>
          <p:cNvSpPr txBox="1">
            <a:spLocks noGrp="1"/>
          </p:cNvSpPr>
          <p:nvPr>
            <p:ph type="body" idx="1"/>
          </p:nvPr>
        </p:nvSpPr>
        <p:spPr>
          <a:xfrm>
            <a:off x="839787" y="1681163"/>
            <a:ext cx="5157900" cy="823800"/>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67" name="Google Shape;167;p38"/>
          <p:cNvSpPr txBox="1">
            <a:spLocks noGrp="1"/>
          </p:cNvSpPr>
          <p:nvPr>
            <p:ph type="body" idx="2"/>
          </p:nvPr>
        </p:nvSpPr>
        <p:spPr>
          <a:xfrm>
            <a:off x="839787" y="2505075"/>
            <a:ext cx="5157900" cy="368460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8" name="Google Shape;168;p38"/>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69" name="Google Shape;169;p38"/>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0" name="Google Shape;170;p3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1" name="Google Shape;171;p3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Google Shape;172;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p38"/>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4" name="Google Shape;174;p38"/>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75" name="Google Shape;175;p38"/>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6" name="Google Shape;176;p38"/>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77" name="Google Shape;177;p38"/>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8" name="Google Shape;178;p38"/>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81" name="Google Shape;181;p3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Google Shape;182;p3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3" name="Google Shape;183;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4" name="Google Shape;184;p39"/>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5" name="Google Shape;185;p39"/>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86" name="Google Shape;186;p39"/>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7" name="Google Shape;187;p39"/>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88" name="Google Shape;188;p39"/>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9" name="Google Shape;189;p39"/>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0"/>
        <p:cNvGrpSpPr/>
        <p:nvPr/>
      </p:nvGrpSpPr>
      <p:grpSpPr>
        <a:xfrm>
          <a:off x="0" y="0"/>
          <a:ext cx="0" cy="0"/>
          <a:chOff x="0" y="0"/>
          <a:chExt cx="0" cy="0"/>
        </a:xfrm>
      </p:grpSpPr>
      <p:sp>
        <p:nvSpPr>
          <p:cNvPr id="191" name="Google Shape;191;p4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Google Shape;192;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3" name="Google Shape;193;p40"/>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4" name="Google Shape;194;p40"/>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95" name="Google Shape;195;p40"/>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6" name="Google Shape;196;p40"/>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97" name="Google Shape;197;p40"/>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8" name="Google Shape;198;p40"/>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9"/>
        <p:cNvGrpSpPr/>
        <p:nvPr/>
      </p:nvGrpSpPr>
      <p:grpSpPr>
        <a:xfrm>
          <a:off x="0" y="0"/>
          <a:ext cx="0" cy="0"/>
          <a:chOff x="0" y="0"/>
          <a:chExt cx="0" cy="0"/>
        </a:xfrm>
      </p:grpSpPr>
      <p:sp>
        <p:nvSpPr>
          <p:cNvPr id="200" name="Google Shape;200;p41"/>
          <p:cNvSpPr txBox="1">
            <a:spLocks noGrp="1"/>
          </p:cNvSpPr>
          <p:nvPr>
            <p:ph type="title"/>
          </p:nvPr>
        </p:nvSpPr>
        <p:spPr>
          <a:xfrm>
            <a:off x="839787" y="457200"/>
            <a:ext cx="3932100"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01" name="Google Shape;201;p41"/>
          <p:cNvSpPr txBox="1">
            <a:spLocks noGrp="1"/>
          </p:cNvSpPr>
          <p:nvPr>
            <p:ph type="body" idx="1"/>
          </p:nvPr>
        </p:nvSpPr>
        <p:spPr>
          <a:xfrm>
            <a:off x="5183187" y="987425"/>
            <a:ext cx="6172200" cy="487350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2" name="Google Shape;202;p41"/>
          <p:cNvSpPr txBox="1">
            <a:spLocks noGrp="1"/>
          </p:cNvSpPr>
          <p:nvPr>
            <p:ph type="body" idx="2"/>
          </p:nvPr>
        </p:nvSpPr>
        <p:spPr>
          <a:xfrm>
            <a:off x="839787" y="2057400"/>
            <a:ext cx="3932100" cy="38115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203" name="Google Shape;203;p4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Google Shape;204;p4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5" name="Google Shape;205;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5" name="Google Shape;25;p23"/>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6" name="Google Shape;26;p2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2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23"/>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30" name="Google Shape;30;p23"/>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6"/>
        <p:cNvGrpSpPr/>
        <p:nvPr/>
      </p:nvGrpSpPr>
      <p:grpSpPr>
        <a:xfrm>
          <a:off x="0" y="0"/>
          <a:ext cx="0" cy="0"/>
          <a:chOff x="0" y="0"/>
          <a:chExt cx="0" cy="0"/>
        </a:xfrm>
      </p:grpSpPr>
      <p:sp>
        <p:nvSpPr>
          <p:cNvPr id="207" name="Google Shape;207;p42"/>
          <p:cNvSpPr txBox="1">
            <a:spLocks noGrp="1"/>
          </p:cNvSpPr>
          <p:nvPr>
            <p:ph type="title"/>
          </p:nvPr>
        </p:nvSpPr>
        <p:spPr>
          <a:xfrm>
            <a:off x="839787" y="457200"/>
            <a:ext cx="3932100"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08" name="Google Shape;208;p42"/>
          <p:cNvSpPr>
            <a:spLocks noGrp="1"/>
          </p:cNvSpPr>
          <p:nvPr>
            <p:ph type="pic" idx="2"/>
          </p:nvPr>
        </p:nvSpPr>
        <p:spPr>
          <a:xfrm>
            <a:off x="5183187" y="987425"/>
            <a:ext cx="6172200" cy="4873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9" name="Google Shape;209;p42"/>
          <p:cNvSpPr txBox="1">
            <a:spLocks noGrp="1"/>
          </p:cNvSpPr>
          <p:nvPr>
            <p:ph type="body" idx="1"/>
          </p:nvPr>
        </p:nvSpPr>
        <p:spPr>
          <a:xfrm>
            <a:off x="839787" y="2057400"/>
            <a:ext cx="3932100" cy="38115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210" name="Google Shape;210;p4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1" name="Google Shape;211;p4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2" name="Google Shape;212;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p43"/>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15" name="Google Shape;215;p43"/>
          <p:cNvSpPr txBox="1">
            <a:spLocks noGrp="1"/>
          </p:cNvSpPr>
          <p:nvPr>
            <p:ph type="body" idx="1"/>
          </p:nvPr>
        </p:nvSpPr>
        <p:spPr>
          <a:xfrm rot="5400000">
            <a:off x="3920399" y="-1256574"/>
            <a:ext cx="4351200" cy="1051560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16" name="Google Shape;216;p4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Google Shape;217;p4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8" name="Google Shape;218;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9"/>
        <p:cNvGrpSpPr/>
        <p:nvPr/>
      </p:nvGrpSpPr>
      <p:grpSpPr>
        <a:xfrm>
          <a:off x="0" y="0"/>
          <a:ext cx="0" cy="0"/>
          <a:chOff x="0" y="0"/>
          <a:chExt cx="0" cy="0"/>
        </a:xfrm>
      </p:grpSpPr>
      <p:sp>
        <p:nvSpPr>
          <p:cNvPr id="220" name="Google Shape;220;p44"/>
          <p:cNvSpPr txBox="1">
            <a:spLocks noGrp="1"/>
          </p:cNvSpPr>
          <p:nvPr>
            <p:ph type="title"/>
          </p:nvPr>
        </p:nvSpPr>
        <p:spPr>
          <a:xfrm rot="5400000">
            <a:off x="7133399" y="1956625"/>
            <a:ext cx="5811900" cy="26289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21" name="Google Shape;221;p44"/>
          <p:cNvSpPr txBox="1">
            <a:spLocks noGrp="1"/>
          </p:cNvSpPr>
          <p:nvPr>
            <p:ph type="body" idx="1"/>
          </p:nvPr>
        </p:nvSpPr>
        <p:spPr>
          <a:xfrm rot="5400000">
            <a:off x="1799399" y="-596075"/>
            <a:ext cx="5811900" cy="7734300"/>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22" name="Google Shape;222;p4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p4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4" name="Google Shape;224;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33" name="Google Shape;33;p24"/>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4" name="Google Shape;34;p24"/>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5" name="Google Shape;35;p2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2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2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39" name="Google Shape;39;p2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40" name="Google Shape;40;p2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41" name="Google Shape;41;p2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42" name="Google Shape;42;p2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43" name="Google Shape;43;p2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2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25"/>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48" name="Google Shape;48;p25"/>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49" name="Google Shape;49;p25"/>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50" name="Google Shape;50;p25"/>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51" name="Google Shape;51;p25"/>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52" name="Google Shape;52;p25"/>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831850" y="1709738"/>
            <a:ext cx="10515599"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55" name="Google Shape;55;p28"/>
          <p:cNvSpPr txBox="1">
            <a:spLocks noGrp="1"/>
          </p:cNvSpPr>
          <p:nvPr>
            <p:ph type="body" idx="1"/>
          </p:nvPr>
        </p:nvSpPr>
        <p:spPr>
          <a:xfrm>
            <a:off x="831850" y="4589462"/>
            <a:ext cx="10515599"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56" name="Google Shape;56;p2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2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p2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60" name="Google Shape;60;p2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1" name="Google Shape;61;p2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62" name="Google Shape;62;p2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3" name="Google Shape;63;p2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64" name="Google Shape;64;p2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67" name="Google Shape;67;p29"/>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68" name="Google Shape;68;p29"/>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9" name="Google Shape;69;p29"/>
          <p:cNvSpPr txBox="1">
            <a:spLocks noGrp="1"/>
          </p:cNvSpPr>
          <p:nvPr>
            <p:ph type="body" idx="3"/>
          </p:nvPr>
        </p:nvSpPr>
        <p:spPr>
          <a:xfrm>
            <a:off x="6172200" y="1681163"/>
            <a:ext cx="51831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70" name="Google Shape;70;p29"/>
          <p:cNvSpPr txBox="1">
            <a:spLocks noGrp="1"/>
          </p:cNvSpPr>
          <p:nvPr>
            <p:ph type="body" idx="4"/>
          </p:nvPr>
        </p:nvSpPr>
        <p:spPr>
          <a:xfrm>
            <a:off x="6172200" y="2505075"/>
            <a:ext cx="5183187" cy="368458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1" name="Google Shape;71;p2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2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2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75" name="Google Shape;75;p2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76" name="Google Shape;76;p2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77" name="Google Shape;77;p2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78" name="Google Shape;78;p2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79" name="Google Shape;79;p2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82" name="Google Shape;82;p3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3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3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3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86" name="Google Shape;86;p3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7" name="Google Shape;87;p3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88" name="Google Shape;88;p3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9" name="Google Shape;89;p3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90" name="Google Shape;90;p3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93" name="Google Shape;93;p31"/>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31"/>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95" name="Google Shape;95;p3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3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00" name="Google Shape;100;p32"/>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1" name="Google Shape;101;p32"/>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02" name="Google Shape;102;p3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3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3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21"/>
          <p:cNvSpPr txBox="1"/>
          <p:nvPr/>
        </p:nvSpPr>
        <p:spPr>
          <a:xfrm>
            <a:off x="2911650" y="6471600"/>
            <a:ext cx="6901500" cy="3864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26"/>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0" name="Google Shape;120;p26"/>
          <p:cNvSpPr txBox="1"/>
          <p:nvPr/>
        </p:nvSpPr>
        <p:spPr>
          <a:xfrm>
            <a:off x="1388500" y="6328100"/>
            <a:ext cx="9811200" cy="4698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www.youtube.com/watch?v=XchdUB-ZnKc"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ducation.ohio.gov/Topics/Ohio-s-New-Learning-Standards/Ohios-New-Learning-Standard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discovere.org/"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images.businessweek.com/ss/09/12/1210_best_internship_companies/5.htm" TargetMode="External"/><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gettyimages.com/detail/photo/doctor-and-nurses-taking-care-of-patient-royalty-free-image/dv418101"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Hwxw4fgq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youtube.com/watch?v=XggxeuFDaDU" TargetMode="External"/><Relationship Id="rId4" Type="http://schemas.openxmlformats.org/officeDocument/2006/relationships/hyperlink" Target="https://www.youtube.com/watch?v=bHs5KC0Saf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
          <p:cNvSpPr txBox="1">
            <a:spLocks noGrp="1"/>
          </p:cNvSpPr>
          <p:nvPr>
            <p:ph type="subTitle" idx="1"/>
          </p:nvPr>
        </p:nvSpPr>
        <p:spPr>
          <a:xfrm>
            <a:off x="765516" y="4084196"/>
            <a:ext cx="5794675" cy="16557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350"/>
              <a:buFont typeface="Arial"/>
              <a:buNone/>
            </a:pPr>
            <a:r>
              <a:rPr lang="en-US" sz="5400" b="1" i="0" u="none" strike="noStrike" cap="none">
                <a:solidFill>
                  <a:schemeClr val="dk1"/>
                </a:solidFill>
                <a:latin typeface="Calibri"/>
                <a:ea typeface="Calibri"/>
                <a:cs typeface="Calibri"/>
                <a:sym typeface="Calibri"/>
              </a:rPr>
              <a:t>Holiday Catapult</a:t>
            </a:r>
            <a:endParaRPr/>
          </a:p>
        </p:txBody>
      </p:sp>
      <p:pic>
        <p:nvPicPr>
          <p:cNvPr id="231" name="Google Shape;231;p1" descr="2 studentes"/>
          <p:cNvPicPr preferRelativeResize="0"/>
          <p:nvPr/>
        </p:nvPicPr>
        <p:blipFill rotWithShape="1">
          <a:blip r:embed="rId3">
            <a:alphaModFix/>
          </a:blip>
          <a:srcRect/>
          <a:stretch/>
        </p:blipFill>
        <p:spPr>
          <a:xfrm>
            <a:off x="7287146" y="220715"/>
            <a:ext cx="4824667" cy="6011916"/>
          </a:xfrm>
          <a:prstGeom prst="rect">
            <a:avLst/>
          </a:prstGeom>
          <a:noFill/>
          <a:ln>
            <a:noFill/>
          </a:ln>
        </p:spPr>
      </p:pic>
      <p:sp>
        <p:nvSpPr>
          <p:cNvPr id="232" name="Google Shape;232;p1"/>
          <p:cNvSpPr/>
          <p:nvPr/>
        </p:nvSpPr>
        <p:spPr>
          <a:xfrm>
            <a:off x="9173703" y="6398203"/>
            <a:ext cx="1830626" cy="276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300"/>
              <a:buFont typeface="Arial"/>
              <a:buNone/>
            </a:pPr>
            <a:r>
              <a:rPr lang="en-US" sz="1200" b="0" i="0" u="sng" strike="noStrike" cap="none">
                <a:solidFill>
                  <a:schemeClr val="hlink"/>
                </a:solidFill>
                <a:latin typeface="Arial"/>
                <a:ea typeface="Arial"/>
                <a:cs typeface="Arial"/>
                <a:sym typeface="Arial"/>
                <a:hlinkClick r:id="rId4"/>
              </a:rPr>
              <a:t>www.discovere.org</a:t>
            </a:r>
            <a:r>
              <a:rPr lang="en-US" sz="1200" b="0" i="0" u="none" strike="noStrike" cap="none">
                <a:solidFill>
                  <a:srgbClr val="7D7D7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3" name="Google Shape;233;p1"/>
          <p:cNvSpPr txBox="1"/>
          <p:nvPr/>
        </p:nvSpPr>
        <p:spPr>
          <a:xfrm>
            <a:off x="154955" y="1998009"/>
            <a:ext cx="7015799" cy="1915499"/>
          </a:xfrm>
          <a:prstGeom prst="rect">
            <a:avLst/>
          </a:prstGeom>
          <a:noFill/>
          <a:ln>
            <a:noFill/>
          </a:ln>
        </p:spPr>
        <p:txBody>
          <a:bodyPr spcFirstLastPara="1" wrap="square" lIns="91425" tIns="45700" rIns="91425" bIns="45700" anchor="b" anchorCtr="0">
            <a:noAutofit/>
          </a:bodyPr>
          <a:lstStyle/>
          <a:p>
            <a:pPr marL="0" marR="0" lvl="0" indent="0" algn="ctr" rtl="0">
              <a:lnSpc>
                <a:spcPct val="140000"/>
              </a:lnSpc>
              <a:spcBef>
                <a:spcPts val="0"/>
              </a:spcBef>
              <a:spcAft>
                <a:spcPts val="0"/>
              </a:spcAft>
              <a:buClr>
                <a:schemeClr val="dk1"/>
              </a:buClr>
              <a:buSzPts val="1100"/>
              <a:buFont typeface="Calibri"/>
              <a:buNone/>
            </a:pPr>
            <a:r>
              <a:rPr lang="en-US" sz="4400" b="1" i="0" u="none" strike="noStrike" cap="none">
                <a:solidFill>
                  <a:schemeClr val="dk1"/>
                </a:solidFill>
                <a:latin typeface="Calibri"/>
                <a:ea typeface="Calibri"/>
                <a:cs typeface="Calibri"/>
                <a:sym typeface="Calibri"/>
              </a:rPr>
              <a:t>TURNING IDEAS INTO REALITY:</a:t>
            </a:r>
            <a:br>
              <a:rPr lang="en-US" sz="3950" b="1" i="0" u="none" strike="noStrike" cap="none">
                <a:solidFill>
                  <a:schemeClr val="dk1"/>
                </a:solidFill>
                <a:latin typeface="Calibri"/>
                <a:ea typeface="Calibri"/>
                <a:cs typeface="Calibri"/>
                <a:sym typeface="Calibri"/>
              </a:rPr>
            </a:br>
            <a:r>
              <a:rPr lang="en-US" sz="4150" b="1" i="0" u="none" strike="noStrike" cap="none">
                <a:solidFill>
                  <a:schemeClr val="dk1"/>
                </a:solidFill>
                <a:latin typeface="Calibri"/>
                <a:ea typeface="Calibri"/>
                <a:cs typeface="Calibri"/>
                <a:sym typeface="Calibri"/>
              </a:rPr>
              <a:t>ENGINEERING A BETTER WORLD</a:t>
            </a:r>
            <a:endParaRPr sz="1400" b="0" i="0" u="none" strike="noStrike" cap="none">
              <a:solidFill>
                <a:srgbClr val="000000"/>
              </a:solidFill>
              <a:latin typeface="Arial"/>
              <a:ea typeface="Arial"/>
              <a:cs typeface="Arial"/>
              <a:sym typeface="Arial"/>
            </a:endParaRPr>
          </a:p>
        </p:txBody>
      </p:sp>
      <p:pic>
        <p:nvPicPr>
          <p:cNvPr id="234" name="Google Shape;234;p1" descr="ud logo"/>
          <p:cNvPicPr preferRelativeResize="0"/>
          <p:nvPr/>
        </p:nvPicPr>
        <p:blipFill rotWithShape="1">
          <a:blip r:embed="rId5">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txBox="1">
            <a:spLocks noGrp="1"/>
          </p:cNvSpPr>
          <p:nvPr>
            <p:ph type="body" idx="1"/>
          </p:nvPr>
        </p:nvSpPr>
        <p:spPr>
          <a:xfrm>
            <a:off x="838200" y="1690689"/>
            <a:ext cx="10515599" cy="44862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First get approval for your working catapult!</a:t>
            </a:r>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Once the catapult is approved, load a cushioned cracker and launch it.</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cracker travels at least 30 centimeters and survives the impact, the design was successful!</a:t>
            </a:r>
            <a:endParaRPr/>
          </a:p>
        </p:txBody>
      </p:sp>
      <p:sp>
        <p:nvSpPr>
          <p:cNvPr id="322" name="Google Shape;322;p10"/>
          <p:cNvSpPr txBox="1">
            <a:spLocks noGrp="1"/>
          </p:cNvSpPr>
          <p:nvPr>
            <p:ph type="title"/>
          </p:nvPr>
        </p:nvSpPr>
        <p:spPr>
          <a:xfrm>
            <a:off x="245244" y="32485"/>
            <a:ext cx="9500929" cy="12700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Design Testing</a:t>
            </a:r>
            <a:endParaRPr/>
          </a:p>
        </p:txBody>
      </p:sp>
      <p:pic>
        <p:nvPicPr>
          <p:cNvPr id="323" name="Google Shape;323;p10" descr="ud logo"/>
          <p:cNvPicPr preferRelativeResize="0"/>
          <p:nvPr/>
        </p:nvPicPr>
        <p:blipFill rotWithShape="1">
          <a:blip r:embed="rId3">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1" descr="graphic element: engineering design process: ask, imagine, plan, create, improve"/>
          <p:cNvPicPr preferRelativeResize="0"/>
          <p:nvPr/>
        </p:nvPicPr>
        <p:blipFill rotWithShape="1">
          <a:blip r:embed="rId3">
            <a:alphaModFix/>
          </a:blip>
          <a:srcRect/>
          <a:stretch/>
        </p:blipFill>
        <p:spPr>
          <a:xfrm>
            <a:off x="562612" y="1376132"/>
            <a:ext cx="4808039" cy="4295462"/>
          </a:xfrm>
          <a:prstGeom prst="rect">
            <a:avLst/>
          </a:prstGeom>
          <a:noFill/>
          <a:ln>
            <a:noFill/>
          </a:ln>
        </p:spPr>
      </p:pic>
      <p:sp>
        <p:nvSpPr>
          <p:cNvPr id="330" name="Google Shape;330;p11"/>
          <p:cNvSpPr/>
          <p:nvPr/>
        </p:nvSpPr>
        <p:spPr>
          <a:xfrm>
            <a:off x="5710176" y="1478266"/>
            <a:ext cx="6096000" cy="40395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ASK: </a:t>
            </a:r>
            <a:r>
              <a:rPr lang="en-US" sz="1800" b="0" i="0" u="none" strike="noStrike" cap="none">
                <a:solidFill>
                  <a:srgbClr val="474747"/>
                </a:solidFill>
                <a:latin typeface="Arial"/>
                <a:ea typeface="Arial"/>
                <a:cs typeface="Arial"/>
                <a:sym typeface="Arial"/>
              </a:rPr>
              <a:t>What is the problem? How have others approached it? What are your constraints?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IMAGINE: </a:t>
            </a:r>
            <a:r>
              <a:rPr lang="en-US" sz="1800" b="0" i="0" u="none" strike="noStrike" cap="none">
                <a:solidFill>
                  <a:srgbClr val="474747"/>
                </a:solidFill>
                <a:latin typeface="Arial"/>
                <a:ea typeface="Arial"/>
                <a:cs typeface="Arial"/>
                <a:sym typeface="Arial"/>
              </a:rPr>
              <a:t>What are some solutions? Brainstorm ideas. Choose the best 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PLAN: </a:t>
            </a:r>
            <a:r>
              <a:rPr lang="en-US" sz="1800" b="0" i="0" u="none" strike="noStrike" cap="none">
                <a:solidFill>
                  <a:srgbClr val="474747"/>
                </a:solidFill>
                <a:latin typeface="Arial"/>
                <a:ea typeface="Arial"/>
                <a:cs typeface="Arial"/>
                <a:sym typeface="Arial"/>
              </a:rPr>
              <a:t>Draw a diagram. Make lists of materials you will need.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CREATE: </a:t>
            </a:r>
            <a:r>
              <a:rPr lang="en-US" sz="1800" b="0" i="0" u="none" strike="noStrike" cap="none">
                <a:solidFill>
                  <a:srgbClr val="474747"/>
                </a:solidFill>
                <a:latin typeface="Arial"/>
                <a:ea typeface="Arial"/>
                <a:cs typeface="Arial"/>
                <a:sym typeface="Arial"/>
              </a:rPr>
              <a:t>Follow your plan and create something. Test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IMPROVE: </a:t>
            </a:r>
            <a:r>
              <a:rPr lang="en-US" sz="1800" b="0" i="0" u="none" strike="noStrike" cap="none">
                <a:solidFill>
                  <a:srgbClr val="474747"/>
                </a:solidFill>
                <a:latin typeface="Arial"/>
                <a:ea typeface="Arial"/>
                <a:cs typeface="Arial"/>
                <a:sym typeface="Arial"/>
              </a:rPr>
              <a:t>What works? What doesn't? What could work better? Modify your designs to make it better. Test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474747"/>
              </a:buClr>
              <a:buSzPts val="350"/>
              <a:buFont typeface="Arial"/>
              <a:buNone/>
            </a:pPr>
            <a:r>
              <a:rPr lang="en-US" sz="1400" b="0" i="0" u="none" strike="noStrike" cap="none">
                <a:solidFill>
                  <a:srgbClr val="474747"/>
                </a:solidFill>
                <a:latin typeface="Arial"/>
                <a:ea typeface="Arial"/>
                <a:cs typeface="Arial"/>
                <a:sym typeface="Arial"/>
              </a:rPr>
              <a:t>www.teachengineering.org</a:t>
            </a:r>
            <a:endParaRPr sz="1400" b="0" i="0" u="none" strike="noStrike" cap="none">
              <a:solidFill>
                <a:srgbClr val="000000"/>
              </a:solidFill>
              <a:latin typeface="Arial"/>
              <a:ea typeface="Arial"/>
              <a:cs typeface="Arial"/>
              <a:sym typeface="Arial"/>
            </a:endParaRPr>
          </a:p>
        </p:txBody>
      </p:sp>
      <p:sp>
        <p:nvSpPr>
          <p:cNvPr id="331" name="Google Shape;331;p11"/>
          <p:cNvSpPr txBox="1">
            <a:spLocks noGrp="1"/>
          </p:cNvSpPr>
          <p:nvPr>
            <p:ph type="title"/>
          </p:nvPr>
        </p:nvSpPr>
        <p:spPr>
          <a:xfrm>
            <a:off x="181613" y="-51030"/>
            <a:ext cx="10515599"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Engineering Design Process</a:t>
            </a:r>
            <a:endParaRPr/>
          </a:p>
        </p:txBody>
      </p:sp>
      <p:pic>
        <p:nvPicPr>
          <p:cNvPr id="332" name="Google Shape;332;p11" descr="ud logo"/>
          <p:cNvPicPr preferRelativeResize="0"/>
          <p:nvPr/>
        </p:nvPicPr>
        <p:blipFill rotWithShape="1">
          <a:blip r:embed="rId4">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2"/>
          <p:cNvSpPr txBox="1">
            <a:spLocks noGrp="1"/>
          </p:cNvSpPr>
          <p:nvPr>
            <p:ph type="title"/>
          </p:nvPr>
        </p:nvSpPr>
        <p:spPr>
          <a:xfrm>
            <a:off x="148168" y="126997"/>
            <a:ext cx="10515600" cy="1013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Build a Catapult</a:t>
            </a:r>
            <a:endParaRPr/>
          </a:p>
        </p:txBody>
      </p:sp>
      <p:pic>
        <p:nvPicPr>
          <p:cNvPr id="339" name="Google Shape;339;p12" descr="decorative image"/>
          <p:cNvPicPr preferRelativeResize="0">
            <a:picLocks noGrp="1"/>
          </p:cNvPicPr>
          <p:nvPr>
            <p:ph type="body" idx="1"/>
          </p:nvPr>
        </p:nvPicPr>
        <p:blipFill rotWithShape="1">
          <a:blip r:embed="rId3">
            <a:alphaModFix/>
          </a:blip>
          <a:srcRect l="2960" t="17266" r="19218" b="25967"/>
          <a:stretch/>
        </p:blipFill>
        <p:spPr>
          <a:xfrm>
            <a:off x="6657577" y="517749"/>
            <a:ext cx="5244796" cy="5967074"/>
          </a:xfrm>
          <a:prstGeom prst="rect">
            <a:avLst/>
          </a:prstGeom>
          <a:noFill/>
          <a:ln>
            <a:noFill/>
          </a:ln>
        </p:spPr>
      </p:pic>
      <p:sp>
        <p:nvSpPr>
          <p:cNvPr id="340" name="Google Shape;340;p12"/>
          <p:cNvSpPr txBox="1">
            <a:spLocks noGrp="1"/>
          </p:cNvSpPr>
          <p:nvPr>
            <p:ph type="body" idx="2"/>
          </p:nvPr>
        </p:nvSpPr>
        <p:spPr>
          <a:xfrm>
            <a:off x="190500" y="1418166"/>
            <a:ext cx="5714999" cy="46875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750"/>
              <a:buFont typeface="Arial"/>
              <a:buNone/>
            </a:pPr>
            <a:r>
              <a:rPr lang="en-US" sz="3000" b="1" i="0" u="none" strike="noStrike" cap="none">
                <a:solidFill>
                  <a:schemeClr val="dk1"/>
                </a:solidFill>
                <a:latin typeface="Calibri"/>
                <a:ea typeface="Calibri"/>
                <a:cs typeface="Calibri"/>
                <a:sym typeface="Calibri"/>
              </a:rPr>
              <a:t>First your team needs a catapult!</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700"/>
              <a:buFont typeface="Arial"/>
              <a:buNone/>
            </a:pPr>
            <a:r>
              <a:rPr lang="en-US" sz="2800" b="0" i="0" u="none" strike="noStrike" cap="none">
                <a:solidFill>
                  <a:schemeClr val="dk1"/>
                </a:solidFill>
                <a:latin typeface="Calibri"/>
                <a:ea typeface="Calibri"/>
                <a:cs typeface="Calibri"/>
                <a:sym typeface="Calibri"/>
              </a:rPr>
              <a:t>Follow this video’s instructions:</a:t>
            </a:r>
            <a:endParaRPr/>
          </a:p>
          <a:p>
            <a:pPr marL="0" marR="0" lvl="0" indent="0" algn="l" rtl="0">
              <a:lnSpc>
                <a:spcPct val="90000"/>
              </a:lnSpc>
              <a:spcBef>
                <a:spcPts val="1000"/>
              </a:spcBef>
              <a:spcAft>
                <a:spcPts val="0"/>
              </a:spcAft>
              <a:buClr>
                <a:schemeClr val="dk1"/>
              </a:buClr>
              <a:buSzPts val="700"/>
              <a:buFont typeface="Arial"/>
              <a:buNone/>
            </a:pPr>
            <a:r>
              <a:rPr lang="en-US" sz="2800" b="0" i="0" u="sng" strike="noStrike" cap="none">
                <a:solidFill>
                  <a:schemeClr val="hlink"/>
                </a:solidFill>
                <a:latin typeface="Calibri"/>
                <a:ea typeface="Calibri"/>
                <a:cs typeface="Calibri"/>
                <a:sym typeface="Calibri"/>
                <a:hlinkClick r:id="rId4"/>
              </a:rPr>
              <a:t>http://www.youtube.com/watch?v=XchdUB-ZnKc</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514350" marR="0" lvl="0" indent="-400050" algn="l" rtl="0">
              <a:lnSpc>
                <a:spcPct val="90000"/>
              </a:lnSpc>
              <a:spcBef>
                <a:spcPts val="100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341" name="Google Shape;341;p12" descr="decorative image"/>
          <p:cNvGrpSpPr/>
          <p:nvPr/>
        </p:nvGrpSpPr>
        <p:grpSpPr>
          <a:xfrm>
            <a:off x="6173514" y="2423425"/>
            <a:ext cx="4427151" cy="2663110"/>
            <a:chOff x="6173514" y="2423425"/>
            <a:chExt cx="4427151" cy="2663110"/>
          </a:xfrm>
        </p:grpSpPr>
        <p:sp>
          <p:nvSpPr>
            <p:cNvPr id="342" name="Google Shape;342;p12"/>
            <p:cNvSpPr txBox="1"/>
            <p:nvPr/>
          </p:nvSpPr>
          <p:spPr>
            <a:xfrm>
              <a:off x="6173514" y="2423425"/>
              <a:ext cx="1882663" cy="400109"/>
            </a:xfrm>
            <a:prstGeom prst="rect">
              <a:avLst/>
            </a:pr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500"/>
                <a:buFont typeface="Calibri"/>
                <a:buNone/>
              </a:pPr>
              <a:r>
                <a:rPr lang="en-US" sz="2000" b="1" i="0" u="none" strike="noStrike" cap="none">
                  <a:solidFill>
                    <a:schemeClr val="lt1"/>
                  </a:solidFill>
                  <a:latin typeface="Calibri"/>
                  <a:ea typeface="Calibri"/>
                  <a:cs typeface="Calibri"/>
                  <a:sym typeface="Calibri"/>
                </a:rPr>
                <a:t>3 rubber bands</a:t>
              </a:r>
              <a:endParaRPr sz="1400" b="0" i="0" u="none" strike="noStrike" cap="none">
                <a:solidFill>
                  <a:srgbClr val="000000"/>
                </a:solidFill>
                <a:latin typeface="Arial"/>
                <a:ea typeface="Arial"/>
                <a:cs typeface="Arial"/>
                <a:sym typeface="Arial"/>
              </a:endParaRPr>
            </a:p>
          </p:txBody>
        </p:sp>
        <p:cxnSp>
          <p:nvCxnSpPr>
            <p:cNvPr id="343" name="Google Shape;343;p12"/>
            <p:cNvCxnSpPr/>
            <p:nvPr/>
          </p:nvCxnSpPr>
          <p:spPr>
            <a:xfrm>
              <a:off x="6921061" y="2823534"/>
              <a:ext cx="193784" cy="1165894"/>
            </a:xfrm>
            <a:prstGeom prst="straightConnector1">
              <a:avLst/>
            </a:prstGeom>
            <a:noFill/>
            <a:ln w="50800" cap="flat" cmpd="sng">
              <a:solidFill>
                <a:schemeClr val="dk1"/>
              </a:solidFill>
              <a:prstDash val="solid"/>
              <a:miter lim="8000"/>
              <a:headEnd type="none" w="sm" len="sm"/>
              <a:tailEnd type="triangle" w="lg" len="lg"/>
            </a:ln>
          </p:spPr>
        </p:cxnSp>
        <p:cxnSp>
          <p:nvCxnSpPr>
            <p:cNvPr id="344" name="Google Shape;344;p12"/>
            <p:cNvCxnSpPr/>
            <p:nvPr/>
          </p:nvCxnSpPr>
          <p:spPr>
            <a:xfrm>
              <a:off x="7535917" y="2823534"/>
              <a:ext cx="772510" cy="2263001"/>
            </a:xfrm>
            <a:prstGeom prst="straightConnector1">
              <a:avLst/>
            </a:prstGeom>
            <a:noFill/>
            <a:ln w="50800" cap="flat" cmpd="sng">
              <a:solidFill>
                <a:schemeClr val="dk1"/>
              </a:solidFill>
              <a:prstDash val="solid"/>
              <a:miter lim="8000"/>
              <a:headEnd type="none" w="sm" len="sm"/>
              <a:tailEnd type="triangle" w="lg" len="lg"/>
            </a:ln>
          </p:spPr>
        </p:cxnSp>
        <p:cxnSp>
          <p:nvCxnSpPr>
            <p:cNvPr id="345" name="Google Shape;345;p12"/>
            <p:cNvCxnSpPr/>
            <p:nvPr/>
          </p:nvCxnSpPr>
          <p:spPr>
            <a:xfrm>
              <a:off x="7959285" y="2823534"/>
              <a:ext cx="2641380" cy="2263001"/>
            </a:xfrm>
            <a:prstGeom prst="straightConnector1">
              <a:avLst/>
            </a:prstGeom>
            <a:noFill/>
            <a:ln w="50800" cap="flat" cmpd="sng">
              <a:solidFill>
                <a:schemeClr val="dk1"/>
              </a:solidFill>
              <a:prstDash val="solid"/>
              <a:miter lim="8000"/>
              <a:headEnd type="none" w="sm" len="sm"/>
              <a:tailEnd type="triangle" w="lg" len="lg"/>
            </a:ln>
          </p:spPr>
        </p:cxnSp>
      </p:grpSp>
      <p:grpSp>
        <p:nvGrpSpPr>
          <p:cNvPr id="346" name="Google Shape;346;p12" descr="decorative image"/>
          <p:cNvGrpSpPr/>
          <p:nvPr/>
        </p:nvGrpSpPr>
        <p:grpSpPr>
          <a:xfrm>
            <a:off x="9821917" y="1511208"/>
            <a:ext cx="2243956" cy="1486903"/>
            <a:chOff x="9821917" y="1511208"/>
            <a:chExt cx="2243956" cy="1486903"/>
          </a:xfrm>
        </p:grpSpPr>
        <p:sp>
          <p:nvSpPr>
            <p:cNvPr id="347" name="Google Shape;347;p12"/>
            <p:cNvSpPr txBox="1"/>
            <p:nvPr/>
          </p:nvSpPr>
          <p:spPr>
            <a:xfrm>
              <a:off x="11080529" y="1511208"/>
              <a:ext cx="985344" cy="400109"/>
            </a:xfrm>
            <a:prstGeom prst="rect">
              <a:avLst/>
            </a:pr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500"/>
                <a:buFont typeface="Calibri"/>
                <a:buNone/>
              </a:pPr>
              <a:r>
                <a:rPr lang="en-US" sz="2000" b="1" i="0" u="none" strike="noStrike" cap="none">
                  <a:solidFill>
                    <a:schemeClr val="lt1"/>
                  </a:solidFill>
                  <a:latin typeface="Calibri"/>
                  <a:ea typeface="Calibri"/>
                  <a:cs typeface="Calibri"/>
                  <a:sym typeface="Calibri"/>
                </a:rPr>
                <a:t>2 sticks</a:t>
              </a:r>
              <a:endParaRPr sz="1400" b="0" i="0" u="none" strike="noStrike" cap="none">
                <a:solidFill>
                  <a:srgbClr val="000000"/>
                </a:solidFill>
                <a:latin typeface="Arial"/>
                <a:ea typeface="Arial"/>
                <a:cs typeface="Arial"/>
                <a:sym typeface="Arial"/>
              </a:endParaRPr>
            </a:p>
          </p:txBody>
        </p:sp>
        <p:cxnSp>
          <p:nvCxnSpPr>
            <p:cNvPr id="348" name="Google Shape;348;p12"/>
            <p:cNvCxnSpPr/>
            <p:nvPr/>
          </p:nvCxnSpPr>
          <p:spPr>
            <a:xfrm flipH="1">
              <a:off x="9821917" y="1888423"/>
              <a:ext cx="1557499" cy="535001"/>
            </a:xfrm>
            <a:prstGeom prst="straightConnector1">
              <a:avLst/>
            </a:prstGeom>
            <a:noFill/>
            <a:ln w="50800" cap="flat" cmpd="sng">
              <a:solidFill>
                <a:schemeClr val="dk1"/>
              </a:solidFill>
              <a:prstDash val="solid"/>
              <a:miter lim="8000"/>
              <a:headEnd type="none" w="sm" len="sm"/>
              <a:tailEnd type="triangle" w="lg" len="lg"/>
            </a:ln>
          </p:spPr>
        </p:cxnSp>
        <p:cxnSp>
          <p:nvCxnSpPr>
            <p:cNvPr id="349" name="Google Shape;349;p12"/>
            <p:cNvCxnSpPr/>
            <p:nvPr/>
          </p:nvCxnSpPr>
          <p:spPr>
            <a:xfrm flipH="1">
              <a:off x="10294883" y="1848736"/>
              <a:ext cx="1299997" cy="1149375"/>
            </a:xfrm>
            <a:prstGeom prst="straightConnector1">
              <a:avLst/>
            </a:prstGeom>
            <a:noFill/>
            <a:ln w="50800" cap="flat" cmpd="sng">
              <a:solidFill>
                <a:schemeClr val="dk1"/>
              </a:solidFill>
              <a:prstDash val="solid"/>
              <a:miter lim="8000"/>
              <a:headEnd type="none" w="sm" len="sm"/>
              <a:tailEnd type="triangle" w="lg" len="lg"/>
            </a:ln>
          </p:spPr>
        </p:cxnSp>
      </p:grpSp>
      <p:grpSp>
        <p:nvGrpSpPr>
          <p:cNvPr id="350" name="Google Shape;350;p12" descr="decorative image"/>
          <p:cNvGrpSpPr/>
          <p:nvPr/>
        </p:nvGrpSpPr>
        <p:grpSpPr>
          <a:xfrm>
            <a:off x="9821917" y="5612524"/>
            <a:ext cx="1122963" cy="1041576"/>
            <a:chOff x="9821917" y="5612524"/>
            <a:chExt cx="1122963" cy="1041576"/>
          </a:xfrm>
        </p:grpSpPr>
        <p:sp>
          <p:nvSpPr>
            <p:cNvPr id="351" name="Google Shape;351;p12"/>
            <p:cNvSpPr txBox="1"/>
            <p:nvPr/>
          </p:nvSpPr>
          <p:spPr>
            <a:xfrm>
              <a:off x="10002893" y="6315546"/>
              <a:ext cx="941987" cy="338554"/>
            </a:xfrm>
            <a:prstGeom prst="rect">
              <a:avLst/>
            </a:pr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8 sticks</a:t>
              </a:r>
              <a:endParaRPr sz="1400" b="0" i="0" u="none" strike="noStrike" cap="none">
                <a:solidFill>
                  <a:srgbClr val="000000"/>
                </a:solidFill>
                <a:latin typeface="Arial"/>
                <a:ea typeface="Arial"/>
                <a:cs typeface="Arial"/>
                <a:sym typeface="Arial"/>
              </a:endParaRPr>
            </a:p>
          </p:txBody>
        </p:sp>
        <p:cxnSp>
          <p:nvCxnSpPr>
            <p:cNvPr id="352" name="Google Shape;352;p12"/>
            <p:cNvCxnSpPr/>
            <p:nvPr/>
          </p:nvCxnSpPr>
          <p:spPr>
            <a:xfrm rot="10800000">
              <a:off x="9821917" y="5612524"/>
              <a:ext cx="651972" cy="703024"/>
            </a:xfrm>
            <a:prstGeom prst="straightConnector1">
              <a:avLst/>
            </a:prstGeom>
            <a:noFill/>
            <a:ln w="50800" cap="flat" cmpd="sng">
              <a:solidFill>
                <a:schemeClr val="dk1"/>
              </a:solidFill>
              <a:prstDash val="solid"/>
              <a:miter lim="8000"/>
              <a:headEnd type="none" w="sm" len="sm"/>
              <a:tailEnd type="triangle" w="lg" len="lg"/>
            </a:ln>
          </p:spPr>
        </p:cxnSp>
      </p:grpSp>
      <p:pic>
        <p:nvPicPr>
          <p:cNvPr id="353" name="Google Shape;353;p12" descr="ud logo"/>
          <p:cNvPicPr preferRelativeResize="0"/>
          <p:nvPr/>
        </p:nvPicPr>
        <p:blipFill rotWithShape="1">
          <a:blip r:embed="rId5">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60" name="Google Shape;360;p13" descr="decorative image"/>
          <p:cNvPicPr preferRelativeResize="0"/>
          <p:nvPr/>
        </p:nvPicPr>
        <p:blipFill rotWithShape="1">
          <a:blip r:embed="rId3">
            <a:alphaModFix/>
          </a:blip>
          <a:srcRect t="25582" r="11142"/>
          <a:stretch/>
        </p:blipFill>
        <p:spPr>
          <a:xfrm>
            <a:off x="9412014" y="3120108"/>
            <a:ext cx="2279866" cy="1432033"/>
          </a:xfrm>
          <a:prstGeom prst="rect">
            <a:avLst/>
          </a:prstGeom>
          <a:noFill/>
          <a:ln w="9525" cap="flat" cmpd="sng">
            <a:solidFill>
              <a:schemeClr val="dk1"/>
            </a:solidFill>
            <a:prstDash val="solid"/>
            <a:round/>
            <a:headEnd type="none" w="sm" len="sm"/>
            <a:tailEnd type="none" w="sm" len="sm"/>
          </a:ln>
        </p:spPr>
      </p:pic>
      <p:pic>
        <p:nvPicPr>
          <p:cNvPr id="368" name="Google Shape;368;p13" descr="decorative image"/>
          <p:cNvPicPr preferRelativeResize="0"/>
          <p:nvPr/>
        </p:nvPicPr>
        <p:blipFill rotWithShape="1">
          <a:blip r:embed="rId4">
            <a:alphaModFix/>
          </a:blip>
          <a:srcRect t="8607" r="12804" b="24939"/>
          <a:stretch/>
        </p:blipFill>
        <p:spPr>
          <a:xfrm>
            <a:off x="6503073" y="2185550"/>
            <a:ext cx="2244395" cy="1282863"/>
          </a:xfrm>
          <a:prstGeom prst="rect">
            <a:avLst/>
          </a:prstGeom>
          <a:noFill/>
          <a:ln w="9525" cap="flat" cmpd="sng">
            <a:solidFill>
              <a:schemeClr val="dk1"/>
            </a:solidFill>
            <a:prstDash val="solid"/>
            <a:round/>
            <a:headEnd type="none" w="sm" len="sm"/>
            <a:tailEnd type="none" w="sm" len="sm"/>
          </a:ln>
        </p:spPr>
      </p:pic>
      <p:cxnSp>
        <p:nvCxnSpPr>
          <p:cNvPr id="369" name="Google Shape;369;p13" descr="arrow"/>
          <p:cNvCxnSpPr/>
          <p:nvPr/>
        </p:nvCxnSpPr>
        <p:spPr>
          <a:xfrm rot="10800000" flipH="1">
            <a:off x="5050337" y="2458891"/>
            <a:ext cx="1665771" cy="426703"/>
          </a:xfrm>
          <a:prstGeom prst="straightConnector1">
            <a:avLst/>
          </a:prstGeom>
          <a:noFill/>
          <a:ln w="88900" cap="flat" cmpd="sng">
            <a:solidFill>
              <a:schemeClr val="dk1"/>
            </a:solidFill>
            <a:prstDash val="solid"/>
            <a:miter lim="8000"/>
            <a:headEnd type="none" w="sm" len="sm"/>
            <a:tailEnd type="triangle" w="lg" len="lg"/>
          </a:ln>
        </p:spPr>
      </p:cxnSp>
      <p:cxnSp>
        <p:nvCxnSpPr>
          <p:cNvPr id="370" name="Google Shape;370;p13" descr="arrow"/>
          <p:cNvCxnSpPr/>
          <p:nvPr/>
        </p:nvCxnSpPr>
        <p:spPr>
          <a:xfrm>
            <a:off x="5236814" y="3585266"/>
            <a:ext cx="4413300" cy="34800"/>
          </a:xfrm>
          <a:prstGeom prst="straightConnector1">
            <a:avLst/>
          </a:prstGeom>
          <a:noFill/>
          <a:ln w="88900" cap="flat" cmpd="sng">
            <a:solidFill>
              <a:schemeClr val="dk1"/>
            </a:solidFill>
            <a:prstDash val="solid"/>
            <a:miter lim="8000"/>
            <a:headEnd type="none" w="sm" len="sm"/>
            <a:tailEnd type="triangle" w="lg" len="lg"/>
          </a:ln>
        </p:spPr>
      </p:cxnSp>
      <p:cxnSp>
        <p:nvCxnSpPr>
          <p:cNvPr id="372" name="Google Shape;372;p13" descr="arrow"/>
          <p:cNvCxnSpPr/>
          <p:nvPr/>
        </p:nvCxnSpPr>
        <p:spPr>
          <a:xfrm rot="10800000" flipH="1">
            <a:off x="5569371" y="4609220"/>
            <a:ext cx="1452900" cy="49800"/>
          </a:xfrm>
          <a:prstGeom prst="straightConnector1">
            <a:avLst/>
          </a:prstGeom>
          <a:noFill/>
          <a:ln w="88900" cap="flat" cmpd="sng">
            <a:solidFill>
              <a:schemeClr val="dk1"/>
            </a:solidFill>
            <a:prstDash val="solid"/>
            <a:miter lim="8000"/>
            <a:headEnd type="none" w="sm" len="sm"/>
            <a:tailEnd type="triangle" w="lg" len="lg"/>
          </a:ln>
        </p:spPr>
      </p:cxnSp>
      <p:cxnSp>
        <p:nvCxnSpPr>
          <p:cNvPr id="375" name="Google Shape;375;p13" descr="arrow"/>
          <p:cNvCxnSpPr/>
          <p:nvPr/>
        </p:nvCxnSpPr>
        <p:spPr>
          <a:xfrm>
            <a:off x="6103325" y="5806925"/>
            <a:ext cx="2962200" cy="528300"/>
          </a:xfrm>
          <a:prstGeom prst="straightConnector1">
            <a:avLst/>
          </a:prstGeom>
          <a:noFill/>
          <a:ln w="88900" cap="flat" cmpd="sng">
            <a:solidFill>
              <a:schemeClr val="dk1"/>
            </a:solidFill>
            <a:prstDash val="solid"/>
            <a:miter lim="8000"/>
            <a:headEnd type="none" w="sm" len="sm"/>
            <a:tailEnd type="triangle" w="lg" len="lg"/>
          </a:ln>
        </p:spPr>
      </p:cxnSp>
      <p:pic>
        <p:nvPicPr>
          <p:cNvPr id="359" name="Google Shape;359;p13" descr="decorative image"/>
          <p:cNvPicPr preferRelativeResize="0"/>
          <p:nvPr/>
        </p:nvPicPr>
        <p:blipFill rotWithShape="1">
          <a:blip r:embed="rId5">
            <a:alphaModFix/>
          </a:blip>
          <a:srcRect l="4587" t="6478" r="11315" b="2157"/>
          <a:stretch/>
        </p:blipFill>
        <p:spPr>
          <a:xfrm rot="5400000">
            <a:off x="6892711" y="4025726"/>
            <a:ext cx="1984328" cy="1725183"/>
          </a:xfrm>
          <a:prstGeom prst="rect">
            <a:avLst/>
          </a:prstGeom>
          <a:noFill/>
          <a:ln w="9525" cap="flat" cmpd="sng">
            <a:solidFill>
              <a:schemeClr val="dk1"/>
            </a:solidFill>
            <a:prstDash val="solid"/>
            <a:round/>
            <a:headEnd type="none" w="sm" len="sm"/>
            <a:tailEnd type="none" w="sm" len="sm"/>
          </a:ln>
        </p:spPr>
      </p:pic>
      <p:pic>
        <p:nvPicPr>
          <p:cNvPr id="361" name="Google Shape;361;p13" descr="decorative image"/>
          <p:cNvPicPr preferRelativeResize="0"/>
          <p:nvPr/>
        </p:nvPicPr>
        <p:blipFill rotWithShape="1">
          <a:blip r:embed="rId6">
            <a:alphaModFix/>
          </a:blip>
          <a:srcRect l="19027" t="26017" r="40486" b="5017"/>
          <a:stretch/>
        </p:blipFill>
        <p:spPr>
          <a:xfrm rot="7959257">
            <a:off x="9299458" y="387774"/>
            <a:ext cx="1788760" cy="2285278"/>
          </a:xfrm>
          <a:prstGeom prst="rect">
            <a:avLst/>
          </a:prstGeom>
          <a:noFill/>
          <a:ln w="9525" cap="flat" cmpd="sng">
            <a:solidFill>
              <a:schemeClr val="dk1"/>
            </a:solidFill>
            <a:prstDash val="solid"/>
            <a:round/>
            <a:headEnd type="none" w="sm" len="sm"/>
            <a:tailEnd type="none" w="sm" len="sm"/>
          </a:ln>
        </p:spPr>
      </p:pic>
      <p:sp>
        <p:nvSpPr>
          <p:cNvPr id="362" name="Google Shape;362;p13"/>
          <p:cNvSpPr/>
          <p:nvPr/>
        </p:nvSpPr>
        <p:spPr>
          <a:xfrm>
            <a:off x="304798" y="148831"/>
            <a:ext cx="4582510" cy="923329"/>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Divide sticks into one group of 8 and one group of 2. Gather 3 rubber bands.</a:t>
            </a:r>
            <a:endParaRPr sz="1400" b="0" i="0" u="none" strike="noStrike" cap="none">
              <a:solidFill>
                <a:srgbClr val="000000"/>
              </a:solidFill>
              <a:latin typeface="Arial"/>
              <a:ea typeface="Arial"/>
              <a:cs typeface="Arial"/>
              <a:sym typeface="Arial"/>
            </a:endParaRPr>
          </a:p>
          <a:p>
            <a:pPr marL="228600" marR="0" lvl="0" indent="-1143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63" name="Google Shape;363;p13" descr="dcorative image"/>
          <p:cNvPicPr preferRelativeResize="0"/>
          <p:nvPr/>
        </p:nvPicPr>
        <p:blipFill rotWithShape="1">
          <a:blip r:embed="rId7">
            <a:alphaModFix/>
          </a:blip>
          <a:srcRect l="24880" t="18621" r="34193" b="4051"/>
          <a:stretch/>
        </p:blipFill>
        <p:spPr>
          <a:xfrm rot="5400000">
            <a:off x="6165624" y="-258864"/>
            <a:ext cx="1713325" cy="2427890"/>
          </a:xfrm>
          <a:prstGeom prst="rect">
            <a:avLst/>
          </a:prstGeom>
          <a:noFill/>
          <a:ln w="9525" cap="flat" cmpd="sng">
            <a:solidFill>
              <a:schemeClr val="dk1"/>
            </a:solidFill>
            <a:prstDash val="solid"/>
            <a:round/>
            <a:headEnd type="none" w="sm" len="sm"/>
            <a:tailEnd type="none" w="sm" len="sm"/>
          </a:ln>
        </p:spPr>
      </p:pic>
      <p:cxnSp>
        <p:nvCxnSpPr>
          <p:cNvPr id="364" name="Google Shape;364;p13" descr="arrow"/>
          <p:cNvCxnSpPr>
            <a:stCxn id="362" idx="3"/>
          </p:cNvCxnSpPr>
          <p:nvPr/>
        </p:nvCxnSpPr>
        <p:spPr>
          <a:xfrm>
            <a:off x="4887308" y="610496"/>
            <a:ext cx="1008900" cy="0"/>
          </a:xfrm>
          <a:prstGeom prst="straightConnector1">
            <a:avLst/>
          </a:prstGeom>
          <a:noFill/>
          <a:ln w="92075" cap="flat" cmpd="sng">
            <a:solidFill>
              <a:schemeClr val="dk1"/>
            </a:solidFill>
            <a:prstDash val="solid"/>
            <a:miter lim="8000"/>
            <a:headEnd type="none" w="sm" len="sm"/>
            <a:tailEnd type="triangle" w="lg" len="lg"/>
          </a:ln>
        </p:spPr>
      </p:cxnSp>
      <p:sp>
        <p:nvSpPr>
          <p:cNvPr id="365" name="Google Shape;365;p13"/>
          <p:cNvSpPr/>
          <p:nvPr/>
        </p:nvSpPr>
        <p:spPr>
          <a:xfrm>
            <a:off x="331075" y="1387757"/>
            <a:ext cx="3885600" cy="987632"/>
          </a:xfrm>
          <a:prstGeom prst="rect">
            <a:avLst/>
          </a:prstGeom>
          <a:solidFill>
            <a:srgbClr val="FADAB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800"/>
              <a:buFont typeface="Calibri"/>
              <a:buAutoNum type="arabicPeriod" startAt="2"/>
            </a:pPr>
            <a:r>
              <a:rPr lang="en-US" sz="1800" b="1" i="0" u="none" strike="noStrike" cap="none" dirty="0">
                <a:solidFill>
                  <a:schemeClr val="dk1"/>
                </a:solidFill>
                <a:latin typeface="Calibri"/>
                <a:ea typeface="Calibri"/>
                <a:cs typeface="Calibri"/>
                <a:sym typeface="Calibri"/>
              </a:rPr>
              <a:t>Stack the 8 craft sticks and loosely wrap a rubber band around each end--about three or four times.</a:t>
            </a:r>
            <a:endParaRPr sz="1400" b="0" i="0" u="none" strike="noStrike" cap="none" dirty="0">
              <a:solidFill>
                <a:srgbClr val="000000"/>
              </a:solidFill>
              <a:latin typeface="Arial"/>
              <a:ea typeface="Arial"/>
              <a:cs typeface="Arial"/>
              <a:sym typeface="Arial"/>
            </a:endParaRPr>
          </a:p>
        </p:txBody>
      </p:sp>
      <p:cxnSp>
        <p:nvCxnSpPr>
          <p:cNvPr id="366" name="Google Shape;366;p13" descr="arrow"/>
          <p:cNvCxnSpPr/>
          <p:nvPr/>
        </p:nvCxnSpPr>
        <p:spPr>
          <a:xfrm rot="10800000" flipH="1">
            <a:off x="4216675" y="1718150"/>
            <a:ext cx="5195400" cy="366600"/>
          </a:xfrm>
          <a:prstGeom prst="straightConnector1">
            <a:avLst/>
          </a:prstGeom>
          <a:noFill/>
          <a:ln w="92075" cap="flat" cmpd="sng">
            <a:solidFill>
              <a:schemeClr val="dk1"/>
            </a:solidFill>
            <a:prstDash val="solid"/>
            <a:miter lim="8000"/>
            <a:headEnd type="none" w="sm" len="sm"/>
            <a:tailEnd type="triangle" w="lg" len="lg"/>
          </a:ln>
        </p:spPr>
      </p:cxnSp>
      <p:sp>
        <p:nvSpPr>
          <p:cNvPr id="367" name="Google Shape;367;p13"/>
          <p:cNvSpPr/>
          <p:nvPr/>
        </p:nvSpPr>
        <p:spPr>
          <a:xfrm>
            <a:off x="336325" y="2700925"/>
            <a:ext cx="5125500" cy="936600"/>
          </a:xfrm>
          <a:prstGeom prst="rect">
            <a:avLst/>
          </a:prstGeom>
          <a:solidFill>
            <a:srgbClr val="EBD2DA"/>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800"/>
              <a:buFont typeface="Calibri"/>
              <a:buAutoNum type="arabicPeriod" startAt="3"/>
            </a:pPr>
            <a:r>
              <a:rPr lang="en-US" sz="1800" b="1" i="0" u="none" strike="noStrike" cap="none">
                <a:solidFill>
                  <a:schemeClr val="dk1"/>
                </a:solidFill>
                <a:latin typeface="Calibri"/>
                <a:ea typeface="Calibri"/>
                <a:cs typeface="Calibri"/>
                <a:sym typeface="Calibri"/>
              </a:rPr>
              <a:t>Lift up the last stick in the eight-stick pile, and insert one of the sticks from your two-stick pile into the space made by lifting between the pile.</a:t>
            </a:r>
            <a:endParaRPr sz="1400" b="0" i="0" u="none" strike="noStrike" cap="none">
              <a:solidFill>
                <a:srgbClr val="000000"/>
              </a:solidFill>
              <a:latin typeface="Arial"/>
              <a:ea typeface="Arial"/>
              <a:cs typeface="Arial"/>
              <a:sym typeface="Arial"/>
            </a:endParaRPr>
          </a:p>
        </p:txBody>
      </p:sp>
      <p:sp>
        <p:nvSpPr>
          <p:cNvPr id="371" name="Google Shape;371;p13"/>
          <p:cNvSpPr txBox="1"/>
          <p:nvPr/>
        </p:nvSpPr>
        <p:spPr>
          <a:xfrm>
            <a:off x="336330" y="4090478"/>
            <a:ext cx="5875284" cy="923329"/>
          </a:xfrm>
          <a:prstGeom prst="rect">
            <a:avLst/>
          </a:prstGeom>
          <a:solidFill>
            <a:srgbClr val="C2B5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800"/>
              <a:buFont typeface="Calibri"/>
              <a:buAutoNum type="arabicPeriod" startAt="4"/>
            </a:pPr>
            <a:r>
              <a:rPr lang="en-US" sz="1800" b="1" i="0" u="none" strike="noStrike" cap="none">
                <a:solidFill>
                  <a:schemeClr val="dk1"/>
                </a:solidFill>
                <a:latin typeface="Calibri"/>
                <a:ea typeface="Calibri"/>
                <a:cs typeface="Calibri"/>
                <a:sym typeface="Calibri"/>
              </a:rPr>
              <a:t>Pinch the last craft stick to the stick you just inserted in-between two sticks in the eight-stick pile.</a:t>
            </a:r>
            <a:endParaRPr sz="1400" b="0" i="0" u="none" strike="noStrike" cap="none">
              <a:solidFill>
                <a:srgbClr val="000000"/>
              </a:solidFill>
              <a:latin typeface="Arial"/>
              <a:ea typeface="Arial"/>
              <a:cs typeface="Arial"/>
              <a:sym typeface="Arial"/>
            </a:endParaRPr>
          </a:p>
        </p:txBody>
      </p:sp>
      <p:sp>
        <p:nvSpPr>
          <p:cNvPr id="373" name="Google Shape;373;p13"/>
          <p:cNvSpPr txBox="1"/>
          <p:nvPr/>
        </p:nvSpPr>
        <p:spPr>
          <a:xfrm>
            <a:off x="336331" y="5234151"/>
            <a:ext cx="5796456" cy="646331"/>
          </a:xfrm>
          <a:prstGeom prst="rect">
            <a:avLst/>
          </a:prstGeom>
          <a:solidFill>
            <a:srgbClr val="F0D77D"/>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r>
              <a:rPr lang="en-US" sz="1800" b="1" i="0" u="none" strike="noStrike" cap="none">
                <a:solidFill>
                  <a:schemeClr val="dk1"/>
                </a:solidFill>
                <a:latin typeface="Calibri"/>
                <a:ea typeface="Calibri"/>
                <a:cs typeface="Calibri"/>
                <a:sym typeface="Calibri"/>
              </a:rPr>
              <a:t>5. Wrap the last rubber band around the two sticks where you are pinching them.  (Wrap as many times as possible.)</a:t>
            </a:r>
            <a:endParaRPr sz="1400" b="0" i="0" u="none" strike="noStrike" cap="none">
              <a:solidFill>
                <a:srgbClr val="000000"/>
              </a:solidFill>
              <a:latin typeface="Arial"/>
              <a:ea typeface="Arial"/>
              <a:cs typeface="Arial"/>
              <a:sym typeface="Arial"/>
            </a:endParaRPr>
          </a:p>
        </p:txBody>
      </p:sp>
      <p:pic>
        <p:nvPicPr>
          <p:cNvPr id="374" name="Google Shape;374;p13" descr="decorative image"/>
          <p:cNvPicPr preferRelativeResize="0"/>
          <p:nvPr/>
        </p:nvPicPr>
        <p:blipFill rotWithShape="1">
          <a:blip r:embed="rId8">
            <a:alphaModFix/>
          </a:blip>
          <a:srcRect l="25689" t="39149"/>
          <a:stretch/>
        </p:blipFill>
        <p:spPr>
          <a:xfrm rot="10800000">
            <a:off x="9091698" y="4916176"/>
            <a:ext cx="2691711" cy="1653135"/>
          </a:xfrm>
          <a:prstGeom prst="rect">
            <a:avLst/>
          </a:prstGeom>
          <a:noFill/>
          <a:ln w="9525" cap="flat" cmpd="sng">
            <a:solidFill>
              <a:schemeClr val="dk1"/>
            </a:solidFill>
            <a:prstDash val="solid"/>
            <a:round/>
            <a:headEnd type="none" w="sm" len="sm"/>
            <a:tailEnd type="none" w="sm" len="sm"/>
          </a:ln>
        </p:spPr>
      </p:pic>
      <p:pic>
        <p:nvPicPr>
          <p:cNvPr id="376" name="Google Shape;376;p13" descr="ud logo"/>
          <p:cNvPicPr preferRelativeResize="0"/>
          <p:nvPr/>
        </p:nvPicPr>
        <p:blipFill rotWithShape="1">
          <a:blip r:embed="rId9">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4"/>
          <p:cNvSpPr txBox="1">
            <a:spLocks noGrp="1"/>
          </p:cNvSpPr>
          <p:nvPr>
            <p:ph type="title"/>
          </p:nvPr>
        </p:nvSpPr>
        <p:spPr>
          <a:xfrm>
            <a:off x="449943" y="148255"/>
            <a:ext cx="7750500" cy="3088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a:solidFill>
                  <a:schemeClr val="dk1"/>
                </a:solidFill>
                <a:latin typeface="Calibri"/>
                <a:ea typeface="Calibri"/>
                <a:cs typeface="Calibri"/>
                <a:sym typeface="Calibri"/>
              </a:rPr>
              <a:t>What materials do you, as a team, want to purchase to </a:t>
            </a:r>
            <a:r>
              <a:rPr lang="en-US" sz="5400" b="1">
                <a:solidFill>
                  <a:schemeClr val="dk1"/>
                </a:solidFill>
                <a:latin typeface="Calibri"/>
                <a:ea typeface="Calibri"/>
                <a:cs typeface="Calibri"/>
                <a:sym typeface="Calibri"/>
              </a:rPr>
              <a:t>create</a:t>
            </a:r>
            <a:r>
              <a:rPr lang="en-US" sz="5400" b="1" i="0" u="none" strike="noStrike" cap="none">
                <a:solidFill>
                  <a:schemeClr val="dk1"/>
                </a:solidFill>
                <a:latin typeface="Calibri"/>
                <a:ea typeface="Calibri"/>
                <a:cs typeface="Calibri"/>
                <a:sym typeface="Calibri"/>
              </a:rPr>
              <a:t> your </a:t>
            </a:r>
            <a:r>
              <a:rPr lang="en-US" sz="5400" b="1">
                <a:solidFill>
                  <a:schemeClr val="dk1"/>
                </a:solidFill>
                <a:latin typeface="Calibri"/>
                <a:ea typeface="Calibri"/>
                <a:cs typeface="Calibri"/>
                <a:sym typeface="Calibri"/>
              </a:rPr>
              <a:t>cushioning device</a:t>
            </a:r>
            <a:r>
              <a:rPr lang="en-US" sz="5400" b="1" i="0" u="none" strike="noStrike" cap="none">
                <a:solidFill>
                  <a:schemeClr val="dk1"/>
                </a:solidFill>
                <a:latin typeface="Calibri"/>
                <a:ea typeface="Calibri"/>
                <a:cs typeface="Calibri"/>
                <a:sym typeface="Calibri"/>
              </a:rPr>
              <a:t>?</a:t>
            </a:r>
            <a:endParaRPr sz="5400" b="1" i="0" u="none" strike="noStrike" cap="none">
              <a:solidFill>
                <a:schemeClr val="dk1"/>
              </a:solidFill>
              <a:latin typeface="Calibri"/>
              <a:ea typeface="Calibri"/>
              <a:cs typeface="Calibri"/>
              <a:sym typeface="Calibri"/>
            </a:endParaRPr>
          </a:p>
        </p:txBody>
      </p:sp>
      <p:pic>
        <p:nvPicPr>
          <p:cNvPr id="383" name="Google Shape;383;p14" descr="decorative image"/>
          <p:cNvPicPr preferRelativeResize="0"/>
          <p:nvPr/>
        </p:nvPicPr>
        <p:blipFill rotWithShape="1">
          <a:blip r:embed="rId3">
            <a:alphaModFix/>
          </a:blip>
          <a:srcRect/>
          <a:stretch/>
        </p:blipFill>
        <p:spPr>
          <a:xfrm>
            <a:off x="3441539" y="3901915"/>
            <a:ext cx="1767300" cy="1304100"/>
          </a:xfrm>
          <a:prstGeom prst="rect">
            <a:avLst/>
          </a:prstGeom>
          <a:noFill/>
          <a:ln>
            <a:noFill/>
          </a:ln>
        </p:spPr>
      </p:pic>
      <p:sp>
        <p:nvSpPr>
          <p:cNvPr id="384" name="Google Shape;384;p14"/>
          <p:cNvSpPr txBox="1"/>
          <p:nvPr/>
        </p:nvSpPr>
        <p:spPr>
          <a:xfrm>
            <a:off x="283100" y="5213925"/>
            <a:ext cx="115290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String    Rubber     </a:t>
            </a:r>
            <a:r>
              <a:rPr lang="en-US" sz="3200">
                <a:solidFill>
                  <a:schemeClr val="dk1"/>
                </a:solidFill>
              </a:rPr>
              <a:t>Craft</a:t>
            </a:r>
            <a:r>
              <a:rPr lang="en-US" sz="3200" b="0" i="0" u="none" strike="noStrike" cap="none">
                <a:solidFill>
                  <a:schemeClr val="dk1"/>
                </a:solidFill>
                <a:latin typeface="Arial"/>
                <a:ea typeface="Arial"/>
                <a:cs typeface="Arial"/>
                <a:sym typeface="Arial"/>
              </a:rPr>
              <a:t>        Masking   Coffee   Cotton Tissues</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             Bands       Sticks         Tape      Filters     Balls    </a:t>
            </a:r>
            <a:endParaRPr sz="3200" b="0" i="0" u="none" strike="noStrike" cap="none">
              <a:solidFill>
                <a:srgbClr val="000000"/>
              </a:solidFill>
              <a:latin typeface="Arial"/>
              <a:ea typeface="Arial"/>
              <a:cs typeface="Arial"/>
              <a:sym typeface="Arial"/>
            </a:endParaRPr>
          </a:p>
        </p:txBody>
      </p:sp>
      <p:pic>
        <p:nvPicPr>
          <p:cNvPr id="385" name="Google Shape;385;p14" descr="decorative image"/>
          <p:cNvPicPr preferRelativeResize="0"/>
          <p:nvPr/>
        </p:nvPicPr>
        <p:blipFill rotWithShape="1">
          <a:blip r:embed="rId4">
            <a:alphaModFix/>
          </a:blip>
          <a:srcRect/>
          <a:stretch/>
        </p:blipFill>
        <p:spPr>
          <a:xfrm>
            <a:off x="8433235" y="413647"/>
            <a:ext cx="3378900" cy="3164400"/>
          </a:xfrm>
          <a:prstGeom prst="rect">
            <a:avLst/>
          </a:prstGeom>
          <a:noFill/>
          <a:ln>
            <a:noFill/>
          </a:ln>
        </p:spPr>
      </p:pic>
      <p:pic>
        <p:nvPicPr>
          <p:cNvPr id="386" name="Google Shape;386;p14" descr="decorative image"/>
          <p:cNvPicPr preferRelativeResize="0"/>
          <p:nvPr/>
        </p:nvPicPr>
        <p:blipFill rotWithShape="1">
          <a:blip r:embed="rId5">
            <a:alphaModFix/>
          </a:blip>
          <a:srcRect/>
          <a:stretch/>
        </p:blipFill>
        <p:spPr>
          <a:xfrm>
            <a:off x="1812132" y="4274227"/>
            <a:ext cx="1362325" cy="902925"/>
          </a:xfrm>
          <a:prstGeom prst="rect">
            <a:avLst/>
          </a:prstGeom>
          <a:noFill/>
          <a:ln>
            <a:noFill/>
          </a:ln>
        </p:spPr>
      </p:pic>
      <p:pic>
        <p:nvPicPr>
          <p:cNvPr id="387" name="Google Shape;387;p14" descr="https://lh6.googleusercontent.com/AETFOw5UEdGP7CxRt22Sz4DUd6PxOF2nqG4mzYp11Yg-Vn-SokNmvASHGE2JAtW2J8BXXmD8gx9n9dLVqD3jwjHGmc8gCiLUqtVblZNB36ULsf_Ui5pL_8JHSSPiFqJeHuOD5zFUeGTPB7pOmg"/>
          <p:cNvPicPr preferRelativeResize="0"/>
          <p:nvPr/>
        </p:nvPicPr>
        <p:blipFill rotWithShape="1">
          <a:blip r:embed="rId6">
            <a:alphaModFix/>
          </a:blip>
          <a:srcRect/>
          <a:stretch/>
        </p:blipFill>
        <p:spPr>
          <a:xfrm>
            <a:off x="402145" y="4059876"/>
            <a:ext cx="1016434" cy="988200"/>
          </a:xfrm>
          <a:prstGeom prst="rect">
            <a:avLst/>
          </a:prstGeom>
          <a:noFill/>
          <a:ln>
            <a:noFill/>
          </a:ln>
        </p:spPr>
      </p:pic>
      <p:pic>
        <p:nvPicPr>
          <p:cNvPr id="388" name="Google Shape;388;p14" descr="decorative image"/>
          <p:cNvPicPr preferRelativeResize="0"/>
          <p:nvPr/>
        </p:nvPicPr>
        <p:blipFill rotWithShape="1">
          <a:blip r:embed="rId7">
            <a:alphaModFix/>
          </a:blip>
          <a:srcRect/>
          <a:stretch/>
        </p:blipFill>
        <p:spPr>
          <a:xfrm>
            <a:off x="5685231" y="4346993"/>
            <a:ext cx="1362325" cy="866934"/>
          </a:xfrm>
          <a:prstGeom prst="rect">
            <a:avLst/>
          </a:prstGeom>
          <a:noFill/>
          <a:ln>
            <a:noFill/>
          </a:ln>
        </p:spPr>
      </p:pic>
      <p:pic>
        <p:nvPicPr>
          <p:cNvPr id="389" name="Google Shape;389;p14" descr="decorative image"/>
          <p:cNvPicPr preferRelativeResize="0"/>
          <p:nvPr/>
        </p:nvPicPr>
        <p:blipFill rotWithShape="1">
          <a:blip r:embed="rId8">
            <a:alphaModFix/>
          </a:blip>
          <a:srcRect/>
          <a:stretch/>
        </p:blipFill>
        <p:spPr>
          <a:xfrm>
            <a:off x="7473556" y="4080447"/>
            <a:ext cx="1066800" cy="1133475"/>
          </a:xfrm>
          <a:prstGeom prst="rect">
            <a:avLst/>
          </a:prstGeom>
          <a:noFill/>
          <a:ln>
            <a:noFill/>
          </a:ln>
        </p:spPr>
      </p:pic>
      <p:pic>
        <p:nvPicPr>
          <p:cNvPr id="390" name="Google Shape;390;p14" descr="decorative image"/>
          <p:cNvPicPr preferRelativeResize="0"/>
          <p:nvPr/>
        </p:nvPicPr>
        <p:blipFill rotWithShape="1">
          <a:blip r:embed="rId9">
            <a:alphaModFix/>
          </a:blip>
          <a:srcRect/>
          <a:stretch/>
        </p:blipFill>
        <p:spPr>
          <a:xfrm>
            <a:off x="8731050" y="4225726"/>
            <a:ext cx="1302099" cy="988200"/>
          </a:xfrm>
          <a:prstGeom prst="rect">
            <a:avLst/>
          </a:prstGeom>
          <a:noFill/>
          <a:ln>
            <a:noFill/>
          </a:ln>
        </p:spPr>
      </p:pic>
      <p:pic>
        <p:nvPicPr>
          <p:cNvPr id="391" name="Google Shape;391;p14" descr="decorative image"/>
          <p:cNvPicPr preferRelativeResize="0"/>
          <p:nvPr/>
        </p:nvPicPr>
        <p:blipFill rotWithShape="1">
          <a:blip r:embed="rId10">
            <a:alphaModFix/>
          </a:blip>
          <a:srcRect/>
          <a:stretch/>
        </p:blipFill>
        <p:spPr>
          <a:xfrm>
            <a:off x="10448500" y="4213915"/>
            <a:ext cx="1192800" cy="1000010"/>
          </a:xfrm>
          <a:prstGeom prst="rect">
            <a:avLst/>
          </a:prstGeom>
          <a:noFill/>
          <a:ln>
            <a:noFill/>
          </a:ln>
        </p:spPr>
      </p:pic>
      <p:pic>
        <p:nvPicPr>
          <p:cNvPr id="392" name="Google Shape;392;p14" descr="ud logo"/>
          <p:cNvPicPr preferRelativeResize="0"/>
          <p:nvPr/>
        </p:nvPicPr>
        <p:blipFill rotWithShape="1">
          <a:blip r:embed="rId11">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5da4aa3df1_0_18"/>
          <p:cNvSpPr txBox="1">
            <a:spLocks noGrp="1"/>
          </p:cNvSpPr>
          <p:nvPr>
            <p:ph type="title"/>
          </p:nvPr>
        </p:nvSpPr>
        <p:spPr>
          <a:xfrm>
            <a:off x="449950" y="1505600"/>
            <a:ext cx="7750500" cy="1923300"/>
          </a:xfrm>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400"/>
              <a:buFont typeface="Arial"/>
              <a:buNone/>
            </a:pPr>
            <a:r>
              <a:rPr lang="en-US" sz="3000">
                <a:solidFill>
                  <a:schemeClr val="dk1"/>
                </a:solidFill>
              </a:rPr>
              <a:t>What will your cushioning device look like when you are finished building it? </a:t>
            </a:r>
            <a:endParaRPr sz="3000">
              <a:solidFill>
                <a:schemeClr val="dk1"/>
              </a:solidFill>
            </a:endParaRPr>
          </a:p>
          <a:p>
            <a:pPr marL="0" lvl="0" indent="0" algn="l" rtl="0">
              <a:spcBef>
                <a:spcPts val="1000"/>
              </a:spcBef>
              <a:spcAft>
                <a:spcPts val="0"/>
              </a:spcAft>
              <a:buClr>
                <a:schemeClr val="dk1"/>
              </a:buClr>
              <a:buSzPts val="1400"/>
              <a:buFont typeface="Arial"/>
              <a:buNone/>
            </a:pPr>
            <a:endParaRPr sz="1000">
              <a:solidFill>
                <a:schemeClr val="dk1"/>
              </a:solidFill>
            </a:endParaRPr>
          </a:p>
          <a:p>
            <a:pPr marL="0" lvl="0" indent="0" algn="l" rtl="0">
              <a:spcBef>
                <a:spcPts val="1000"/>
              </a:spcBef>
              <a:spcAft>
                <a:spcPts val="0"/>
              </a:spcAft>
              <a:buClr>
                <a:schemeClr val="dk1"/>
              </a:buClr>
              <a:buSzPts val="1400"/>
              <a:buFont typeface="Arial"/>
              <a:buNone/>
            </a:pPr>
            <a:r>
              <a:rPr lang="en-US" sz="3000">
                <a:solidFill>
                  <a:schemeClr val="dk1"/>
                </a:solidFill>
              </a:rPr>
              <a:t>Remember to use only the materials you purchased. </a:t>
            </a:r>
            <a:endParaRPr sz="5400" b="1">
              <a:solidFill>
                <a:schemeClr val="dk1"/>
              </a:solidFill>
              <a:latin typeface="Calibri"/>
              <a:ea typeface="Calibri"/>
              <a:cs typeface="Calibri"/>
              <a:sym typeface="Calibri"/>
            </a:endParaRPr>
          </a:p>
        </p:txBody>
      </p:sp>
      <p:pic>
        <p:nvPicPr>
          <p:cNvPr id="399" name="Google Shape;399;g5da4aa3df1_0_18" descr="decorative image"/>
          <p:cNvPicPr preferRelativeResize="0"/>
          <p:nvPr/>
        </p:nvPicPr>
        <p:blipFill rotWithShape="1">
          <a:blip r:embed="rId3">
            <a:alphaModFix/>
          </a:blip>
          <a:srcRect/>
          <a:stretch/>
        </p:blipFill>
        <p:spPr>
          <a:xfrm>
            <a:off x="3441539" y="3901915"/>
            <a:ext cx="1767300" cy="1304100"/>
          </a:xfrm>
          <a:prstGeom prst="rect">
            <a:avLst/>
          </a:prstGeom>
          <a:noFill/>
          <a:ln>
            <a:noFill/>
          </a:ln>
        </p:spPr>
      </p:pic>
      <p:pic>
        <p:nvPicPr>
          <p:cNvPr id="400" name="Google Shape;400;g5da4aa3df1_0_18" descr="decorative image"/>
          <p:cNvPicPr preferRelativeResize="0"/>
          <p:nvPr/>
        </p:nvPicPr>
        <p:blipFill rotWithShape="1">
          <a:blip r:embed="rId4">
            <a:alphaModFix/>
          </a:blip>
          <a:srcRect/>
          <a:stretch/>
        </p:blipFill>
        <p:spPr>
          <a:xfrm>
            <a:off x="8433235" y="413647"/>
            <a:ext cx="3378900" cy="3164400"/>
          </a:xfrm>
          <a:prstGeom prst="rect">
            <a:avLst/>
          </a:prstGeom>
          <a:noFill/>
          <a:ln>
            <a:noFill/>
          </a:ln>
        </p:spPr>
      </p:pic>
      <p:pic>
        <p:nvPicPr>
          <p:cNvPr id="401" name="Google Shape;401;g5da4aa3df1_0_18" descr="decorative image"/>
          <p:cNvPicPr preferRelativeResize="0"/>
          <p:nvPr/>
        </p:nvPicPr>
        <p:blipFill rotWithShape="1">
          <a:blip r:embed="rId5">
            <a:alphaModFix/>
          </a:blip>
          <a:srcRect/>
          <a:stretch/>
        </p:blipFill>
        <p:spPr>
          <a:xfrm>
            <a:off x="1812132" y="4274227"/>
            <a:ext cx="1362325" cy="902925"/>
          </a:xfrm>
          <a:prstGeom prst="rect">
            <a:avLst/>
          </a:prstGeom>
          <a:noFill/>
          <a:ln>
            <a:noFill/>
          </a:ln>
        </p:spPr>
      </p:pic>
      <p:pic>
        <p:nvPicPr>
          <p:cNvPr id="402" name="Google Shape;402;g5da4aa3df1_0_18" descr="https://lh6.googleusercontent.com/AETFOw5UEdGP7CxRt22Sz4DUd6PxOF2nqG4mzYp11Yg-Vn-SokNmvASHGE2JAtW2J8BXXmD8gx9n9dLVqD3jwjHGmc8gCiLUqtVblZNB36ULsf_Ui5pL_8JHSSPiFqJeHuOD5zFUeGTPB7pOmg"/>
          <p:cNvPicPr preferRelativeResize="0"/>
          <p:nvPr/>
        </p:nvPicPr>
        <p:blipFill rotWithShape="1">
          <a:blip r:embed="rId6">
            <a:alphaModFix/>
          </a:blip>
          <a:srcRect/>
          <a:stretch/>
        </p:blipFill>
        <p:spPr>
          <a:xfrm>
            <a:off x="402145" y="4059876"/>
            <a:ext cx="1016434" cy="988200"/>
          </a:xfrm>
          <a:prstGeom prst="rect">
            <a:avLst/>
          </a:prstGeom>
          <a:noFill/>
          <a:ln>
            <a:noFill/>
          </a:ln>
        </p:spPr>
      </p:pic>
      <p:pic>
        <p:nvPicPr>
          <p:cNvPr id="403" name="Google Shape;403;g5da4aa3df1_0_18" descr="decorative image"/>
          <p:cNvPicPr preferRelativeResize="0"/>
          <p:nvPr/>
        </p:nvPicPr>
        <p:blipFill rotWithShape="1">
          <a:blip r:embed="rId7">
            <a:alphaModFix/>
          </a:blip>
          <a:srcRect/>
          <a:stretch/>
        </p:blipFill>
        <p:spPr>
          <a:xfrm>
            <a:off x="5685231" y="4346993"/>
            <a:ext cx="1362325" cy="866934"/>
          </a:xfrm>
          <a:prstGeom prst="rect">
            <a:avLst/>
          </a:prstGeom>
          <a:noFill/>
          <a:ln>
            <a:noFill/>
          </a:ln>
        </p:spPr>
      </p:pic>
      <p:pic>
        <p:nvPicPr>
          <p:cNvPr id="404" name="Google Shape;404;g5da4aa3df1_0_18" descr="decorative image"/>
          <p:cNvPicPr preferRelativeResize="0"/>
          <p:nvPr/>
        </p:nvPicPr>
        <p:blipFill rotWithShape="1">
          <a:blip r:embed="rId8">
            <a:alphaModFix/>
          </a:blip>
          <a:srcRect/>
          <a:stretch/>
        </p:blipFill>
        <p:spPr>
          <a:xfrm>
            <a:off x="7473556" y="4080447"/>
            <a:ext cx="1066800" cy="1133475"/>
          </a:xfrm>
          <a:prstGeom prst="rect">
            <a:avLst/>
          </a:prstGeom>
          <a:noFill/>
          <a:ln>
            <a:noFill/>
          </a:ln>
        </p:spPr>
      </p:pic>
      <p:pic>
        <p:nvPicPr>
          <p:cNvPr id="405" name="Google Shape;405;g5da4aa3df1_0_18" descr="decorative image"/>
          <p:cNvPicPr preferRelativeResize="0"/>
          <p:nvPr/>
        </p:nvPicPr>
        <p:blipFill rotWithShape="1">
          <a:blip r:embed="rId9">
            <a:alphaModFix/>
          </a:blip>
          <a:srcRect/>
          <a:stretch/>
        </p:blipFill>
        <p:spPr>
          <a:xfrm>
            <a:off x="8731050" y="4225726"/>
            <a:ext cx="1302099" cy="988200"/>
          </a:xfrm>
          <a:prstGeom prst="rect">
            <a:avLst/>
          </a:prstGeom>
          <a:noFill/>
          <a:ln>
            <a:noFill/>
          </a:ln>
        </p:spPr>
      </p:pic>
      <p:pic>
        <p:nvPicPr>
          <p:cNvPr id="406" name="Google Shape;406;g5da4aa3df1_0_18" descr="decorative image"/>
          <p:cNvPicPr preferRelativeResize="0"/>
          <p:nvPr/>
        </p:nvPicPr>
        <p:blipFill rotWithShape="1">
          <a:blip r:embed="rId10">
            <a:alphaModFix/>
          </a:blip>
          <a:srcRect/>
          <a:stretch/>
        </p:blipFill>
        <p:spPr>
          <a:xfrm>
            <a:off x="10448500" y="4213915"/>
            <a:ext cx="1192799" cy="1000010"/>
          </a:xfrm>
          <a:prstGeom prst="rect">
            <a:avLst/>
          </a:prstGeom>
          <a:noFill/>
          <a:ln>
            <a:noFill/>
          </a:ln>
        </p:spPr>
      </p:pic>
      <p:pic>
        <p:nvPicPr>
          <p:cNvPr id="407" name="Google Shape;407;g5da4aa3df1_0_18" descr="ud logo"/>
          <p:cNvPicPr preferRelativeResize="0"/>
          <p:nvPr/>
        </p:nvPicPr>
        <p:blipFill rotWithShape="1">
          <a:blip r:embed="rId11">
            <a:alphaModFix/>
          </a:blip>
          <a:srcRect/>
          <a:stretch/>
        </p:blipFill>
        <p:spPr>
          <a:xfrm>
            <a:off x="0" y="5214862"/>
            <a:ext cx="1828800" cy="2366682"/>
          </a:xfrm>
          <a:prstGeom prst="rect">
            <a:avLst/>
          </a:prstGeom>
          <a:noFill/>
          <a:ln>
            <a:noFill/>
          </a:ln>
        </p:spPr>
      </p:pic>
      <p:sp>
        <p:nvSpPr>
          <p:cNvPr id="408" name="Google Shape;408;g5da4aa3df1_0_18"/>
          <p:cNvSpPr txBox="1"/>
          <p:nvPr/>
        </p:nvSpPr>
        <p:spPr>
          <a:xfrm>
            <a:off x="449950" y="331650"/>
            <a:ext cx="8514000" cy="1077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5400" b="1">
                <a:solidFill>
                  <a:schemeClr val="dk1"/>
                </a:solidFill>
                <a:latin typeface="Calibri"/>
                <a:ea typeface="Calibri"/>
                <a:cs typeface="Calibri"/>
                <a:sym typeface="Calibri"/>
              </a:rPr>
              <a:t>Creating a Cushioning Device</a:t>
            </a:r>
            <a:endParaRPr>
              <a:solidFill>
                <a:schemeClr val="dk1"/>
              </a:solidFill>
            </a:endParaRPr>
          </a:p>
        </p:txBody>
      </p:sp>
      <p:sp>
        <p:nvSpPr>
          <p:cNvPr id="409" name="Google Shape;409;g5da4aa3df1_0_18"/>
          <p:cNvSpPr txBox="1"/>
          <p:nvPr/>
        </p:nvSpPr>
        <p:spPr>
          <a:xfrm>
            <a:off x="283100" y="5213925"/>
            <a:ext cx="115290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String    Rubber     </a:t>
            </a:r>
            <a:r>
              <a:rPr lang="en-US" sz="3200">
                <a:solidFill>
                  <a:schemeClr val="dk1"/>
                </a:solidFill>
              </a:rPr>
              <a:t>Craft</a:t>
            </a:r>
            <a:r>
              <a:rPr lang="en-US" sz="3200" b="0" i="0" u="none" strike="noStrike" cap="none">
                <a:solidFill>
                  <a:schemeClr val="dk1"/>
                </a:solidFill>
                <a:latin typeface="Arial"/>
                <a:ea typeface="Arial"/>
                <a:cs typeface="Arial"/>
                <a:sym typeface="Arial"/>
              </a:rPr>
              <a:t>        Masking   Coffee   Cotton Tissues</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             Bands       Sticks         Tape      Filters     Balls    </a:t>
            </a:r>
            <a:endParaRPr sz="32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6"/>
          <p:cNvSpPr txBox="1">
            <a:spLocks noGrp="1"/>
          </p:cNvSpPr>
          <p:nvPr>
            <p:ph type="title"/>
          </p:nvPr>
        </p:nvSpPr>
        <p:spPr>
          <a:xfrm>
            <a:off x="490525" y="365125"/>
            <a:ext cx="113484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5400" b="1">
                <a:solidFill>
                  <a:schemeClr val="dk1"/>
                </a:solidFill>
                <a:latin typeface="Calibri"/>
                <a:ea typeface="Calibri"/>
                <a:cs typeface="Calibri"/>
                <a:sym typeface="Calibri"/>
              </a:rPr>
              <a:t>Test Your Catapult and Cushioning Device</a:t>
            </a:r>
            <a:endParaRPr/>
          </a:p>
        </p:txBody>
      </p:sp>
      <p:sp>
        <p:nvSpPr>
          <p:cNvPr id="416" name="Google Shape;416;p16"/>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400"/>
              <a:buNone/>
            </a:pPr>
            <a:r>
              <a:rPr lang="en-US" sz="3000"/>
              <a:t>Be sure your targets are 30 centimeters from your catapult. Use a ruler to measure 30 centimeters.</a:t>
            </a:r>
            <a:endParaRPr sz="3000"/>
          </a:p>
          <a:p>
            <a:pPr marL="0" lvl="0" indent="0" algn="l" rtl="0">
              <a:lnSpc>
                <a:spcPct val="90000"/>
              </a:lnSpc>
              <a:spcBef>
                <a:spcPts val="1000"/>
              </a:spcBef>
              <a:spcAft>
                <a:spcPts val="0"/>
              </a:spcAft>
              <a:buSzPts val="1400"/>
              <a:buNone/>
            </a:pPr>
            <a:endParaRPr sz="3000"/>
          </a:p>
          <a:p>
            <a:pPr marL="0" lvl="0" indent="0" algn="l" rtl="0">
              <a:lnSpc>
                <a:spcPct val="90000"/>
              </a:lnSpc>
              <a:spcBef>
                <a:spcPts val="1000"/>
              </a:spcBef>
              <a:spcAft>
                <a:spcPts val="0"/>
              </a:spcAft>
              <a:buSzPts val="1400"/>
              <a:buNone/>
            </a:pPr>
            <a:r>
              <a:rPr lang="en-US" sz="3000"/>
              <a:t>If your cracker does not break, place your catapult on a table that is at least 60 centimeters from the floor. Use a ruler to measure 60 centimeters.</a:t>
            </a:r>
            <a:endParaRPr sz="3000"/>
          </a:p>
          <a:p>
            <a:pPr marL="0" lvl="0" indent="0" algn="l" rtl="0">
              <a:lnSpc>
                <a:spcPct val="90000"/>
              </a:lnSpc>
              <a:spcBef>
                <a:spcPts val="1000"/>
              </a:spcBef>
              <a:spcAft>
                <a:spcPts val="0"/>
              </a:spcAft>
              <a:buSzPts val="1400"/>
              <a:buNone/>
            </a:pPr>
            <a:endParaRPr sz="3000"/>
          </a:p>
          <a:p>
            <a:pPr marL="0" lvl="0" indent="0" algn="l" rtl="0">
              <a:lnSpc>
                <a:spcPct val="90000"/>
              </a:lnSpc>
              <a:spcBef>
                <a:spcPts val="1000"/>
              </a:spcBef>
              <a:spcAft>
                <a:spcPts val="0"/>
              </a:spcAft>
              <a:buSzPts val="1400"/>
              <a:buNone/>
            </a:pPr>
            <a:endParaRPr sz="3000"/>
          </a:p>
          <a:p>
            <a:pPr marL="0" lvl="0" indent="0" algn="l" rtl="0">
              <a:lnSpc>
                <a:spcPct val="90000"/>
              </a:lnSpc>
              <a:spcBef>
                <a:spcPts val="1000"/>
              </a:spcBef>
              <a:spcAft>
                <a:spcPts val="0"/>
              </a:spcAft>
              <a:buSzPts val="1400"/>
              <a:buNone/>
            </a:pPr>
            <a:endParaRPr sz="3000"/>
          </a:p>
        </p:txBody>
      </p:sp>
      <p:pic>
        <p:nvPicPr>
          <p:cNvPr id="417" name="Google Shape;417;p16" descr="ud logo"/>
          <p:cNvPicPr preferRelativeResize="0"/>
          <p:nvPr/>
        </p:nvPicPr>
        <p:blipFill rotWithShape="1">
          <a:blip r:embed="rId3">
            <a:alphaModFix/>
          </a:blip>
          <a:srcRect/>
          <a:stretch/>
        </p:blipFill>
        <p:spPr>
          <a:xfrm>
            <a:off x="0" y="5214862"/>
            <a:ext cx="1828800" cy="23666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7"/>
          <p:cNvSpPr txBox="1">
            <a:spLocks noGrp="1"/>
          </p:cNvSpPr>
          <p:nvPr>
            <p:ph type="title"/>
          </p:nvPr>
        </p:nvSpPr>
        <p:spPr>
          <a:xfrm>
            <a:off x="280675" y="191968"/>
            <a:ext cx="10515599" cy="9827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Design Reflection</a:t>
            </a:r>
            <a:endParaRPr/>
          </a:p>
        </p:txBody>
      </p:sp>
      <p:sp>
        <p:nvSpPr>
          <p:cNvPr id="424" name="Google Shape;424;p17"/>
          <p:cNvSpPr txBox="1">
            <a:spLocks noGrp="1"/>
          </p:cNvSpPr>
          <p:nvPr>
            <p:ph type="body" idx="1"/>
          </p:nvPr>
        </p:nvSpPr>
        <p:spPr>
          <a:xfrm>
            <a:off x="431800" y="1117600"/>
            <a:ext cx="11480800" cy="561339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What went well? Not so well?  Why?</a:t>
            </a:r>
            <a:endParaRPr/>
          </a:p>
          <a:p>
            <a:pPr marL="228600" marR="0" lvl="0" indent="-228600" algn="l" rtl="0">
              <a:lnSpc>
                <a:spcPct val="11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What aspects of other team designs stood out to you?  </a:t>
            </a:r>
            <a:endParaRPr/>
          </a:p>
          <a:p>
            <a:pPr marL="228600" marR="0" lvl="0" indent="-228600" algn="l" rtl="0">
              <a:lnSpc>
                <a:spcPct val="11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Did other designs give you ideas for ways to improve your design?</a:t>
            </a:r>
            <a:endParaRPr/>
          </a:p>
          <a:p>
            <a:pPr marL="228600" marR="0" lvl="0" indent="-228600" algn="l" rtl="0">
              <a:lnSpc>
                <a:spcPct val="11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What modifications would you make if we had time to complete the design challenge again?</a:t>
            </a:r>
            <a:endParaRPr/>
          </a:p>
          <a:p>
            <a:pPr marL="228600" marR="0" lvl="0" indent="-50800" algn="l" rtl="0">
              <a:lnSpc>
                <a:spcPct val="12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425" name="Google Shape;425;p17" descr="ud logo"/>
          <p:cNvPicPr preferRelativeResize="0"/>
          <p:nvPr/>
        </p:nvPicPr>
        <p:blipFill rotWithShape="1">
          <a:blip r:embed="rId3">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8"/>
          <p:cNvSpPr txBox="1">
            <a:spLocks noGrp="1"/>
          </p:cNvSpPr>
          <p:nvPr>
            <p:ph type="title"/>
          </p:nvPr>
        </p:nvSpPr>
        <p:spPr>
          <a:xfrm>
            <a:off x="280675" y="191968"/>
            <a:ext cx="10515600" cy="982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a:solidFill>
                  <a:schemeClr val="dk1"/>
                </a:solidFill>
                <a:latin typeface="Calibri"/>
                <a:ea typeface="Calibri"/>
                <a:cs typeface="Calibri"/>
                <a:sym typeface="Calibri"/>
              </a:rPr>
              <a:t>Redesign Your Cushioning Device</a:t>
            </a:r>
            <a:endParaRPr/>
          </a:p>
        </p:txBody>
      </p:sp>
      <p:sp>
        <p:nvSpPr>
          <p:cNvPr id="432" name="Google Shape;432;p18"/>
          <p:cNvSpPr txBox="1">
            <a:spLocks noGrp="1"/>
          </p:cNvSpPr>
          <p:nvPr>
            <p:ph type="body" idx="1"/>
          </p:nvPr>
        </p:nvSpPr>
        <p:spPr>
          <a:xfrm>
            <a:off x="431800" y="1395167"/>
            <a:ext cx="11480700" cy="458142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100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Use what you learned from testing your cushioning device to redesign it. Remind yourself of these helpful questions:</a:t>
            </a:r>
            <a:endParaRPr sz="2400">
              <a:solidFill>
                <a:schemeClr val="dk1"/>
              </a:solidFill>
              <a:latin typeface="Calibri"/>
              <a:ea typeface="Calibri"/>
              <a:cs typeface="Calibri"/>
              <a:sym typeface="Calibri"/>
            </a:endParaRPr>
          </a:p>
          <a:p>
            <a:pPr marL="685800" lvl="1" indent="-190500" algn="l" rtl="0">
              <a:lnSpc>
                <a:spcPct val="110000"/>
              </a:lnSpc>
              <a:spcBef>
                <a:spcPts val="0"/>
              </a:spcBef>
              <a:spcAft>
                <a:spcPts val="0"/>
              </a:spcAft>
              <a:buSzPts val="3000"/>
              <a:buChar char="•"/>
            </a:pPr>
            <a:r>
              <a:rPr lang="en-US" sz="3000">
                <a:solidFill>
                  <a:schemeClr val="dk1"/>
                </a:solidFill>
                <a:latin typeface="Calibri"/>
                <a:ea typeface="Calibri"/>
                <a:cs typeface="Calibri"/>
                <a:sym typeface="Calibri"/>
              </a:rPr>
              <a:t>What went well? Not so well?  Why?</a:t>
            </a:r>
            <a:endParaRPr sz="3000">
              <a:solidFill>
                <a:schemeClr val="dk1"/>
              </a:solidFill>
            </a:endParaRPr>
          </a:p>
          <a:p>
            <a:pPr marL="685800" lvl="1" indent="-190500" algn="l" rtl="0">
              <a:lnSpc>
                <a:spcPct val="110000"/>
              </a:lnSpc>
              <a:spcBef>
                <a:spcPts val="500"/>
              </a:spcBef>
              <a:spcAft>
                <a:spcPts val="0"/>
              </a:spcAft>
              <a:buSzPts val="3000"/>
              <a:buChar char="•"/>
            </a:pPr>
            <a:r>
              <a:rPr lang="en-US" sz="3000">
                <a:solidFill>
                  <a:schemeClr val="dk1"/>
                </a:solidFill>
                <a:latin typeface="Calibri"/>
                <a:ea typeface="Calibri"/>
                <a:cs typeface="Calibri"/>
                <a:sym typeface="Calibri"/>
              </a:rPr>
              <a:t>What aspects of other team designs stood out to you?  </a:t>
            </a:r>
            <a:endParaRPr sz="3000">
              <a:solidFill>
                <a:schemeClr val="dk1"/>
              </a:solidFill>
            </a:endParaRPr>
          </a:p>
          <a:p>
            <a:pPr marL="685800" lvl="1" indent="-190500" algn="l" rtl="0">
              <a:lnSpc>
                <a:spcPct val="110000"/>
              </a:lnSpc>
              <a:spcBef>
                <a:spcPts val="500"/>
              </a:spcBef>
              <a:spcAft>
                <a:spcPts val="0"/>
              </a:spcAft>
              <a:buSzPts val="3000"/>
              <a:buChar char="•"/>
            </a:pPr>
            <a:r>
              <a:rPr lang="en-US" sz="3000">
                <a:solidFill>
                  <a:schemeClr val="dk1"/>
                </a:solidFill>
                <a:latin typeface="Calibri"/>
                <a:ea typeface="Calibri"/>
                <a:cs typeface="Calibri"/>
                <a:sym typeface="Calibri"/>
              </a:rPr>
              <a:t>Did other designs give you ideas for ways to improve your design?</a:t>
            </a:r>
            <a:endParaRPr sz="3000">
              <a:solidFill>
                <a:schemeClr val="dk1"/>
              </a:solidFill>
            </a:endParaRPr>
          </a:p>
          <a:p>
            <a:pPr marL="685800" lvl="1" indent="-190500" algn="l" rtl="0">
              <a:lnSpc>
                <a:spcPct val="110000"/>
              </a:lnSpc>
              <a:spcBef>
                <a:spcPts val="500"/>
              </a:spcBef>
              <a:spcAft>
                <a:spcPts val="0"/>
              </a:spcAft>
              <a:buSzPts val="3000"/>
              <a:buChar char="•"/>
            </a:pPr>
            <a:r>
              <a:rPr lang="en-US" sz="3000">
                <a:solidFill>
                  <a:schemeClr val="dk1"/>
                </a:solidFill>
                <a:latin typeface="Calibri"/>
                <a:ea typeface="Calibri"/>
                <a:cs typeface="Calibri"/>
                <a:sym typeface="Calibri"/>
              </a:rPr>
              <a:t>What modifications would you make if we had time to complete the design challenge again?</a:t>
            </a:r>
            <a:endParaRPr sz="3000">
              <a:solidFill>
                <a:schemeClr val="dk1"/>
              </a:solidFill>
              <a:latin typeface="Calibri"/>
              <a:ea typeface="Calibri"/>
              <a:cs typeface="Calibri"/>
              <a:sym typeface="Calibri"/>
            </a:endParaRPr>
          </a:p>
          <a:p>
            <a:pPr marL="228600" marR="0" lvl="0" indent="-50800" algn="l" rtl="0">
              <a:lnSpc>
                <a:spcPct val="12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433" name="Google Shape;433;p18" descr="ud logo"/>
          <p:cNvPicPr preferRelativeResize="0"/>
          <p:nvPr/>
        </p:nvPicPr>
        <p:blipFill rotWithShape="1">
          <a:blip r:embed="rId3">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9"/>
          <p:cNvSpPr txBox="1">
            <a:spLocks noGrp="1"/>
          </p:cNvSpPr>
          <p:nvPr>
            <p:ph type="title"/>
          </p:nvPr>
        </p:nvSpPr>
        <p:spPr>
          <a:xfrm>
            <a:off x="246112" y="132013"/>
            <a:ext cx="10515599" cy="10452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Wrap Up</a:t>
            </a:r>
            <a:endParaRPr/>
          </a:p>
        </p:txBody>
      </p:sp>
      <p:sp>
        <p:nvSpPr>
          <p:cNvPr id="440" name="Google Shape;440;p19"/>
          <p:cNvSpPr txBox="1">
            <a:spLocks noGrp="1"/>
          </p:cNvSpPr>
          <p:nvPr>
            <p:ph type="body" idx="1"/>
          </p:nvPr>
        </p:nvSpPr>
        <p:spPr>
          <a:xfrm>
            <a:off x="499650" y="1166000"/>
            <a:ext cx="6767700" cy="218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What ideas do you have for engineering a better world?</a:t>
            </a:r>
            <a:endParaRPr/>
          </a:p>
          <a:p>
            <a:pPr marL="0" marR="0" lvl="0" indent="0" algn="l" rtl="0">
              <a:lnSpc>
                <a:spcPct val="8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How can you turn ideas into reality?</a:t>
            </a:r>
            <a:endParaRPr/>
          </a:p>
        </p:txBody>
      </p:sp>
      <p:pic>
        <p:nvPicPr>
          <p:cNvPr id="441" name="Google Shape;441;p19" descr="2 students"/>
          <p:cNvPicPr preferRelativeResize="0"/>
          <p:nvPr/>
        </p:nvPicPr>
        <p:blipFill rotWithShape="1">
          <a:blip r:embed="rId3">
            <a:alphaModFix/>
          </a:blip>
          <a:srcRect t="8191"/>
          <a:stretch/>
        </p:blipFill>
        <p:spPr>
          <a:xfrm>
            <a:off x="7707388" y="729223"/>
            <a:ext cx="3950073" cy="4518920"/>
          </a:xfrm>
          <a:prstGeom prst="rect">
            <a:avLst/>
          </a:prstGeom>
          <a:noFill/>
          <a:ln>
            <a:noFill/>
          </a:ln>
        </p:spPr>
      </p:pic>
      <p:pic>
        <p:nvPicPr>
          <p:cNvPr id="442" name="Google Shape;442;p19" descr="ud logo"/>
          <p:cNvPicPr preferRelativeResize="0"/>
          <p:nvPr/>
        </p:nvPicPr>
        <p:blipFill rotWithShape="1">
          <a:blip r:embed="rId4">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
          <p:cNvSpPr txBox="1">
            <a:spLocks noGrp="1"/>
          </p:cNvSpPr>
          <p:nvPr>
            <p:ph type="title"/>
          </p:nvPr>
        </p:nvSpPr>
        <p:spPr>
          <a:xfrm>
            <a:off x="3448800" y="365125"/>
            <a:ext cx="52944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400"/>
              <a:buNone/>
            </a:pPr>
            <a:r>
              <a:rPr lang="en-US" sz="3000" b="1" u="sng">
                <a:latin typeface="Times New Roman"/>
                <a:ea typeface="Times New Roman"/>
                <a:cs typeface="Times New Roman"/>
                <a:sym typeface="Times New Roman"/>
              </a:rPr>
              <a:t>VOCABULARY WORDS:</a:t>
            </a:r>
            <a:endParaRPr sz="3000" b="1" u="sng">
              <a:latin typeface="Times New Roman"/>
              <a:ea typeface="Times New Roman"/>
              <a:cs typeface="Times New Roman"/>
              <a:sym typeface="Times New Roman"/>
            </a:endParaRPr>
          </a:p>
        </p:txBody>
      </p:sp>
      <p:sp>
        <p:nvSpPr>
          <p:cNvPr id="241" name="Google Shape;241;p2"/>
          <p:cNvSpPr txBox="1">
            <a:spLocks noGrp="1"/>
          </p:cNvSpPr>
          <p:nvPr>
            <p:ph type="body" idx="1"/>
          </p:nvPr>
        </p:nvSpPr>
        <p:spPr>
          <a:xfrm>
            <a:off x="838200" y="1825625"/>
            <a:ext cx="5214900" cy="4351200"/>
          </a:xfrm>
          <a:prstGeom prst="rect">
            <a:avLst/>
          </a:prstGeom>
          <a:noFill/>
          <a:ln>
            <a:noFill/>
          </a:ln>
        </p:spPr>
        <p:txBody>
          <a:bodyPr spcFirstLastPara="1" wrap="square" lIns="91425" tIns="91425" rIns="91425" bIns="91425" anchor="t" anchorCtr="0">
            <a:noAutofit/>
          </a:bodyPr>
          <a:lstStyle/>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Illustrious</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Dire</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Decrees</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Ransack</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Battlement</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Lout</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Consult</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Duked</a:t>
            </a:r>
            <a:endParaRPr sz="3000">
              <a:solidFill>
                <a:schemeClr val="dk1"/>
              </a:solidFill>
              <a:latin typeface="Times New Roman"/>
              <a:ea typeface="Times New Roman"/>
              <a:cs typeface="Times New Roman"/>
              <a:sym typeface="Times New Roman"/>
            </a:endParaRPr>
          </a:p>
          <a:p>
            <a:pPr marL="457200" marR="64135" lvl="0" indent="0" algn="l" rtl="0">
              <a:lnSpc>
                <a:spcPct val="100000"/>
              </a:lnSpc>
              <a:spcBef>
                <a:spcPts val="0"/>
              </a:spcBef>
              <a:spcAft>
                <a:spcPts val="0"/>
              </a:spcAft>
              <a:buSzPts val="1400"/>
              <a:buNone/>
            </a:pPr>
            <a:endParaRPr sz="2400">
              <a:latin typeface="Times New Roman"/>
              <a:ea typeface="Times New Roman"/>
              <a:cs typeface="Times New Roman"/>
              <a:sym typeface="Times New Roman"/>
            </a:endParaRPr>
          </a:p>
        </p:txBody>
      </p:sp>
      <p:sp>
        <p:nvSpPr>
          <p:cNvPr id="242" name="Google Shape;242;p2"/>
          <p:cNvSpPr txBox="1">
            <a:spLocks noGrp="1"/>
          </p:cNvSpPr>
          <p:nvPr>
            <p:ph type="body" idx="1"/>
          </p:nvPr>
        </p:nvSpPr>
        <p:spPr>
          <a:xfrm>
            <a:off x="6216300" y="1825625"/>
            <a:ext cx="5214900" cy="4351200"/>
          </a:xfrm>
          <a:prstGeom prst="rect">
            <a:avLst/>
          </a:prstGeom>
          <a:noFill/>
          <a:ln>
            <a:noFill/>
          </a:ln>
        </p:spPr>
        <p:txBody>
          <a:bodyPr spcFirstLastPara="1" wrap="square" lIns="91425" tIns="91425" rIns="91425" bIns="91425" anchor="t" anchorCtr="0">
            <a:noAutofit/>
          </a:bodyPr>
          <a:lstStyle/>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Chivalrous</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Bounty</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Fierce</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Rapid</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Volley</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Bleak</a:t>
            </a:r>
            <a:endParaRPr sz="3000">
              <a:solidFill>
                <a:schemeClr val="dk1"/>
              </a:solidFill>
              <a:latin typeface="Times New Roman"/>
              <a:ea typeface="Times New Roman"/>
              <a:cs typeface="Times New Roman"/>
              <a:sym typeface="Times New Roman"/>
            </a:endParaRPr>
          </a:p>
          <a:p>
            <a:pPr marL="914400" marR="64135" lvl="0" indent="0" algn="ctr" rtl="0">
              <a:lnSpc>
                <a:spcPct val="100000"/>
              </a:lnSpc>
              <a:spcBef>
                <a:spcPts val="0"/>
              </a:spcBef>
              <a:spcAft>
                <a:spcPts val="0"/>
              </a:spcAft>
              <a:buSzPts val="1400"/>
              <a:buNone/>
            </a:pPr>
            <a:r>
              <a:rPr lang="en-US" sz="3000">
                <a:solidFill>
                  <a:schemeClr val="dk1"/>
                </a:solidFill>
                <a:latin typeface="Times New Roman"/>
                <a:ea typeface="Times New Roman"/>
                <a:cs typeface="Times New Roman"/>
                <a:sym typeface="Times New Roman"/>
              </a:rPr>
              <a:t>Triumph</a:t>
            </a:r>
            <a:endParaRPr sz="3000">
              <a:solidFill>
                <a:schemeClr val="dk1"/>
              </a:solidFill>
              <a:latin typeface="Times New Roman"/>
              <a:ea typeface="Times New Roman"/>
              <a:cs typeface="Times New Roman"/>
              <a:sym typeface="Times New Roman"/>
            </a:endParaRPr>
          </a:p>
          <a:p>
            <a:pPr marL="457200" marR="64135" lvl="0" indent="0" algn="l" rtl="0">
              <a:lnSpc>
                <a:spcPct val="100000"/>
              </a:lnSpc>
              <a:spcBef>
                <a:spcPts val="0"/>
              </a:spcBef>
              <a:spcAft>
                <a:spcPts val="0"/>
              </a:spcAft>
              <a:buSzPts val="1400"/>
              <a:buNone/>
            </a:pPr>
            <a:endParaRPr sz="2400">
              <a:solidFill>
                <a:schemeClr val="dk1"/>
              </a:solidFill>
              <a:latin typeface="Times New Roman"/>
              <a:ea typeface="Times New Roman"/>
              <a:cs typeface="Times New Roman"/>
              <a:sym typeface="Times New Roman"/>
            </a:endParaRPr>
          </a:p>
          <a:p>
            <a:pPr marL="457200" marR="64135" lvl="0" indent="0" algn="l" rtl="0">
              <a:lnSpc>
                <a:spcPct val="100000"/>
              </a:lnSpc>
              <a:spcBef>
                <a:spcPts val="0"/>
              </a:spcBef>
              <a:spcAft>
                <a:spcPts val="0"/>
              </a:spcAft>
              <a:buSzPts val="1400"/>
              <a:buNone/>
            </a:pPr>
            <a:endParaRPr sz="2400">
              <a:latin typeface="Times New Roman"/>
              <a:ea typeface="Times New Roman"/>
              <a:cs typeface="Times New Roman"/>
              <a:sym typeface="Times New Roman"/>
            </a:endParaRPr>
          </a:p>
          <a:p>
            <a:pPr marL="457200" marR="64135" lvl="0" indent="0" algn="l" rtl="0">
              <a:lnSpc>
                <a:spcPct val="100000"/>
              </a:lnSpc>
              <a:spcBef>
                <a:spcPts val="0"/>
              </a:spcBef>
              <a:spcAft>
                <a:spcPts val="0"/>
              </a:spcAft>
              <a:buSzPts val="1400"/>
              <a:buNone/>
            </a:pPr>
            <a:endParaRPr sz="2400">
              <a:solidFill>
                <a:schemeClr val="dk1"/>
              </a:solidFill>
              <a:latin typeface="Times New Roman"/>
              <a:ea typeface="Times New Roman"/>
              <a:cs typeface="Times New Roman"/>
              <a:sym typeface="Times New Roman"/>
            </a:endParaRPr>
          </a:p>
          <a:p>
            <a:pPr marL="457200" marR="64135" lvl="0" indent="0" algn="l" rtl="0">
              <a:lnSpc>
                <a:spcPct val="100000"/>
              </a:lnSpc>
              <a:spcBef>
                <a:spcPts val="0"/>
              </a:spcBef>
              <a:spcAft>
                <a:spcPts val="0"/>
              </a:spcAft>
              <a:buSzPts val="1400"/>
              <a:buNone/>
            </a:pPr>
            <a:endParaRPr sz="2400">
              <a:latin typeface="Times New Roman"/>
              <a:ea typeface="Times New Roman"/>
              <a:cs typeface="Times New Roman"/>
              <a:sym typeface="Times New Roman"/>
            </a:endParaRPr>
          </a:p>
        </p:txBody>
      </p:sp>
      <p:pic>
        <p:nvPicPr>
          <p:cNvPr id="243" name="Google Shape;243;p2" descr="ud logo"/>
          <p:cNvPicPr preferRelativeResize="0"/>
          <p:nvPr/>
        </p:nvPicPr>
        <p:blipFill rotWithShape="1">
          <a:blip r:embed="rId3">
            <a:alphaModFix/>
          </a:blip>
          <a:srcRect/>
          <a:stretch/>
        </p:blipFill>
        <p:spPr>
          <a:xfrm>
            <a:off x="0" y="5214862"/>
            <a:ext cx="1828800" cy="23666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0"/>
          <p:cNvSpPr txBox="1">
            <a:spLocks noGrp="1"/>
          </p:cNvSpPr>
          <p:nvPr>
            <p:ph type="body" idx="1"/>
          </p:nvPr>
        </p:nvSpPr>
        <p:spPr>
          <a:xfrm>
            <a:off x="838200" y="629587"/>
            <a:ext cx="5392903" cy="55473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This material is based upon work supported by: </a:t>
            </a:r>
            <a:endParaRPr sz="2000" i="1">
              <a:solidFill>
                <a:schemeClr val="dk1"/>
              </a:solidFill>
              <a:latin typeface="Calibri"/>
              <a:ea typeface="Calibri"/>
              <a:cs typeface="Calibri"/>
              <a:sym typeface="Calibri"/>
            </a:endParaRPr>
          </a:p>
          <a:p>
            <a:pPr marL="457200" lvl="0" indent="-355600" algn="l" rtl="0">
              <a:lnSpc>
                <a:spcPct val="90000"/>
              </a:lnSpc>
              <a:spcBef>
                <a:spcPts val="0"/>
              </a:spcBef>
              <a:spcAft>
                <a:spcPts val="0"/>
              </a:spcAft>
              <a:buSzPts val="2000"/>
              <a:buFont typeface="Calibri"/>
              <a:buChar char="-"/>
            </a:pPr>
            <a:r>
              <a:rPr lang="en-US" sz="2000" i="1">
                <a:solidFill>
                  <a:schemeClr val="dk1"/>
                </a:solidFill>
                <a:latin typeface="Calibri"/>
                <a:ea typeface="Calibri"/>
                <a:cs typeface="Calibri"/>
                <a:sym typeface="Calibri"/>
              </a:rPr>
              <a:t>the National Science Foundation under Grant No. EEC – 1009607</a:t>
            </a:r>
            <a:endParaRPr sz="2000" i="1">
              <a:solidFill>
                <a:schemeClr val="dk1"/>
              </a:solidFill>
              <a:latin typeface="Calibri"/>
              <a:ea typeface="Calibri"/>
              <a:cs typeface="Calibri"/>
              <a:sym typeface="Calibri"/>
            </a:endParaRPr>
          </a:p>
          <a:p>
            <a:pPr marL="457200" lvl="0" indent="-355600" algn="l" rtl="0">
              <a:lnSpc>
                <a:spcPct val="90000"/>
              </a:lnSpc>
              <a:spcBef>
                <a:spcPts val="0"/>
              </a:spcBef>
              <a:spcAft>
                <a:spcPts val="0"/>
              </a:spcAft>
              <a:buSzPts val="2000"/>
              <a:buFont typeface="Calibri"/>
              <a:buChar char="-"/>
            </a:pPr>
            <a:r>
              <a:rPr lang="en-US" sz="2000" i="1">
                <a:solidFill>
                  <a:schemeClr val="dk1"/>
                </a:solidFill>
                <a:latin typeface="Calibri"/>
                <a:ea typeface="Calibri"/>
                <a:cs typeface="Calibri"/>
                <a:sym typeface="Calibri"/>
              </a:rPr>
              <a:t>EiF grant 14.06</a:t>
            </a:r>
            <a:endParaRPr sz="2000" i="1">
              <a:solidFill>
                <a:schemeClr val="dk1"/>
              </a:solidFill>
              <a:latin typeface="Calibri"/>
              <a:ea typeface="Calibri"/>
              <a:cs typeface="Calibri"/>
              <a:sym typeface="Calibri"/>
            </a:endParaRPr>
          </a:p>
          <a:p>
            <a:pPr marL="457200" lvl="0" indent="-355600" algn="l" rtl="0">
              <a:lnSpc>
                <a:spcPct val="90000"/>
              </a:lnSpc>
              <a:spcBef>
                <a:spcPts val="0"/>
              </a:spcBef>
              <a:spcAft>
                <a:spcPts val="0"/>
              </a:spcAft>
              <a:buSzPts val="2000"/>
              <a:buFont typeface="Calibri"/>
              <a:buChar char="-"/>
            </a:pPr>
            <a:r>
              <a:rPr lang="en-US" sz="2000" i="1">
                <a:solidFill>
                  <a:schemeClr val="dk1"/>
                </a:solidFill>
                <a:latin typeface="Calibri"/>
                <a:ea typeface="Calibri"/>
                <a:cs typeface="Calibri"/>
                <a:sym typeface="Calibri"/>
              </a:rPr>
              <a:t>Engineering Science Foundation of Dayton under </a:t>
            </a:r>
            <a:br>
              <a:rPr lang="en-US" sz="2000" i="1">
                <a:solidFill>
                  <a:schemeClr val="dk1"/>
                </a:solidFill>
                <a:latin typeface="Calibri"/>
                <a:ea typeface="Calibri"/>
                <a:cs typeface="Calibri"/>
                <a:sym typeface="Calibri"/>
              </a:rPr>
            </a:br>
            <a:r>
              <a:rPr lang="en-US" sz="2000" i="1">
                <a:solidFill>
                  <a:schemeClr val="dk1"/>
                </a:solidFill>
                <a:latin typeface="Calibri"/>
                <a:ea typeface="Calibri"/>
                <a:cs typeface="Calibri"/>
                <a:sym typeface="Calibri"/>
              </a:rPr>
              <a:t>Grant No. AD2018-0001 </a:t>
            </a:r>
            <a:endParaRPr sz="2000" i="1">
              <a:solidFill>
                <a:schemeClr val="dk1"/>
              </a:solidFill>
              <a:latin typeface="Calibri"/>
              <a:ea typeface="Calibri"/>
              <a:cs typeface="Calibri"/>
              <a:sym typeface="Calibri"/>
            </a:endParaRPr>
          </a:p>
          <a:p>
            <a:pPr marL="457200" lvl="0" indent="-355600" algn="l" rtl="0">
              <a:lnSpc>
                <a:spcPct val="90000"/>
              </a:lnSpc>
              <a:spcBef>
                <a:spcPts val="0"/>
              </a:spcBef>
              <a:spcAft>
                <a:spcPts val="0"/>
              </a:spcAft>
              <a:buSzPts val="2000"/>
              <a:buFont typeface="Calibri"/>
              <a:buChar char="-"/>
            </a:pPr>
            <a:r>
              <a:rPr lang="en-US" sz="2000" i="1">
                <a:solidFill>
                  <a:schemeClr val="dk1"/>
                </a:solidFill>
                <a:latin typeface="Calibri"/>
                <a:ea typeface="Calibri"/>
                <a:cs typeface="Calibri"/>
                <a:sym typeface="Calibri"/>
              </a:rPr>
              <a:t>2017-18 grant from the Marianist Foundation.</a:t>
            </a:r>
            <a:endParaRPr sz="2800" i="1">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700"/>
              <a:buFont typeface="Arial"/>
              <a:buNone/>
            </a:pPr>
            <a:r>
              <a:rPr lang="en-US" sz="2800" b="0" i="1" u="none" strike="noStrike" cap="none">
                <a:solidFill>
                  <a:schemeClr val="dk1"/>
                </a:solidFill>
                <a:latin typeface="Calibri"/>
                <a:ea typeface="Calibri"/>
                <a:cs typeface="Calibri"/>
                <a:sym typeface="Calibri"/>
              </a:rPr>
              <a:t>References:</a:t>
            </a:r>
            <a:endParaRPr/>
          </a:p>
          <a:p>
            <a:pPr marL="0" marR="0" lvl="0" indent="0" algn="l" rtl="0">
              <a:lnSpc>
                <a:spcPct val="90000"/>
              </a:lnSpc>
              <a:spcBef>
                <a:spcPts val="1000"/>
              </a:spcBef>
              <a:spcAft>
                <a:spcPts val="0"/>
              </a:spcAft>
              <a:buClr>
                <a:schemeClr val="dk1"/>
              </a:buClr>
              <a:buSzPts val="450"/>
              <a:buFont typeface="Arial"/>
              <a:buNone/>
            </a:pPr>
            <a:r>
              <a:rPr lang="en-US" sz="1800" b="0" i="0" u="none" strike="noStrike" cap="none">
                <a:solidFill>
                  <a:schemeClr val="dk1"/>
                </a:solidFill>
                <a:latin typeface="Calibri"/>
                <a:ea typeface="Calibri"/>
                <a:cs typeface="Calibri"/>
                <a:sym typeface="Calibri"/>
              </a:rPr>
              <a:t>Ohio's new learning standards. </a:t>
            </a:r>
            <a:r>
              <a:rPr lang="en-US" sz="1800" b="0" i="1" u="none" strike="noStrike" cap="none">
                <a:solidFill>
                  <a:schemeClr val="dk1"/>
                </a:solidFill>
                <a:latin typeface="Calibri"/>
                <a:ea typeface="Calibri"/>
                <a:cs typeface="Calibri"/>
                <a:sym typeface="Calibri"/>
              </a:rPr>
              <a:t>Ohio department of education</a:t>
            </a:r>
            <a:r>
              <a:rPr lang="en-US" sz="1800" b="0" i="0" u="none" strike="noStrike" cap="none">
                <a:solidFill>
                  <a:schemeClr val="dk1"/>
                </a:solidFill>
                <a:latin typeface="Calibri"/>
                <a:ea typeface="Calibri"/>
                <a:cs typeface="Calibri"/>
                <a:sym typeface="Calibri"/>
              </a:rPr>
              <a:t>.  08 Aug 2014.  Retrieved from: </a:t>
            </a:r>
            <a:r>
              <a:rPr lang="en-US" sz="1800" b="0" i="0" u="sng" strike="noStrike" cap="none">
                <a:solidFill>
                  <a:schemeClr val="hlink"/>
                </a:solidFill>
                <a:latin typeface="Calibri"/>
                <a:ea typeface="Calibri"/>
                <a:cs typeface="Calibri"/>
                <a:sym typeface="Calibri"/>
                <a:hlinkClick r:id="rId3"/>
              </a:rPr>
              <a:t>http://education.ohio.gov/Topics/Ohio-s-New-Learning-Standards/Ohios-New-Learning-Standards</a:t>
            </a:r>
            <a:r>
              <a:rPr lang="en-US" sz="1800" b="0" i="0" u="none" strike="noStrike" cap="none">
                <a:solidFill>
                  <a:schemeClr val="dk1"/>
                </a:solidFill>
                <a:latin typeface="Calibri"/>
                <a:ea typeface="Calibri"/>
                <a:cs typeface="Calibri"/>
                <a:sym typeface="Calibri"/>
              </a:rPr>
              <a:t> </a:t>
            </a:r>
            <a:endParaRPr/>
          </a:p>
        </p:txBody>
      </p:sp>
      <p:pic>
        <p:nvPicPr>
          <p:cNvPr id="448" name="Google Shape;448;p20" descr="decorative image"/>
          <p:cNvPicPr preferRelativeResize="0"/>
          <p:nvPr/>
        </p:nvPicPr>
        <p:blipFill rotWithShape="1">
          <a:blip r:embed="rId4">
            <a:alphaModFix/>
          </a:blip>
          <a:srcRect/>
          <a:stretch/>
        </p:blipFill>
        <p:spPr>
          <a:xfrm>
            <a:off x="6231103" y="189185"/>
            <a:ext cx="5729669" cy="6237889"/>
          </a:xfrm>
          <a:prstGeom prst="rect">
            <a:avLst/>
          </a:prstGeom>
          <a:noFill/>
          <a:ln>
            <a:noFill/>
          </a:ln>
        </p:spPr>
      </p:pic>
      <p:sp>
        <p:nvSpPr>
          <p:cNvPr id="449" name="Google Shape;449;p20"/>
          <p:cNvSpPr/>
          <p:nvPr/>
        </p:nvSpPr>
        <p:spPr>
          <a:xfrm>
            <a:off x="8853315" y="6427076"/>
            <a:ext cx="2185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450"/>
              <a:buFont typeface="Arial"/>
              <a:buNone/>
            </a:pPr>
            <a:r>
              <a:rPr lang="en-US" sz="1400" b="0" i="0" u="sng" strike="noStrike" cap="none">
                <a:solidFill>
                  <a:schemeClr val="hlink"/>
                </a:solidFill>
                <a:latin typeface="Arial"/>
                <a:ea typeface="Arial"/>
                <a:cs typeface="Arial"/>
                <a:sym typeface="Arial"/>
                <a:hlinkClick r:id="rId5"/>
              </a:rPr>
              <a:t>www.discovere.org</a:t>
            </a:r>
            <a:r>
              <a:rPr lang="en-US" sz="1800" b="0" i="0" u="none" strike="noStrike" cap="none">
                <a:solidFill>
                  <a:srgbClr val="7D7D7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50" name="Google Shape;450;p20" descr="ud logo"/>
          <p:cNvPicPr preferRelativeResize="0"/>
          <p:nvPr/>
        </p:nvPicPr>
        <p:blipFill rotWithShape="1">
          <a:blip r:embed="rId6">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
          <p:cNvSpPr/>
          <p:nvPr/>
        </p:nvSpPr>
        <p:spPr>
          <a:xfrm>
            <a:off x="8943084" y="2012433"/>
            <a:ext cx="141577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00"/>
              <a:buFont typeface="Arial"/>
              <a:buNone/>
            </a:pPr>
            <a:r>
              <a:rPr lang="en-US" sz="800" b="0" i="0" u="sng" strike="noStrike" cap="none">
                <a:solidFill>
                  <a:schemeClr val="hlink"/>
                </a:solidFill>
                <a:latin typeface="Arial"/>
                <a:ea typeface="Arial"/>
                <a:cs typeface="Arial"/>
                <a:sym typeface="Arial"/>
                <a:hlinkClick r:id="rId3"/>
              </a:rPr>
              <a:t>images.businessweek.com</a:t>
            </a:r>
            <a:endParaRPr sz="1400" b="0" i="0" u="none" strike="noStrike" cap="none">
              <a:solidFill>
                <a:srgbClr val="000000"/>
              </a:solidFill>
              <a:latin typeface="Arial"/>
              <a:ea typeface="Arial"/>
              <a:cs typeface="Arial"/>
              <a:sym typeface="Arial"/>
            </a:endParaRPr>
          </a:p>
        </p:txBody>
      </p:sp>
      <p:sp>
        <p:nvSpPr>
          <p:cNvPr id="250" name="Google Shape;250;p3"/>
          <p:cNvSpPr/>
          <p:nvPr/>
        </p:nvSpPr>
        <p:spPr>
          <a:xfrm>
            <a:off x="7516714" y="4167203"/>
            <a:ext cx="1120819"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00"/>
              <a:buFont typeface="Arial"/>
              <a:buNone/>
            </a:pPr>
            <a:r>
              <a:rPr lang="en-US" sz="800" b="0" i="0" u="sng" strike="noStrike" cap="none">
                <a:solidFill>
                  <a:schemeClr val="hlink"/>
                </a:solidFill>
                <a:latin typeface="Arial"/>
                <a:ea typeface="Arial"/>
                <a:cs typeface="Arial"/>
                <a:sym typeface="Arial"/>
                <a:hlinkClick r:id="rId4"/>
              </a:rPr>
              <a:t>www.wistatefair.com</a:t>
            </a:r>
            <a:endParaRPr sz="1400" b="0" i="0" u="none" strike="noStrike" cap="none">
              <a:solidFill>
                <a:srgbClr val="000000"/>
              </a:solidFill>
              <a:latin typeface="Arial"/>
              <a:ea typeface="Arial"/>
              <a:cs typeface="Arial"/>
              <a:sym typeface="Arial"/>
            </a:endParaRPr>
          </a:p>
        </p:txBody>
      </p:sp>
      <p:sp>
        <p:nvSpPr>
          <p:cNvPr id="251" name="Google Shape;251;p3"/>
          <p:cNvSpPr/>
          <p:nvPr/>
        </p:nvSpPr>
        <p:spPr>
          <a:xfrm>
            <a:off x="10030096" y="4249251"/>
            <a:ext cx="1213793"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00"/>
              <a:buFont typeface="Arial"/>
              <a:buNone/>
            </a:pPr>
            <a:r>
              <a:rPr lang="en-US" sz="800" b="0" i="0" u="sng" strike="noStrike" cap="none">
                <a:solidFill>
                  <a:schemeClr val="hlink"/>
                </a:solidFill>
                <a:latin typeface="Arial"/>
                <a:ea typeface="Arial"/>
                <a:cs typeface="Arial"/>
                <a:sym typeface="Arial"/>
                <a:hlinkClick r:id="rId5"/>
              </a:rPr>
              <a:t>www.gettyimages.com</a:t>
            </a:r>
            <a:endParaRPr sz="1400" b="0" i="0" u="none" strike="noStrike" cap="none">
              <a:solidFill>
                <a:srgbClr val="000000"/>
              </a:solidFill>
              <a:latin typeface="Arial"/>
              <a:ea typeface="Arial"/>
              <a:cs typeface="Arial"/>
              <a:sym typeface="Arial"/>
            </a:endParaRPr>
          </a:p>
        </p:txBody>
      </p:sp>
      <p:sp>
        <p:nvSpPr>
          <p:cNvPr id="252" name="Google Shape;252;p3"/>
          <p:cNvSpPr txBox="1">
            <a:spLocks noGrp="1"/>
          </p:cNvSpPr>
          <p:nvPr>
            <p:ph type="title"/>
          </p:nvPr>
        </p:nvSpPr>
        <p:spPr>
          <a:xfrm>
            <a:off x="137884" y="-76200"/>
            <a:ext cx="10515599"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What does an engineer do?</a:t>
            </a:r>
            <a:endParaRPr/>
          </a:p>
        </p:txBody>
      </p:sp>
      <p:pic>
        <p:nvPicPr>
          <p:cNvPr id="253" name="Google Shape;253;p3" descr="chemical products"/>
          <p:cNvPicPr preferRelativeResize="0"/>
          <p:nvPr/>
        </p:nvPicPr>
        <p:blipFill rotWithShape="1">
          <a:blip r:embed="rId6">
            <a:alphaModFix/>
          </a:blip>
          <a:srcRect/>
          <a:stretch/>
        </p:blipFill>
        <p:spPr>
          <a:xfrm>
            <a:off x="8562175" y="0"/>
            <a:ext cx="3496474" cy="2039615"/>
          </a:xfrm>
          <a:prstGeom prst="rect">
            <a:avLst/>
          </a:prstGeom>
          <a:noFill/>
          <a:ln>
            <a:noFill/>
          </a:ln>
        </p:spPr>
      </p:pic>
      <p:pic>
        <p:nvPicPr>
          <p:cNvPr id="254" name="Google Shape;254;p3" descr="amusement park neon"/>
          <p:cNvPicPr preferRelativeResize="0"/>
          <p:nvPr/>
        </p:nvPicPr>
        <p:blipFill rotWithShape="1">
          <a:blip r:embed="rId7">
            <a:alphaModFix/>
          </a:blip>
          <a:srcRect/>
          <a:stretch/>
        </p:blipFill>
        <p:spPr>
          <a:xfrm>
            <a:off x="7499350" y="2433322"/>
            <a:ext cx="4362449" cy="1794058"/>
          </a:xfrm>
          <a:prstGeom prst="rect">
            <a:avLst/>
          </a:prstGeom>
          <a:noFill/>
          <a:ln>
            <a:noFill/>
          </a:ln>
        </p:spPr>
      </p:pic>
      <p:pic>
        <p:nvPicPr>
          <p:cNvPr id="255" name="Google Shape;255;p3" descr="hospital room with patient, doctors and nurses"/>
          <p:cNvPicPr preferRelativeResize="0"/>
          <p:nvPr/>
        </p:nvPicPr>
        <p:blipFill rotWithShape="1">
          <a:blip r:embed="rId8">
            <a:alphaModFix/>
          </a:blip>
          <a:srcRect/>
          <a:stretch/>
        </p:blipFill>
        <p:spPr>
          <a:xfrm>
            <a:off x="9135110" y="4432824"/>
            <a:ext cx="2923539" cy="1943250"/>
          </a:xfrm>
          <a:prstGeom prst="rect">
            <a:avLst/>
          </a:prstGeom>
          <a:noFill/>
          <a:ln>
            <a:noFill/>
          </a:ln>
        </p:spPr>
      </p:pic>
      <p:sp>
        <p:nvSpPr>
          <p:cNvPr id="256" name="Google Shape;256;p3"/>
          <p:cNvSpPr txBox="1">
            <a:spLocks noGrp="1"/>
          </p:cNvSpPr>
          <p:nvPr>
            <p:ph type="body" idx="1"/>
          </p:nvPr>
        </p:nvSpPr>
        <p:spPr>
          <a:xfrm>
            <a:off x="302686" y="825138"/>
            <a:ext cx="6783914" cy="5207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Solve problems and shape the future!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Create and design new “things” essential to health, happiness and safety:</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Chemical things – food, medicine, shampoo, fuel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Building things – bridges, skyscrapers, roads…</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Technology things – iPods, cameras, electronic gadgets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Fun things – toys, roller coasters, sporting goods</a:t>
            </a:r>
            <a:r>
              <a:rPr lang="en-US" sz="2400" dirty="0">
                <a:solidFill>
                  <a:schemeClr val="dk1"/>
                </a:solidFill>
                <a:latin typeface="Calibri"/>
                <a:ea typeface="Calibri"/>
                <a:cs typeface="Calibri"/>
                <a:sym typeface="Calibri"/>
              </a:rPr>
              <a:t>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Important things – water systems, medical devices and tools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Much, much more</a:t>
            </a:r>
            <a:r>
              <a:rPr lang="en-US" sz="2400" dirty="0">
                <a:solidFill>
                  <a:schemeClr val="dk1"/>
                </a:solidFill>
                <a:latin typeface="Calibri"/>
                <a:ea typeface="Calibri"/>
                <a:cs typeface="Calibri"/>
                <a:sym typeface="Calibri"/>
              </a:rPr>
              <a:t> . . . </a:t>
            </a:r>
            <a:r>
              <a:rPr lang="en-US" sz="2400" b="1" i="0" u="none" strike="noStrike" cap="none" dirty="0">
                <a:solidFill>
                  <a:schemeClr val="dk1"/>
                </a:solidFill>
                <a:latin typeface="Calibri"/>
                <a:ea typeface="Calibri"/>
                <a:cs typeface="Calibri"/>
                <a:sym typeface="Calibri"/>
              </a:rPr>
              <a:t>the list is endless</a:t>
            </a:r>
            <a:endParaRPr dirty="0"/>
          </a:p>
        </p:txBody>
      </p:sp>
      <p:pic>
        <p:nvPicPr>
          <p:cNvPr id="257" name="Google Shape;257;p3" descr="ud logo"/>
          <p:cNvPicPr preferRelativeResize="0"/>
          <p:nvPr/>
        </p:nvPicPr>
        <p:blipFill rotWithShape="1">
          <a:blip r:embed="rId9">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4" name="Google Shape;264;p4"/>
          <p:cNvSpPr txBox="1">
            <a:spLocks noGrp="1"/>
          </p:cNvSpPr>
          <p:nvPr>
            <p:ph type="title"/>
          </p:nvPr>
        </p:nvSpPr>
        <p:spPr>
          <a:xfrm>
            <a:off x="100379" y="55813"/>
            <a:ext cx="10515599" cy="9994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How do engineers do this?</a:t>
            </a:r>
            <a:endParaRPr/>
          </a:p>
        </p:txBody>
      </p:sp>
      <p:pic>
        <p:nvPicPr>
          <p:cNvPr id="265" name="Google Shape;265;p4" descr="student poster: make a world of difference"/>
          <p:cNvPicPr preferRelativeResize="0"/>
          <p:nvPr/>
        </p:nvPicPr>
        <p:blipFill rotWithShape="1">
          <a:blip r:embed="rId4">
            <a:alphaModFix/>
          </a:blip>
          <a:srcRect/>
          <a:stretch/>
        </p:blipFill>
        <p:spPr>
          <a:xfrm>
            <a:off x="7236852" y="965200"/>
            <a:ext cx="4072770" cy="5239024"/>
          </a:xfrm>
          <a:prstGeom prst="rect">
            <a:avLst/>
          </a:prstGeom>
          <a:noFill/>
          <a:ln>
            <a:noFill/>
          </a:ln>
        </p:spPr>
      </p:pic>
      <p:sp>
        <p:nvSpPr>
          <p:cNvPr id="266" name="Google Shape;266;p4"/>
          <p:cNvSpPr txBox="1"/>
          <p:nvPr/>
        </p:nvSpPr>
        <p:spPr>
          <a:xfrm>
            <a:off x="434681" y="903194"/>
            <a:ext cx="5951400" cy="4767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Help others by solving all sorts of problems.</a:t>
            </a:r>
            <a:endParaRPr sz="1400" b="0" i="0" u="none" strike="noStrike" cap="none">
              <a:solidFill>
                <a:srgbClr val="000000"/>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Use one of their most important tools: their own creativity.</a:t>
            </a:r>
            <a:endParaRPr sz="1400" b="0" i="0" u="none" strike="noStrike" cap="none">
              <a:solidFill>
                <a:srgbClr val="000000"/>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Work in design teams.</a:t>
            </a:r>
            <a:endParaRPr sz="1400" b="0" i="0" u="none" strike="noStrike" cap="none">
              <a:solidFill>
                <a:srgbClr val="000000"/>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Use cool tools such as computers, microscopes, testing machines, etc.</a:t>
            </a:r>
            <a:endParaRPr sz="1400" b="0" i="0" u="none" strike="noStrike" cap="none">
              <a:solidFill>
                <a:srgbClr val="000000"/>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Communicate with lots of people about problems they need solved.</a:t>
            </a:r>
            <a:endParaRPr sz="1400" b="0" i="0" u="none" strike="noStrike" cap="none">
              <a:solidFill>
                <a:srgbClr val="000000"/>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Share ideas and solutions with others through presentations and/or writing.</a:t>
            </a:r>
            <a:endParaRPr sz="1400" b="0" i="0" u="none" strike="noStrike" cap="none">
              <a:solidFill>
                <a:srgbClr val="000000"/>
              </a:solidFill>
              <a:latin typeface="Arial"/>
              <a:ea typeface="Arial"/>
              <a:cs typeface="Arial"/>
              <a:sym typeface="Arial"/>
            </a:endParaRPr>
          </a:p>
        </p:txBody>
      </p:sp>
      <p:pic>
        <p:nvPicPr>
          <p:cNvPr id="267" name="Google Shape;267;p4" descr="ud logo"/>
          <p:cNvPicPr preferRelativeResize="0"/>
          <p:nvPr/>
        </p:nvPicPr>
        <p:blipFill rotWithShape="1">
          <a:blip r:embed="rId5">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
          <p:cNvSpPr txBox="1">
            <a:spLocks noGrp="1"/>
          </p:cNvSpPr>
          <p:nvPr>
            <p:ph type="title"/>
          </p:nvPr>
        </p:nvSpPr>
        <p:spPr>
          <a:xfrm>
            <a:off x="191836" y="981466"/>
            <a:ext cx="11806988" cy="181275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988"/>
              <a:buFont typeface="Calibri"/>
              <a:buNone/>
            </a:pPr>
            <a:r>
              <a:rPr lang="en-US" sz="3950" b="0" i="0" u="none" strike="noStrike" cap="none" dirty="0">
                <a:solidFill>
                  <a:schemeClr val="dk1"/>
                </a:solidFill>
                <a:latin typeface="Calibri"/>
                <a:ea typeface="Calibri"/>
                <a:cs typeface="Calibri"/>
                <a:sym typeface="Calibri"/>
              </a:rPr>
              <a:t>Today you will be a mechanical engineer</a:t>
            </a:r>
            <a:r>
              <a:rPr lang="en-US" sz="3950" dirty="0">
                <a:solidFill>
                  <a:schemeClr val="dk1"/>
                </a:solidFill>
                <a:latin typeface="Calibri"/>
                <a:ea typeface="Calibri"/>
                <a:cs typeface="Calibri"/>
                <a:sym typeface="Calibri"/>
              </a:rPr>
              <a:t>. </a:t>
            </a:r>
            <a:r>
              <a:rPr lang="en-US" sz="3950" b="0" i="0" u="none" strike="noStrike" cap="none" dirty="0">
                <a:solidFill>
                  <a:schemeClr val="dk1"/>
                </a:solidFill>
                <a:latin typeface="Calibri"/>
                <a:ea typeface="Calibri"/>
                <a:cs typeface="Calibri"/>
                <a:sym typeface="Calibri"/>
              </a:rPr>
              <a:t>You will design, build and test a catapult and cushioning system!</a:t>
            </a:r>
            <a:endParaRPr dirty="0"/>
          </a:p>
        </p:txBody>
      </p:sp>
      <p:sp>
        <p:nvSpPr>
          <p:cNvPr id="274" name="Google Shape;274;p5"/>
          <p:cNvSpPr txBox="1">
            <a:spLocks noGrp="1"/>
          </p:cNvSpPr>
          <p:nvPr>
            <p:ph type="body" idx="1"/>
          </p:nvPr>
        </p:nvSpPr>
        <p:spPr>
          <a:xfrm>
            <a:off x="296333" y="2824166"/>
            <a:ext cx="11493500" cy="301155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Watch the Mythbusters videos!</a:t>
            </a: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700"/>
              <a:buFont typeface="Arial"/>
              <a:buNone/>
            </a:pPr>
            <a:r>
              <a:rPr lang="en-US" sz="2800" b="0" i="0" u="sng" strike="noStrike" cap="none">
                <a:solidFill>
                  <a:schemeClr val="hlink"/>
                </a:solidFill>
                <a:latin typeface="Calibri"/>
                <a:ea typeface="Calibri"/>
                <a:cs typeface="Calibri"/>
                <a:sym typeface="Calibri"/>
                <a:hlinkClick r:id="rId3"/>
              </a:rPr>
              <a:t>https://www.youtube.com/watch?v=9-Hwxw4fgqk</a:t>
            </a:r>
            <a:endParaRPr sz="2800" b="0" i="0" u="sng" strike="noStrike" cap="none">
              <a:solidFill>
                <a:schemeClr val="hlink"/>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700"/>
              <a:buFont typeface="Arial"/>
              <a:buNone/>
            </a:pPr>
            <a:r>
              <a:rPr lang="en-US" sz="2800" b="0" i="0" u="sng" strike="noStrike" cap="none">
                <a:solidFill>
                  <a:schemeClr val="hlink"/>
                </a:solidFill>
                <a:latin typeface="Calibri"/>
                <a:ea typeface="Calibri"/>
                <a:cs typeface="Calibri"/>
                <a:sym typeface="Calibri"/>
                <a:hlinkClick r:id="rId4"/>
              </a:rPr>
              <a:t>https://www.youtube.com/watch?v=bHs5KC0SafU</a:t>
            </a: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7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800"/>
              <a:buFont typeface="Arial"/>
              <a:buNone/>
            </a:pPr>
            <a:r>
              <a:rPr lang="en-US" sz="3200" b="1" i="0" u="none" strike="noStrike" cap="none">
                <a:solidFill>
                  <a:schemeClr val="dk1"/>
                </a:solidFill>
                <a:latin typeface="Calibri"/>
                <a:ea typeface="Calibri"/>
                <a:cs typeface="Calibri"/>
                <a:sym typeface="Calibri"/>
              </a:rPr>
              <a:t>Help launch presents into the castle because the Knights won’t open the door!</a:t>
            </a:r>
            <a:endParaRPr sz="3200" b="1"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sng" strike="noStrike" cap="none">
              <a:solidFill>
                <a:schemeClr val="hlink"/>
              </a:solidFill>
              <a:latin typeface="Calibri"/>
              <a:ea typeface="Calibri"/>
              <a:cs typeface="Calibri"/>
              <a:sym typeface="Calibri"/>
              <a:hlinkClick r:id="rId5"/>
            </a:endParaRPr>
          </a:p>
          <a:p>
            <a:pPr marL="228600" marR="0" lvl="0" indent="-50800" algn="l" rtl="0">
              <a:lnSpc>
                <a:spcPct val="90000"/>
              </a:lnSpc>
              <a:spcBef>
                <a:spcPts val="1000"/>
              </a:spcBef>
              <a:spcAft>
                <a:spcPts val="0"/>
              </a:spcAft>
              <a:buClr>
                <a:schemeClr val="dk1"/>
              </a:buClr>
              <a:buSzPts val="2800"/>
              <a:buFont typeface="Arial"/>
              <a:buNone/>
            </a:pPr>
            <a:endParaRPr sz="2800" b="0" i="0" u="sng" strike="noStrike" cap="none">
              <a:solidFill>
                <a:schemeClr val="hlink"/>
              </a:solidFill>
              <a:latin typeface="Calibri"/>
              <a:ea typeface="Calibri"/>
              <a:cs typeface="Calibri"/>
              <a:sym typeface="Calibri"/>
              <a:hlinkClick r:id="rId5"/>
            </a:endParaRPr>
          </a:p>
          <a:p>
            <a:pPr marL="228600" marR="0" lvl="0" indent="-50800" algn="l" rtl="0">
              <a:lnSpc>
                <a:spcPct val="90000"/>
              </a:lnSpc>
              <a:spcBef>
                <a:spcPts val="1000"/>
              </a:spcBef>
              <a:spcAft>
                <a:spcPts val="0"/>
              </a:spcAft>
              <a:buClr>
                <a:schemeClr val="dk1"/>
              </a:buClr>
              <a:buSzPts val="2800"/>
              <a:buFont typeface="Arial"/>
              <a:buNone/>
            </a:pPr>
            <a:endParaRPr sz="2800" b="0" i="0" u="sng" strike="noStrike" cap="none">
              <a:solidFill>
                <a:schemeClr val="hlink"/>
              </a:solidFill>
              <a:latin typeface="Calibri"/>
              <a:ea typeface="Calibri"/>
              <a:cs typeface="Calibri"/>
              <a:sym typeface="Calibri"/>
              <a:hlinkClick r:id="rId5"/>
            </a:endParaRPr>
          </a:p>
          <a:p>
            <a:pPr marL="228600" marR="0" lvl="0" indent="-50800" algn="l" rtl="0">
              <a:lnSpc>
                <a:spcPct val="90000"/>
              </a:lnSpc>
              <a:spcBef>
                <a:spcPts val="1000"/>
              </a:spcBef>
              <a:spcAft>
                <a:spcPts val="0"/>
              </a:spcAft>
              <a:buClr>
                <a:schemeClr val="dk1"/>
              </a:buClr>
              <a:buSzPts val="2800"/>
              <a:buFont typeface="Arial"/>
              <a:buNone/>
            </a:pPr>
            <a:endParaRPr sz="2800" b="0" i="0" u="sng" strike="noStrike" cap="none">
              <a:solidFill>
                <a:schemeClr val="hlink"/>
              </a:solidFill>
              <a:latin typeface="Calibri"/>
              <a:ea typeface="Calibri"/>
              <a:cs typeface="Calibri"/>
              <a:sym typeface="Calibri"/>
              <a:hlinkClick r:id="rId5"/>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75" name="Google Shape;275;p5"/>
          <p:cNvSpPr txBox="1"/>
          <p:nvPr/>
        </p:nvSpPr>
        <p:spPr>
          <a:xfrm>
            <a:off x="151180" y="106613"/>
            <a:ext cx="10515599" cy="9994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Engineering a Better World</a:t>
            </a:r>
            <a:endParaRPr sz="1400" b="0" i="0" u="none" strike="noStrike" cap="none">
              <a:solidFill>
                <a:srgbClr val="000000"/>
              </a:solidFill>
              <a:latin typeface="Arial"/>
              <a:ea typeface="Arial"/>
              <a:cs typeface="Arial"/>
              <a:sym typeface="Arial"/>
            </a:endParaRPr>
          </a:p>
        </p:txBody>
      </p:sp>
      <p:pic>
        <p:nvPicPr>
          <p:cNvPr id="276" name="Google Shape;276;p5" descr="ud logo"/>
          <p:cNvPicPr preferRelativeResize="0"/>
          <p:nvPr/>
        </p:nvPicPr>
        <p:blipFill rotWithShape="1">
          <a:blip r:embed="rId6">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6"/>
          <p:cNvSpPr txBox="1">
            <a:spLocks noGrp="1"/>
          </p:cNvSpPr>
          <p:nvPr>
            <p:ph type="body" idx="1"/>
          </p:nvPr>
        </p:nvSpPr>
        <p:spPr>
          <a:xfrm>
            <a:off x="308225" y="994835"/>
            <a:ext cx="11568702" cy="500046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You have arrived at a castle with a load of presents for the people inside, but the Knights won’t open the door!  </a:t>
            </a:r>
            <a:endParaRPr sz="3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In order to get the presents into the castle, you will need to build a catapult and fling the presents over the walls!  </a:t>
            </a:r>
            <a:endParaRPr sz="3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A great amount of force is being applied to the presents in order to transfer enough kinetic energy to them and give them enough speed to make it over the castle walls.  Also, many presents can be damaged when they hit the ground at high speed. </a:t>
            </a:r>
            <a:endParaRPr sz="3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You will need to solve this problem by designing a way to protect the presents from being damaged as they are sent into the castle.</a:t>
            </a:r>
            <a:endParaRPr sz="3000" b="0" i="0" u="none" strike="noStrike" cap="none">
              <a:solidFill>
                <a:schemeClr val="dk1"/>
              </a:solidFill>
              <a:latin typeface="Calibri"/>
              <a:ea typeface="Calibri"/>
              <a:cs typeface="Calibri"/>
              <a:sym typeface="Calibri"/>
            </a:endParaRPr>
          </a:p>
        </p:txBody>
      </p:sp>
      <p:sp>
        <p:nvSpPr>
          <p:cNvPr id="283" name="Google Shape;283;p6"/>
          <p:cNvSpPr txBox="1"/>
          <p:nvPr/>
        </p:nvSpPr>
        <p:spPr>
          <a:xfrm>
            <a:off x="204475" y="282340"/>
            <a:ext cx="10515599" cy="10410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Design Challenge Problem</a:t>
            </a:r>
            <a:br>
              <a:rPr lang="en-US" sz="4400" b="1" i="0" u="none" strike="noStrike" cap="none">
                <a:solidFill>
                  <a:schemeClr val="dk1"/>
                </a:solidFill>
                <a:latin typeface="Calibri"/>
                <a:ea typeface="Calibri"/>
                <a:cs typeface="Calibri"/>
                <a:sym typeface="Calibri"/>
              </a:rPr>
            </a:br>
            <a:endParaRPr sz="4400" b="1" i="0" u="none" strike="noStrike" cap="none">
              <a:solidFill>
                <a:schemeClr val="dk1"/>
              </a:solidFill>
              <a:latin typeface="Calibri"/>
              <a:ea typeface="Calibri"/>
              <a:cs typeface="Calibri"/>
              <a:sym typeface="Calibri"/>
            </a:endParaRPr>
          </a:p>
        </p:txBody>
      </p:sp>
      <p:pic>
        <p:nvPicPr>
          <p:cNvPr id="284" name="Google Shape;284;p6" descr="ud logo"/>
          <p:cNvPicPr preferRelativeResize="0"/>
          <p:nvPr/>
        </p:nvPicPr>
        <p:blipFill rotWithShape="1">
          <a:blip r:embed="rId3">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7"/>
          <p:cNvSpPr txBox="1">
            <a:spLocks noGrp="1"/>
          </p:cNvSpPr>
          <p:nvPr>
            <p:ph type="body" idx="1"/>
          </p:nvPr>
        </p:nvSpPr>
        <p:spPr>
          <a:xfrm>
            <a:off x="518295" y="1090511"/>
            <a:ext cx="11027700" cy="4106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Your team’s challenge is to build a catapult that will fling presents--represented by a cracker--over the walls. You also want to make certain that the cracker does not break when it hits the ground. So, you will design a way to safely transfer the potential energy in the catapult into kinetic energy in the cracker without the cracker breaking upon impact. </a:t>
            </a:r>
            <a:endParaRPr sz="3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 Your design can include only the materials provided.</a:t>
            </a:r>
            <a:endParaRPr/>
          </a:p>
          <a:p>
            <a:pPr marL="228600" marR="0" lvl="0" indent="-38100" algn="l" rtl="0">
              <a:lnSpc>
                <a:spcPct val="90000"/>
              </a:lnSpc>
              <a:spcBef>
                <a:spcPts val="100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291" name="Google Shape;291;p7"/>
          <p:cNvSpPr txBox="1"/>
          <p:nvPr/>
        </p:nvSpPr>
        <p:spPr>
          <a:xfrm>
            <a:off x="140973" y="49504"/>
            <a:ext cx="10515600" cy="104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Engineering Design Challenge</a:t>
            </a:r>
            <a:endParaRPr sz="1400" b="0" i="0" u="none" strike="noStrike" cap="none">
              <a:solidFill>
                <a:srgbClr val="000000"/>
              </a:solidFill>
              <a:latin typeface="Arial"/>
              <a:ea typeface="Arial"/>
              <a:cs typeface="Arial"/>
              <a:sym typeface="Arial"/>
            </a:endParaRPr>
          </a:p>
        </p:txBody>
      </p:sp>
      <p:pic>
        <p:nvPicPr>
          <p:cNvPr id="292" name="Google Shape;292;p7" descr="ud logo"/>
          <p:cNvPicPr preferRelativeResize="0"/>
          <p:nvPr/>
        </p:nvPicPr>
        <p:blipFill rotWithShape="1">
          <a:blip r:embed="rId3">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body" idx="1"/>
          </p:nvPr>
        </p:nvSpPr>
        <p:spPr>
          <a:xfrm>
            <a:off x="838200" y="1592787"/>
            <a:ext cx="10515599" cy="4351338"/>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Create a working catapult that can fling a cracker.</a:t>
            </a:r>
            <a:endParaRPr sz="4400" b="0" i="0" u="none" strike="noStrike" cap="none">
              <a:solidFill>
                <a:schemeClr val="dk1"/>
              </a:solidFill>
              <a:latin typeface="Calibri"/>
              <a:ea typeface="Calibri"/>
              <a:cs typeface="Calibri"/>
              <a:sym typeface="Calibri"/>
            </a:endParaRPr>
          </a:p>
          <a:p>
            <a:pPr marL="228600" marR="0" lvl="0" indent="-279400" algn="l" rtl="0">
              <a:lnSpc>
                <a:spcPct val="90000"/>
              </a:lnSpc>
              <a:spcBef>
                <a:spcPts val="100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Use only the materials your team </a:t>
            </a:r>
            <a:r>
              <a:rPr lang="en-US" sz="4400">
                <a:solidFill>
                  <a:schemeClr val="dk1"/>
                </a:solidFill>
                <a:latin typeface="Calibri"/>
                <a:ea typeface="Calibri"/>
                <a:cs typeface="Calibri"/>
                <a:sym typeface="Calibri"/>
              </a:rPr>
              <a:t>purchased</a:t>
            </a:r>
            <a:r>
              <a:rPr lang="en-US" sz="4400" b="0" i="0" u="none" strike="noStrike" cap="none">
                <a:solidFill>
                  <a:schemeClr val="dk1"/>
                </a:solidFill>
                <a:latin typeface="Calibri"/>
                <a:ea typeface="Calibri"/>
                <a:cs typeface="Calibri"/>
                <a:sym typeface="Calibri"/>
              </a:rPr>
              <a:t> to create a cushioning system to protect the cracker from breaking.</a:t>
            </a:r>
            <a:endParaRPr/>
          </a:p>
          <a:p>
            <a:pPr marL="228600" marR="0" lvl="0" indent="-279400" algn="l" rtl="0">
              <a:lnSpc>
                <a:spcPct val="90000"/>
              </a:lnSpc>
              <a:spcBef>
                <a:spcPts val="100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Have fun!! </a:t>
            </a:r>
            <a:endParaRPr/>
          </a:p>
        </p:txBody>
      </p:sp>
      <p:sp>
        <p:nvSpPr>
          <p:cNvPr id="299" name="Google Shape;299;p8"/>
          <p:cNvSpPr txBox="1">
            <a:spLocks noGrp="1"/>
          </p:cNvSpPr>
          <p:nvPr>
            <p:ph type="title"/>
          </p:nvPr>
        </p:nvSpPr>
        <p:spPr>
          <a:xfrm>
            <a:off x="187126" y="39570"/>
            <a:ext cx="11181346" cy="10244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Design Goals</a:t>
            </a:r>
            <a:endParaRPr/>
          </a:p>
        </p:txBody>
      </p:sp>
      <p:pic>
        <p:nvPicPr>
          <p:cNvPr id="300" name="Google Shape;300;p8" descr="ud logo"/>
          <p:cNvPicPr preferRelativeResize="0"/>
          <p:nvPr/>
        </p:nvPicPr>
        <p:blipFill rotWithShape="1">
          <a:blip r:embed="rId3">
            <a:alphaModFix/>
          </a:blip>
          <a:srcRect/>
          <a:stretch/>
        </p:blipFill>
        <p:spPr>
          <a:xfrm>
            <a:off x="0" y="5214862"/>
            <a:ext cx="1828800" cy="2366682"/>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g5da4aa3df1_0_1" descr="decorative image&#10;"/>
          <p:cNvPicPr preferRelativeResize="0"/>
          <p:nvPr/>
        </p:nvPicPr>
        <p:blipFill rotWithShape="1">
          <a:blip r:embed="rId3">
            <a:alphaModFix/>
          </a:blip>
          <a:srcRect/>
          <a:stretch/>
        </p:blipFill>
        <p:spPr>
          <a:xfrm>
            <a:off x="3631489" y="1589177"/>
            <a:ext cx="1767300" cy="1304100"/>
          </a:xfrm>
          <a:prstGeom prst="rect">
            <a:avLst/>
          </a:prstGeom>
          <a:noFill/>
          <a:ln>
            <a:noFill/>
          </a:ln>
        </p:spPr>
      </p:pic>
      <p:sp>
        <p:nvSpPr>
          <p:cNvPr id="307" name="Google Shape;307;g5da4aa3df1_0_1"/>
          <p:cNvSpPr txBox="1"/>
          <p:nvPr/>
        </p:nvSpPr>
        <p:spPr>
          <a:xfrm>
            <a:off x="473050" y="2901188"/>
            <a:ext cx="115290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String    Rubber     </a:t>
            </a:r>
            <a:r>
              <a:rPr lang="en-US" sz="3200">
                <a:solidFill>
                  <a:schemeClr val="dk1"/>
                </a:solidFill>
              </a:rPr>
              <a:t>Craft</a:t>
            </a:r>
            <a:r>
              <a:rPr lang="en-US" sz="3200" b="0" i="0" u="none" strike="noStrike" cap="none">
                <a:solidFill>
                  <a:schemeClr val="dk1"/>
                </a:solidFill>
                <a:latin typeface="Arial"/>
                <a:ea typeface="Arial"/>
                <a:cs typeface="Arial"/>
                <a:sym typeface="Arial"/>
              </a:rPr>
              <a:t>         Masking  Coffee  Cotton  Tissues</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             Bands       Sticks         Tape      Filters     Balls    </a:t>
            </a:r>
            <a:endParaRPr sz="3200" b="0" i="0" u="none" strike="noStrike" cap="none">
              <a:solidFill>
                <a:srgbClr val="000000"/>
              </a:solidFill>
              <a:latin typeface="Arial"/>
              <a:ea typeface="Arial"/>
              <a:cs typeface="Arial"/>
              <a:sym typeface="Arial"/>
            </a:endParaRPr>
          </a:p>
        </p:txBody>
      </p:sp>
      <p:pic>
        <p:nvPicPr>
          <p:cNvPr id="308" name="Google Shape;308;g5da4aa3df1_0_1" descr="decorative image"/>
          <p:cNvPicPr preferRelativeResize="0"/>
          <p:nvPr/>
        </p:nvPicPr>
        <p:blipFill rotWithShape="1">
          <a:blip r:embed="rId4">
            <a:alphaModFix/>
          </a:blip>
          <a:srcRect/>
          <a:stretch/>
        </p:blipFill>
        <p:spPr>
          <a:xfrm>
            <a:off x="2002082" y="1961489"/>
            <a:ext cx="1362325" cy="902925"/>
          </a:xfrm>
          <a:prstGeom prst="rect">
            <a:avLst/>
          </a:prstGeom>
          <a:noFill/>
          <a:ln>
            <a:noFill/>
          </a:ln>
        </p:spPr>
      </p:pic>
      <p:pic>
        <p:nvPicPr>
          <p:cNvPr id="309" name="Google Shape;309;g5da4aa3df1_0_1" descr="https://lh6.googleusercontent.com/AETFOw5UEdGP7CxRt22Sz4DUd6PxOF2nqG4mzYp11Yg-Vn-SokNmvASHGE2JAtW2J8BXXmD8gx9n9dLVqD3jwjHGmc8gCiLUqtVblZNB36ULsf_Ui5pL_8JHSSPiFqJeHuOD5zFUeGTPB7pOmg"/>
          <p:cNvPicPr preferRelativeResize="0"/>
          <p:nvPr/>
        </p:nvPicPr>
        <p:blipFill rotWithShape="1">
          <a:blip r:embed="rId5">
            <a:alphaModFix/>
          </a:blip>
          <a:srcRect/>
          <a:stretch/>
        </p:blipFill>
        <p:spPr>
          <a:xfrm>
            <a:off x="592095" y="1747139"/>
            <a:ext cx="1016434" cy="988200"/>
          </a:xfrm>
          <a:prstGeom prst="rect">
            <a:avLst/>
          </a:prstGeom>
          <a:noFill/>
          <a:ln>
            <a:noFill/>
          </a:ln>
        </p:spPr>
      </p:pic>
      <p:pic>
        <p:nvPicPr>
          <p:cNvPr id="310" name="Google Shape;310;g5da4aa3df1_0_1" descr="decorative image"/>
          <p:cNvPicPr preferRelativeResize="0"/>
          <p:nvPr/>
        </p:nvPicPr>
        <p:blipFill rotWithShape="1">
          <a:blip r:embed="rId6">
            <a:alphaModFix/>
          </a:blip>
          <a:srcRect/>
          <a:stretch/>
        </p:blipFill>
        <p:spPr>
          <a:xfrm>
            <a:off x="5875181" y="2034255"/>
            <a:ext cx="1362325" cy="866934"/>
          </a:xfrm>
          <a:prstGeom prst="rect">
            <a:avLst/>
          </a:prstGeom>
          <a:noFill/>
          <a:ln>
            <a:noFill/>
          </a:ln>
        </p:spPr>
      </p:pic>
      <p:pic>
        <p:nvPicPr>
          <p:cNvPr id="311" name="Google Shape;311;g5da4aa3df1_0_1" descr="decorative image"/>
          <p:cNvPicPr preferRelativeResize="0"/>
          <p:nvPr/>
        </p:nvPicPr>
        <p:blipFill rotWithShape="1">
          <a:blip r:embed="rId7">
            <a:alphaModFix/>
          </a:blip>
          <a:srcRect/>
          <a:stretch/>
        </p:blipFill>
        <p:spPr>
          <a:xfrm>
            <a:off x="7663506" y="1767709"/>
            <a:ext cx="1066800" cy="1133475"/>
          </a:xfrm>
          <a:prstGeom prst="rect">
            <a:avLst/>
          </a:prstGeom>
          <a:noFill/>
          <a:ln>
            <a:noFill/>
          </a:ln>
        </p:spPr>
      </p:pic>
      <p:pic>
        <p:nvPicPr>
          <p:cNvPr id="312" name="Google Shape;312;g5da4aa3df1_0_1" descr="decorative image"/>
          <p:cNvPicPr preferRelativeResize="0"/>
          <p:nvPr/>
        </p:nvPicPr>
        <p:blipFill rotWithShape="1">
          <a:blip r:embed="rId8">
            <a:alphaModFix/>
          </a:blip>
          <a:srcRect/>
          <a:stretch/>
        </p:blipFill>
        <p:spPr>
          <a:xfrm>
            <a:off x="8921000" y="1912989"/>
            <a:ext cx="1302099" cy="988200"/>
          </a:xfrm>
          <a:prstGeom prst="rect">
            <a:avLst/>
          </a:prstGeom>
          <a:noFill/>
          <a:ln>
            <a:noFill/>
          </a:ln>
        </p:spPr>
      </p:pic>
      <p:pic>
        <p:nvPicPr>
          <p:cNvPr id="313" name="Google Shape;313;g5da4aa3df1_0_1" descr="decorative image"/>
          <p:cNvPicPr preferRelativeResize="0"/>
          <p:nvPr/>
        </p:nvPicPr>
        <p:blipFill rotWithShape="1">
          <a:blip r:embed="rId9">
            <a:alphaModFix/>
          </a:blip>
          <a:srcRect/>
          <a:stretch/>
        </p:blipFill>
        <p:spPr>
          <a:xfrm>
            <a:off x="10638450" y="1901177"/>
            <a:ext cx="1192799" cy="1000010"/>
          </a:xfrm>
          <a:prstGeom prst="rect">
            <a:avLst/>
          </a:prstGeom>
          <a:noFill/>
          <a:ln>
            <a:noFill/>
          </a:ln>
        </p:spPr>
      </p:pic>
      <p:pic>
        <p:nvPicPr>
          <p:cNvPr id="314" name="Google Shape;314;g5da4aa3df1_0_1" descr="ud logo"/>
          <p:cNvPicPr preferRelativeResize="0"/>
          <p:nvPr/>
        </p:nvPicPr>
        <p:blipFill rotWithShape="1">
          <a:blip r:embed="rId10">
            <a:alphaModFix/>
          </a:blip>
          <a:srcRect/>
          <a:stretch/>
        </p:blipFill>
        <p:spPr>
          <a:xfrm>
            <a:off x="0" y="4491325"/>
            <a:ext cx="1828800" cy="2366682"/>
          </a:xfrm>
          <a:prstGeom prst="rect">
            <a:avLst/>
          </a:prstGeom>
          <a:noFill/>
          <a:ln>
            <a:noFill/>
          </a:ln>
        </p:spPr>
      </p:pic>
      <p:sp>
        <p:nvSpPr>
          <p:cNvPr id="315" name="Google Shape;315;g5da4aa3df1_0_1"/>
          <p:cNvSpPr txBox="1"/>
          <p:nvPr/>
        </p:nvSpPr>
        <p:spPr>
          <a:xfrm>
            <a:off x="449950" y="331650"/>
            <a:ext cx="7848000" cy="1077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5400" b="1">
                <a:solidFill>
                  <a:schemeClr val="dk1"/>
                </a:solidFill>
                <a:latin typeface="Calibri"/>
                <a:ea typeface="Calibri"/>
                <a:cs typeface="Calibri"/>
                <a:sym typeface="Calibri"/>
              </a:rPr>
              <a:t>Materials</a:t>
            </a:r>
            <a:endParaRPr>
              <a:solidFill>
                <a:schemeClr val="dk1"/>
              </a:solidFill>
            </a:endParaRPr>
          </a:p>
        </p:txBody>
      </p:sp>
    </p:spTree>
  </p:cSld>
  <p:clrMapOvr>
    <a:masterClrMapping/>
  </p:clrMapOvr>
  <p:transition spd="slow">
    <p:fade thruBlk="1"/>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1491</Words>
  <Application>Microsoft Macintosh PowerPoint</Application>
  <PresentationFormat>Widescreen</PresentationFormat>
  <Paragraphs>194</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Office Theme</vt:lpstr>
      <vt:lpstr>Office Theme</vt:lpstr>
      <vt:lpstr>PowerPoint Presentation</vt:lpstr>
      <vt:lpstr>VOCABULARY WORDS:</vt:lpstr>
      <vt:lpstr>What does an engineer do?</vt:lpstr>
      <vt:lpstr>How do engineers do this?</vt:lpstr>
      <vt:lpstr>Today you will be a mechanical engineer. You will design, build and test a catapult and cushioning system!</vt:lpstr>
      <vt:lpstr>PowerPoint Presentation</vt:lpstr>
      <vt:lpstr>PowerPoint Presentation</vt:lpstr>
      <vt:lpstr>Design Goals</vt:lpstr>
      <vt:lpstr>PowerPoint Presentation</vt:lpstr>
      <vt:lpstr>Design Testing</vt:lpstr>
      <vt:lpstr>Engineering Design Process</vt:lpstr>
      <vt:lpstr>Build a Catapult</vt:lpstr>
      <vt:lpstr>PowerPoint Presentation</vt:lpstr>
      <vt:lpstr>What materials do you, as a team, want to purchase to create your cushioning device?</vt:lpstr>
      <vt:lpstr>What will your cushioning device look like when you are finished building it?   Remember to use only the materials you purchased. </vt:lpstr>
      <vt:lpstr>Test Your Catapult and Cushioning Device</vt:lpstr>
      <vt:lpstr>Design Reflection</vt:lpstr>
      <vt:lpstr>Redesign Your Cushioning Device</vt:lpstr>
      <vt:lpstr>Wrap Up</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Knights Before Christmas Presentation</dc:title>
  <dc:subject/>
  <dc:creator/>
  <cp:keywords/>
  <dc:description/>
  <cp:lastModifiedBy>Microsoft Office User</cp:lastModifiedBy>
  <cp:revision>4</cp:revision>
  <dcterms:modified xsi:type="dcterms:W3CDTF">2019-08-20T19:24:39Z</dcterms:modified>
  <cp:category/>
</cp:coreProperties>
</file>