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hFWr3oa913bsoaRB1B1tTXmw5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bcnews.com/video/nightly-news/5304423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As the pre-activity survey is distributed to students, introduce yourself and provide enough of an activity overview to gain students excitement.</a:t>
            </a:r>
            <a:endParaRPr/>
          </a:p>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Allow time for students to individually complete their pre-activity survey.</a:t>
            </a:r>
            <a:endParaRPr/>
          </a:p>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Divide group into teams of 3 to 4 students each.</a:t>
            </a:r>
            <a:endParaRPr/>
          </a:p>
        </p:txBody>
      </p:sp>
      <p:sp>
        <p:nvSpPr>
          <p:cNvPr id="226" name="Google Shape;226;p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0: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Introduce the Engineering Design Process. Explain that engineers use it as a tool to help them more effectively solve problems.</a:t>
            </a:r>
            <a:endParaRPr/>
          </a:p>
          <a:p>
            <a:pPr marL="0" marR="0" lvl="0" indent="0" algn="l" rtl="0">
              <a:lnSpc>
                <a:spcPct val="100000"/>
              </a:lnSpc>
              <a:spcBef>
                <a:spcPts val="5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3" name="Google Shape;323;p10: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Explain how teams will use the engineering design process as they complete the challenge:</a:t>
            </a:r>
            <a:endParaRPr/>
          </a:p>
          <a:p>
            <a:pPr marL="158750" marR="0" lvl="0" indent="-6350" algn="l" rtl="0">
              <a:lnSpc>
                <a:spcPct val="115000"/>
              </a:lnSpc>
              <a:spcBef>
                <a:spcPts val="50"/>
              </a:spcBef>
              <a:spcAft>
                <a:spcPts val="0"/>
              </a:spcAft>
              <a:buClr>
                <a:schemeClr val="dk1"/>
              </a:buClr>
              <a:buSzPts val="1400"/>
              <a:buFont typeface="Arial"/>
              <a:buNone/>
            </a:pPr>
            <a:r>
              <a:rPr lang="en-US" sz="1100" b="1" i="0" u="none" strike="noStrike" cap="none">
                <a:solidFill>
                  <a:schemeClr val="dk1"/>
                </a:solidFill>
                <a:latin typeface="Arial"/>
                <a:ea typeface="Arial"/>
                <a:cs typeface="Arial"/>
                <a:sym typeface="Arial"/>
              </a:rPr>
              <a:t>Ask </a:t>
            </a:r>
            <a:r>
              <a:rPr lang="en-US" sz="1100" b="0" i="0" u="none" strike="noStrike" cap="none">
                <a:solidFill>
                  <a:schemeClr val="dk1"/>
                </a:solidFill>
                <a:latin typeface="Arial"/>
                <a:ea typeface="Arial"/>
                <a:cs typeface="Arial"/>
                <a:sym typeface="Arial"/>
              </a:rPr>
              <a:t>(10 mins.)</a:t>
            </a:r>
            <a:endParaRPr sz="2800" b="0" i="0" u="none" strike="noStrike" cap="none">
              <a:solidFill>
                <a:schemeClr val="dk1"/>
              </a:solidFill>
              <a:latin typeface="Calibri"/>
              <a:ea typeface="Calibri"/>
              <a:cs typeface="Calibri"/>
              <a:sym typeface="Calibri"/>
            </a:endParaRPr>
          </a:p>
        </p:txBody>
      </p:sp>
      <p:sp>
        <p:nvSpPr>
          <p:cNvPr id="333" name="Google Shape;333;p1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2: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050" b="0" i="0" u="none" strike="noStrike" cap="none">
                <a:solidFill>
                  <a:schemeClr val="dk1"/>
                </a:solidFill>
                <a:latin typeface="Arial"/>
                <a:ea typeface="Arial"/>
                <a:cs typeface="Arial"/>
                <a:sym typeface="Arial"/>
              </a:rPr>
              <a:t>Explain how teams will use the engineering design process as they complete the challenge:</a:t>
            </a:r>
            <a:endParaRPr/>
          </a:p>
          <a:p>
            <a:pPr marL="158750" marR="0" lvl="0" indent="-6350" algn="l" rtl="0">
              <a:lnSpc>
                <a:spcPct val="115000"/>
              </a:lnSpc>
              <a:spcBef>
                <a:spcPts val="50"/>
              </a:spcBef>
              <a:spcAft>
                <a:spcPts val="0"/>
              </a:spcAft>
              <a:buClr>
                <a:schemeClr val="dk1"/>
              </a:buClr>
              <a:buSzPts val="1400"/>
              <a:buFont typeface="Arial"/>
              <a:buNone/>
            </a:pPr>
            <a:r>
              <a:rPr lang="en-US" sz="1050" b="1" i="0" u="none" strike="noStrike" cap="none">
                <a:solidFill>
                  <a:schemeClr val="dk1"/>
                </a:solidFill>
                <a:latin typeface="Arial"/>
                <a:ea typeface="Arial"/>
                <a:cs typeface="Arial"/>
                <a:sym typeface="Arial"/>
              </a:rPr>
              <a:t>Imagine </a:t>
            </a:r>
            <a:r>
              <a:rPr lang="en-US" sz="1050" b="0" i="0" u="none" strike="noStrike" cap="none">
                <a:solidFill>
                  <a:schemeClr val="dk1"/>
                </a:solidFill>
                <a:latin typeface="Arial"/>
                <a:ea typeface="Arial"/>
                <a:cs typeface="Arial"/>
                <a:sym typeface="Arial"/>
              </a:rPr>
              <a:t>(10 mins.)</a:t>
            </a:r>
            <a:endParaRPr/>
          </a:p>
          <a:p>
            <a:pPr marL="330200" marR="0" lvl="0" indent="-177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Ask the students to notice that the word </a:t>
            </a:r>
            <a:r>
              <a:rPr lang="en-US" sz="1100" b="0" i="0" u="sng" strike="noStrike" cap="none">
                <a:solidFill>
                  <a:schemeClr val="dk1"/>
                </a:solidFill>
                <a:latin typeface="Arial"/>
                <a:ea typeface="Arial"/>
                <a:cs typeface="Arial"/>
                <a:sym typeface="Arial"/>
              </a:rPr>
              <a:t>Imagine</a:t>
            </a:r>
            <a:r>
              <a:rPr lang="en-US" sz="1100" b="0" i="0" u="none" strike="noStrike" cap="none">
                <a:solidFill>
                  <a:schemeClr val="dk1"/>
                </a:solidFill>
                <a:latin typeface="Arial"/>
                <a:ea typeface="Arial"/>
                <a:cs typeface="Arial"/>
                <a:sym typeface="Arial"/>
              </a:rPr>
              <a:t> is in one of the circles of the “Engineering Design Process”.</a:t>
            </a:r>
            <a:endParaRPr/>
          </a:p>
          <a:p>
            <a:pPr marL="330200" marR="0" lvl="0" indent="-177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Students should </a:t>
            </a:r>
            <a:r>
              <a:rPr lang="en-US" sz="1100" b="0" i="0" u="sng" strike="noStrike" cap="none">
                <a:solidFill>
                  <a:schemeClr val="dk1"/>
                </a:solidFill>
                <a:latin typeface="Arial"/>
                <a:ea typeface="Arial"/>
                <a:cs typeface="Arial"/>
                <a:sym typeface="Arial"/>
              </a:rPr>
              <a:t>Imagine</a:t>
            </a:r>
            <a:r>
              <a:rPr lang="en-US" sz="1100" b="0" i="0" u="none" strike="noStrike" cap="none">
                <a:solidFill>
                  <a:schemeClr val="dk1"/>
                </a:solidFill>
                <a:latin typeface="Arial"/>
                <a:ea typeface="Arial"/>
                <a:cs typeface="Arial"/>
                <a:sym typeface="Arial"/>
              </a:rPr>
              <a:t> what their houses will look like.</a:t>
            </a:r>
            <a:endParaRPr/>
          </a:p>
          <a:p>
            <a:pPr marL="330200" marR="0" lvl="0" indent="-177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Students should draw a picture or write a description of their house on their STEM Challenge handout.</a:t>
            </a:r>
            <a:endParaRPr/>
          </a:p>
          <a:p>
            <a:pPr marL="330200" marR="0" lvl="0" indent="-177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Walk around as the students complete the </a:t>
            </a:r>
            <a:r>
              <a:rPr lang="en-US" sz="1100" b="0" i="0" u="sng" strike="noStrike" cap="none">
                <a:solidFill>
                  <a:schemeClr val="dk1"/>
                </a:solidFill>
                <a:latin typeface="Arial"/>
                <a:ea typeface="Arial"/>
                <a:cs typeface="Arial"/>
                <a:sym typeface="Arial"/>
              </a:rPr>
              <a:t>Imagine</a:t>
            </a:r>
            <a:r>
              <a:rPr lang="en-US" sz="1100" b="0" i="0" u="none" strike="noStrike" cap="none">
                <a:solidFill>
                  <a:schemeClr val="dk1"/>
                </a:solidFill>
                <a:latin typeface="Arial"/>
                <a:ea typeface="Arial"/>
                <a:cs typeface="Arial"/>
                <a:sym typeface="Arial"/>
              </a:rPr>
              <a:t> step of the Engineering Design Process</a:t>
            </a:r>
            <a:r>
              <a:rPr lang="en-US" sz="1100"/>
              <a:t>.</a:t>
            </a:r>
            <a:endParaRPr sz="2800" b="0" i="0" u="none" strike="noStrike" cap="none">
              <a:solidFill>
                <a:schemeClr val="dk1"/>
              </a:solidFill>
              <a:latin typeface="Calibri"/>
              <a:ea typeface="Calibri"/>
              <a:cs typeface="Calibri"/>
              <a:sym typeface="Calibri"/>
            </a:endParaRPr>
          </a:p>
        </p:txBody>
      </p:sp>
      <p:sp>
        <p:nvSpPr>
          <p:cNvPr id="357" name="Google Shape;357;p1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3: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Walk around as the students share their ideas with their teammates. Make sure that each student is given ample time to share his or her ideas. Students get excited about wanting to </a:t>
            </a:r>
            <a:r>
              <a:rPr lang="en-US"/>
              <a:t>create</a:t>
            </a:r>
            <a:r>
              <a:rPr lang="en-US" sz="1200" b="0" i="0" u="none" strike="noStrike" cap="none">
                <a:solidFill>
                  <a:schemeClr val="dk1"/>
                </a:solidFill>
                <a:latin typeface="Arial"/>
                <a:ea typeface="Arial"/>
                <a:cs typeface="Arial"/>
                <a:sym typeface="Arial"/>
              </a:rPr>
              <a:t> a cradle and often rush through the sharing process. Remind students that the sharing process is extremely important as engineers often alter their designs based on ideas shared during the brainstorming process. </a:t>
            </a:r>
            <a:endParaRPr sz="1200" b="0" i="0" u="none" strike="noStrike" cap="none">
              <a:solidFill>
                <a:schemeClr val="dk1"/>
              </a:solidFill>
              <a:latin typeface="Arial"/>
              <a:ea typeface="Arial"/>
              <a:cs typeface="Arial"/>
              <a:sym typeface="Arial"/>
            </a:endParaRPr>
          </a:p>
        </p:txBody>
      </p:sp>
      <p:sp>
        <p:nvSpPr>
          <p:cNvPr id="381" name="Google Shape;381;p1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000" b="0" i="0" u="none" strike="noStrike" cap="none">
                <a:solidFill>
                  <a:schemeClr val="dk1"/>
                </a:solidFill>
                <a:latin typeface="Arial"/>
                <a:ea typeface="Arial"/>
                <a:cs typeface="Arial"/>
                <a:sym typeface="Arial"/>
              </a:rPr>
              <a:t>Explain how teams will use the engineering design process as they complete the challenge:</a:t>
            </a:r>
            <a:endParaRPr sz="1000" b="0" i="0" u="none" strike="noStrike" cap="none">
              <a:solidFill>
                <a:schemeClr val="dk1"/>
              </a:solidFill>
              <a:latin typeface="Arial"/>
              <a:ea typeface="Arial"/>
              <a:cs typeface="Arial"/>
              <a:sym typeface="Arial"/>
            </a:endParaRPr>
          </a:p>
          <a:p>
            <a:pPr marL="158750" marR="0" lvl="0" indent="-6350" algn="l" rtl="0">
              <a:lnSpc>
                <a:spcPct val="115000"/>
              </a:lnSpc>
              <a:spcBef>
                <a:spcPts val="50"/>
              </a:spcBef>
              <a:spcAft>
                <a:spcPts val="0"/>
              </a:spcAft>
              <a:buClr>
                <a:schemeClr val="dk1"/>
              </a:buClr>
              <a:buSzPts val="1400"/>
              <a:buFont typeface="Arial"/>
              <a:buNone/>
            </a:pPr>
            <a:r>
              <a:rPr lang="en-US" sz="1000" b="1" i="0" u="none" strike="noStrike" cap="none">
                <a:solidFill>
                  <a:schemeClr val="dk1"/>
                </a:solidFill>
                <a:latin typeface="Arial"/>
                <a:ea typeface="Arial"/>
                <a:cs typeface="Arial"/>
                <a:sym typeface="Arial"/>
              </a:rPr>
              <a:t>Plan</a:t>
            </a:r>
            <a:endParaRPr sz="1050" b="0" i="0" u="none" strike="noStrike" cap="none">
              <a:solidFill>
                <a:schemeClr val="dk1"/>
              </a:solidFill>
              <a:latin typeface="Arial"/>
              <a:ea typeface="Arial"/>
              <a:cs typeface="Arial"/>
              <a:sym typeface="Arial"/>
            </a:endParaRPr>
          </a:p>
          <a:p>
            <a:pPr marL="330200" marR="0" lvl="0" indent="-177800" algn="l" rtl="0">
              <a:lnSpc>
                <a:spcPct val="115000"/>
              </a:lnSpc>
              <a:spcBef>
                <a:spcPts val="50"/>
              </a:spcBef>
              <a:spcAft>
                <a:spcPts val="0"/>
              </a:spcAft>
              <a:buClr>
                <a:schemeClr val="dk1"/>
              </a:buClr>
              <a:buSzPts val="1050"/>
              <a:buFont typeface="Arial"/>
              <a:buChar char="•"/>
            </a:pPr>
            <a:r>
              <a:rPr lang="en-US" sz="1050" b="0" i="0" u="none" strike="noStrike" cap="none">
                <a:solidFill>
                  <a:schemeClr val="dk1"/>
                </a:solidFill>
                <a:latin typeface="Arial"/>
                <a:ea typeface="Arial"/>
                <a:cs typeface="Arial"/>
                <a:sym typeface="Arial"/>
              </a:rPr>
              <a:t>Ask the students to notice that the word </a:t>
            </a:r>
            <a:r>
              <a:rPr lang="en-US" sz="1050" b="0" i="0" u="sng" strike="noStrike" cap="none">
                <a:solidFill>
                  <a:schemeClr val="dk1"/>
                </a:solidFill>
                <a:latin typeface="Arial"/>
                <a:ea typeface="Arial"/>
                <a:cs typeface="Arial"/>
                <a:sym typeface="Arial"/>
              </a:rPr>
              <a:t>Plan</a:t>
            </a:r>
            <a:r>
              <a:rPr lang="en-US" sz="1050" b="0" i="0" u="none" strike="noStrike" cap="none">
                <a:solidFill>
                  <a:schemeClr val="dk1"/>
                </a:solidFill>
                <a:latin typeface="Arial"/>
                <a:ea typeface="Arial"/>
                <a:cs typeface="Arial"/>
                <a:sym typeface="Arial"/>
              </a:rPr>
              <a:t> is in one of the circles of the “Engineering Design Process”. </a:t>
            </a:r>
            <a:endParaRPr/>
          </a:p>
          <a:p>
            <a:pPr marL="330200" marR="0" lvl="0" indent="-177800" algn="l" rtl="0">
              <a:lnSpc>
                <a:spcPct val="115000"/>
              </a:lnSpc>
              <a:spcBef>
                <a:spcPts val="50"/>
              </a:spcBef>
              <a:spcAft>
                <a:spcPts val="0"/>
              </a:spcAft>
              <a:buClr>
                <a:schemeClr val="dk1"/>
              </a:buClr>
              <a:buSzPts val="1050"/>
              <a:buFont typeface="Arial"/>
              <a:buChar char="•"/>
            </a:pPr>
            <a:r>
              <a:rPr lang="en-US" sz="1050" b="0" i="0" u="none" strike="noStrike" cap="none">
                <a:solidFill>
                  <a:schemeClr val="dk1"/>
                </a:solidFill>
                <a:latin typeface="Arial"/>
                <a:ea typeface="Arial"/>
                <a:cs typeface="Arial"/>
                <a:sym typeface="Arial"/>
              </a:rPr>
              <a:t>Students should </a:t>
            </a:r>
            <a:r>
              <a:rPr lang="en-US" sz="1050" b="0" i="0" u="sng" strike="noStrike" cap="none">
                <a:solidFill>
                  <a:schemeClr val="dk1"/>
                </a:solidFill>
                <a:latin typeface="Arial"/>
                <a:ea typeface="Arial"/>
                <a:cs typeface="Arial"/>
                <a:sym typeface="Arial"/>
              </a:rPr>
              <a:t>Plan</a:t>
            </a:r>
            <a:r>
              <a:rPr lang="en-US" sz="1050" b="0" i="0" u="none" strike="noStrike" cap="none">
                <a:solidFill>
                  <a:schemeClr val="dk1"/>
                </a:solidFill>
                <a:latin typeface="Arial"/>
                <a:ea typeface="Arial"/>
                <a:cs typeface="Arial"/>
                <a:sym typeface="Arial"/>
              </a:rPr>
              <a:t> as a team what their </a:t>
            </a:r>
            <a:r>
              <a:rPr lang="en-US" sz="1050"/>
              <a:t>cradle </a:t>
            </a:r>
            <a:r>
              <a:rPr lang="en-US" sz="1050" b="0" i="0" u="none" strike="noStrike" cap="none">
                <a:solidFill>
                  <a:schemeClr val="dk1"/>
                </a:solidFill>
                <a:latin typeface="Arial"/>
                <a:ea typeface="Arial"/>
                <a:cs typeface="Arial"/>
                <a:sym typeface="Arial"/>
              </a:rPr>
              <a:t>will look like. </a:t>
            </a:r>
            <a:endParaRPr/>
          </a:p>
          <a:p>
            <a:pPr marL="330200" marR="0" lvl="0" indent="-177800" algn="l" rtl="0">
              <a:lnSpc>
                <a:spcPct val="115000"/>
              </a:lnSpc>
              <a:spcBef>
                <a:spcPts val="50"/>
              </a:spcBef>
              <a:spcAft>
                <a:spcPts val="0"/>
              </a:spcAft>
              <a:buClr>
                <a:schemeClr val="dk1"/>
              </a:buClr>
              <a:buSzPts val="1050"/>
              <a:buFont typeface="Arial"/>
              <a:buChar char="•"/>
            </a:pPr>
            <a:r>
              <a:rPr lang="en-US" sz="1050" b="0" i="0" u="none" strike="noStrike" cap="none">
                <a:solidFill>
                  <a:schemeClr val="dk1"/>
                </a:solidFill>
                <a:latin typeface="Arial"/>
                <a:ea typeface="Arial"/>
                <a:cs typeface="Arial"/>
                <a:sym typeface="Arial"/>
              </a:rPr>
              <a:t>Students can use a teammates’ ideas or a combination of the teams’ ideas. But remind them that they must create one </a:t>
            </a:r>
            <a:r>
              <a:rPr lang="en-US" sz="1050"/>
              <a:t>cradle </a:t>
            </a:r>
            <a:r>
              <a:rPr lang="en-US" sz="1050" b="0" i="0" u="none" strike="noStrike" cap="none">
                <a:solidFill>
                  <a:schemeClr val="dk1"/>
                </a:solidFill>
                <a:latin typeface="Arial"/>
                <a:ea typeface="Arial"/>
                <a:cs typeface="Arial"/>
                <a:sym typeface="Arial"/>
              </a:rPr>
              <a:t>together as a team! </a:t>
            </a:r>
            <a:endParaRPr/>
          </a:p>
          <a:p>
            <a:pPr marL="330200" marR="0" lvl="0" indent="-177800" algn="l" rtl="0">
              <a:lnSpc>
                <a:spcPct val="115000"/>
              </a:lnSpc>
              <a:spcBef>
                <a:spcPts val="50"/>
              </a:spcBef>
              <a:spcAft>
                <a:spcPts val="0"/>
              </a:spcAft>
              <a:buClr>
                <a:schemeClr val="dk1"/>
              </a:buClr>
              <a:buSzPts val="1050"/>
              <a:buFont typeface="Arial"/>
              <a:buChar char="•"/>
            </a:pPr>
            <a:r>
              <a:rPr lang="en-US" sz="1050" b="0" i="0" u="none" strike="noStrike" cap="none">
                <a:solidFill>
                  <a:schemeClr val="dk1"/>
                </a:solidFill>
                <a:latin typeface="Arial"/>
                <a:ea typeface="Arial"/>
                <a:cs typeface="Arial"/>
                <a:sym typeface="Arial"/>
              </a:rPr>
              <a:t>Students should draw a picture or write a description of their </a:t>
            </a:r>
            <a:r>
              <a:rPr lang="en-US" sz="1050"/>
              <a:t>cradle</a:t>
            </a:r>
            <a:r>
              <a:rPr lang="en-US" sz="1050" b="0" i="0" u="none" strike="noStrike" cap="none">
                <a:solidFill>
                  <a:schemeClr val="dk1"/>
                </a:solidFill>
                <a:latin typeface="Arial"/>
                <a:ea typeface="Arial"/>
                <a:cs typeface="Arial"/>
                <a:sym typeface="Arial"/>
              </a:rPr>
              <a:t> on their STEM Challenge handout.</a:t>
            </a:r>
            <a:endParaRPr/>
          </a:p>
          <a:p>
            <a:pPr marL="330200" marR="0" lvl="0" indent="-177800" algn="l" rtl="0">
              <a:lnSpc>
                <a:spcPct val="115000"/>
              </a:lnSpc>
              <a:spcBef>
                <a:spcPts val="50"/>
              </a:spcBef>
              <a:spcAft>
                <a:spcPts val="0"/>
              </a:spcAft>
              <a:buClr>
                <a:schemeClr val="dk1"/>
              </a:buClr>
              <a:buSzPts val="1050"/>
              <a:buFont typeface="Arial"/>
              <a:buChar char="•"/>
            </a:pPr>
            <a:r>
              <a:rPr lang="en-US" sz="1050" b="0" i="0" u="none" strike="noStrike" cap="none">
                <a:solidFill>
                  <a:schemeClr val="dk1"/>
                </a:solidFill>
                <a:latin typeface="Arial"/>
                <a:ea typeface="Arial"/>
                <a:cs typeface="Arial"/>
                <a:sym typeface="Arial"/>
              </a:rPr>
              <a:t>Walk around as the students complete the </a:t>
            </a:r>
            <a:r>
              <a:rPr lang="en-US" sz="1050" b="0" i="0" u="sng" strike="noStrike" cap="none">
                <a:solidFill>
                  <a:schemeClr val="dk1"/>
                </a:solidFill>
                <a:latin typeface="Arial"/>
                <a:ea typeface="Arial"/>
                <a:cs typeface="Arial"/>
                <a:sym typeface="Arial"/>
              </a:rPr>
              <a:t>Plan</a:t>
            </a:r>
            <a:r>
              <a:rPr lang="en-US" sz="1050" b="0" i="0" u="none" strike="noStrike" cap="none">
                <a:solidFill>
                  <a:schemeClr val="dk1"/>
                </a:solidFill>
                <a:latin typeface="Arial"/>
                <a:ea typeface="Arial"/>
                <a:cs typeface="Arial"/>
                <a:sym typeface="Arial"/>
              </a:rPr>
              <a:t> step of the Engineering Design Process</a:t>
            </a:r>
            <a:r>
              <a:rPr lang="en-US" sz="1050"/>
              <a:t>.</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Calibri"/>
              <a:ea typeface="Calibri"/>
              <a:cs typeface="Calibri"/>
              <a:sym typeface="Calibri"/>
            </a:endParaRPr>
          </a:p>
        </p:txBody>
      </p:sp>
      <p:sp>
        <p:nvSpPr>
          <p:cNvPr id="392" name="Google Shape;392;p1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50"/>
              </a:spcBef>
              <a:spcAft>
                <a:spcPts val="0"/>
              </a:spcAft>
              <a:buNone/>
            </a:pPr>
            <a:endParaRPr b="0" i="0" u="none" strike="noStrike" cap="none">
              <a:solidFill>
                <a:schemeClr val="dk1"/>
              </a:solidFill>
              <a:latin typeface="Calibri"/>
              <a:ea typeface="Calibri"/>
              <a:cs typeface="Calibri"/>
              <a:sym typeface="Calibri"/>
            </a:endParaRPr>
          </a:p>
        </p:txBody>
      </p:sp>
      <p:sp>
        <p:nvSpPr>
          <p:cNvPr id="416" name="Google Shape;416;p15: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Instruct students to </a:t>
            </a:r>
            <a:r>
              <a:rPr lang="en-US"/>
              <a:t>create</a:t>
            </a:r>
            <a:r>
              <a:rPr lang="en-US" sz="1200" b="0" i="0" u="none" strike="noStrike" cap="none">
                <a:solidFill>
                  <a:schemeClr val="dk1"/>
                </a:solidFill>
                <a:latin typeface="Arial"/>
                <a:ea typeface="Arial"/>
                <a:cs typeface="Arial"/>
                <a:sym typeface="Arial"/>
              </a:rPr>
              <a:t> their cradle on the wax paper.</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 the students are </a:t>
            </a:r>
            <a:r>
              <a:rPr lang="en-US"/>
              <a:t>creating</a:t>
            </a:r>
            <a:r>
              <a:rPr lang="en-US" sz="1200" b="0" i="0" u="none" strike="noStrike" cap="none">
                <a:solidFill>
                  <a:schemeClr val="dk1"/>
                </a:solidFill>
                <a:latin typeface="Arial"/>
                <a:ea typeface="Arial"/>
                <a:cs typeface="Arial"/>
                <a:sym typeface="Arial"/>
              </a:rPr>
              <a:t> their cradles, walk around the room and ask them probing questions about their design. For example:</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selecting that material for the cradle? </a:t>
            </a:r>
            <a:endParaRPr sz="12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selecting that material to hook the cradle to the zip line? </a:t>
            </a:r>
            <a:endParaRPr sz="1200" b="0" i="0" u="none" strike="noStrike" cap="none">
              <a:solidFill>
                <a:schemeClr val="dk1"/>
              </a:solidFill>
              <a:latin typeface="Arial"/>
              <a:ea typeface="Arial"/>
              <a:cs typeface="Arial"/>
              <a:sym typeface="Arial"/>
            </a:endParaRPr>
          </a:p>
        </p:txBody>
      </p:sp>
      <p:sp>
        <p:nvSpPr>
          <p:cNvPr id="440" name="Google Shape;440;p1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Each team tests their prototype while other teams observe.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50" name="Google Shape;450;p1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18: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Facilitate a whole group reflection on final prototype design and testing results by asking questions such as the following.</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best about your design? </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least about your design?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aspects of other team designs stood out to you, and/or gave you ideas for improving your own team’s design?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modifications would you make if we had time to complete the design challenge again?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Do you think that changing the slope (angle) of the zip line would make a difference?</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did transformations between potential energy and kinetic energy force your design to move along the zip line?  </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role did friction play on the safety and speed of your design as people were transported along the zip line?</a:t>
            </a:r>
            <a:endParaRPr/>
          </a:p>
          <a:p>
            <a:pPr marL="0" marR="0" lvl="0" indent="0" algn="l" rtl="0">
              <a:lnSpc>
                <a:spcPct val="100000"/>
              </a:lnSpc>
              <a:spcBef>
                <a:spcPts val="5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460" name="Google Shape;460;p1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9: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Ask the students to notice that the word </a:t>
            </a:r>
            <a:r>
              <a:rPr lang="en-US" sz="1200" b="0" i="0" u="sng" strike="noStrike" cap="none">
                <a:solidFill>
                  <a:schemeClr val="dk1"/>
                </a:solidFill>
                <a:latin typeface="Arial"/>
                <a:ea typeface="Arial"/>
                <a:cs typeface="Arial"/>
                <a:sym typeface="Arial"/>
              </a:rPr>
              <a:t>Improve</a:t>
            </a:r>
            <a:r>
              <a:rPr lang="en-US" sz="1200" b="0" i="0" u="none" strike="noStrike" cap="none">
                <a:solidFill>
                  <a:schemeClr val="dk1"/>
                </a:solidFill>
                <a:latin typeface="Arial"/>
                <a:ea typeface="Arial"/>
                <a:cs typeface="Arial"/>
                <a:sym typeface="Arial"/>
              </a:rPr>
              <a:t> is in one of the circles of the “Engineering Design Process”.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Students should discuss how they can </a:t>
            </a:r>
            <a:r>
              <a:rPr lang="en-US" sz="1200" b="0" i="0" u="sng" strike="noStrike" cap="none">
                <a:solidFill>
                  <a:schemeClr val="dk1"/>
                </a:solidFill>
                <a:latin typeface="Arial"/>
                <a:ea typeface="Arial"/>
                <a:cs typeface="Arial"/>
                <a:sym typeface="Arial"/>
              </a:rPr>
              <a:t>Improve</a:t>
            </a:r>
            <a:r>
              <a:rPr lang="en-US" sz="1200" b="0" i="0" u="none" strike="noStrike" cap="none">
                <a:solidFill>
                  <a:schemeClr val="dk1"/>
                </a:solidFill>
                <a:latin typeface="Arial"/>
                <a:ea typeface="Arial"/>
                <a:cs typeface="Arial"/>
                <a:sym typeface="Arial"/>
              </a:rPr>
              <a:t> their cradle.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Students can use a teammates’ ideas or a combination of the teams’ ideas, but remind them that they must create one cradle together as a team!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Students should draw a picture or write a description of their cradle on their STEM Challenge handout.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70" name="Google Shape;470;p19: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Discuss engineering and what engineers do.</a:t>
            </a:r>
            <a:endParaRPr/>
          </a:p>
        </p:txBody>
      </p:sp>
      <p:sp>
        <p:nvSpPr>
          <p:cNvPr id="237" name="Google Shape;237;p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Instruct students to </a:t>
            </a:r>
            <a:r>
              <a:rPr lang="en-US"/>
              <a:t>create</a:t>
            </a:r>
            <a:r>
              <a:rPr lang="en-US" sz="1200" b="0" i="0" u="none" strike="noStrike" cap="none">
                <a:solidFill>
                  <a:schemeClr val="dk1"/>
                </a:solidFill>
                <a:latin typeface="Arial"/>
                <a:ea typeface="Arial"/>
                <a:cs typeface="Arial"/>
                <a:sym typeface="Arial"/>
              </a:rPr>
              <a:t> their cradle on the wax paper.</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 the students are building their cradles, walk around the room and ask them probing questions about their design. For example:</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selecting that material for the cradle? </a:t>
            </a:r>
            <a:endParaRPr sz="12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selecting that material to hook the cradle to the zip line? </a:t>
            </a:r>
            <a:endParaRPr sz="1200" b="0" i="0" u="none" strike="noStrike" cap="none">
              <a:solidFill>
                <a:schemeClr val="dk1"/>
              </a:solidFill>
              <a:latin typeface="Arial"/>
              <a:ea typeface="Arial"/>
              <a:cs typeface="Arial"/>
              <a:sym typeface="Arial"/>
            </a:endParaRPr>
          </a:p>
        </p:txBody>
      </p:sp>
      <p:sp>
        <p:nvSpPr>
          <p:cNvPr id="482" name="Google Shape;482;p20: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1: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Each team tests their cradle while other teams observe.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91" name="Google Shape;491;p2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2: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Facilitate a whole group reflection on final prototype design and testing results by asking questions such as the following.</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best about your design? </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least about your design?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aspects of other team designs stood out to you, and/or gave you ideas for improving your own team’s design?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modifications would you make if we had time to complete the design challenge again?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Do you think that changing the slope (angle) of the zip line would make a difference?</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did transformations between potential energy and kinetic energy force your design to move along the zip line?  </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role did friction play on the safety and speed of your design as people were transported along the zip line?</a:t>
            </a:r>
            <a:endParaRPr/>
          </a:p>
          <a:p>
            <a:pPr marL="0" marR="0" lvl="0" indent="0" algn="l" rtl="0">
              <a:lnSpc>
                <a:spcPct val="100000"/>
              </a:lnSpc>
              <a:spcBef>
                <a:spcPts val="5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501" name="Google Shape;501;p2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Conclude by discussing the following questions as post-activity surveys are distributed.</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ideas do you have for engineering a better world?</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can you turn ideas into reality?</a:t>
            </a:r>
            <a:endParaRPr/>
          </a:p>
          <a:p>
            <a:pPr marL="0" marR="0" lvl="0" indent="0" algn="l" rtl="0">
              <a:lnSpc>
                <a:spcPct val="100000"/>
              </a:lnSpc>
              <a:spcBef>
                <a:spcPts val="5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511" name="Google Shape;511;p2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Allow time for students to complete their post-activity survey.</a:t>
            </a:r>
            <a:endParaRPr/>
          </a:p>
        </p:txBody>
      </p:sp>
      <p:sp>
        <p:nvSpPr>
          <p:cNvPr id="522" name="Google Shape;522;p2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Discuss engineering and what engineers do.</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Do all engineers do the same thing?</a:t>
            </a:r>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NO, NO, NO!!!!!</a:t>
            </a:r>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Many types of engineers</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Chemical</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Mechanical</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Electrical</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Civil</a:t>
            </a:r>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They do many different types of jobs</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Design</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Sale</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Test</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Much, much more!</a:t>
            </a:r>
            <a:endParaRPr/>
          </a:p>
          <a:p>
            <a:pPr marL="0" marR="0" lvl="0" indent="0" algn="l" rtl="0">
              <a:lnSpc>
                <a:spcPct val="100000"/>
              </a:lnSpc>
              <a:spcBef>
                <a:spcPts val="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p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2400" marR="0" lvl="0" indent="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Show “Zipline Rescues from Mexico Floods” video – </a:t>
            </a:r>
            <a:endParaRPr/>
          </a:p>
          <a:p>
            <a:pPr marL="914400" marR="0" lvl="0" indent="457200" algn="l" rtl="0">
              <a:lnSpc>
                <a:spcPct val="150000"/>
              </a:lnSpc>
              <a:spcBef>
                <a:spcPts val="50"/>
              </a:spcBef>
              <a:spcAft>
                <a:spcPts val="0"/>
              </a:spcAft>
              <a:buClr>
                <a:schemeClr val="dk1"/>
              </a:buClr>
              <a:buSzPts val="1400"/>
              <a:buFont typeface="Arial"/>
              <a:buNone/>
            </a:pPr>
            <a:r>
              <a:rPr lang="en-US" sz="1100" b="1" i="0" u="sng" strike="noStrike" cap="none">
                <a:solidFill>
                  <a:schemeClr val="dk1"/>
                </a:solidFill>
                <a:latin typeface="Arial"/>
                <a:ea typeface="Arial"/>
                <a:cs typeface="Arial"/>
                <a:sym typeface="Arial"/>
              </a:rPr>
              <a:t>NOTE: Video must be ended</a:t>
            </a:r>
            <a:r>
              <a:rPr lang="en-US" sz="1100" b="1" i="0" u="none" strike="noStrike" cap="none">
                <a:solidFill>
                  <a:schemeClr val="dk1"/>
                </a:solidFill>
                <a:latin typeface="Arial"/>
                <a:ea typeface="Arial"/>
                <a:cs typeface="Arial"/>
                <a:sym typeface="Arial"/>
              </a:rPr>
              <a:t> </a:t>
            </a:r>
            <a:r>
              <a:rPr lang="en-US" sz="1100" b="1" i="0" u="sng" strike="noStrike" cap="none">
                <a:solidFill>
                  <a:schemeClr val="dk1"/>
                </a:solidFill>
                <a:latin typeface="Arial"/>
                <a:ea typeface="Arial"/>
                <a:cs typeface="Arial"/>
                <a:sym typeface="Arial"/>
              </a:rPr>
              <a:t>abruptly at 1m14s.</a:t>
            </a:r>
            <a:endParaRPr/>
          </a:p>
          <a:p>
            <a:pPr marL="0" marR="0" lvl="0" indent="0" algn="l" rtl="0">
              <a:lnSpc>
                <a:spcPct val="115000"/>
              </a:lnSpc>
              <a:spcBef>
                <a:spcPts val="50"/>
              </a:spcBef>
              <a:spcAft>
                <a:spcPts val="0"/>
              </a:spcAft>
              <a:buClr>
                <a:schemeClr val="hlink"/>
              </a:buClr>
              <a:buSzPts val="1400"/>
              <a:buFont typeface="Galdeano"/>
              <a:buNone/>
            </a:pPr>
            <a:r>
              <a:rPr lang="en-US" sz="1200" b="1" i="0" u="sng" strike="noStrike" cap="none">
                <a:solidFill>
                  <a:schemeClr val="hlink"/>
                </a:solidFill>
                <a:latin typeface="Galdeano"/>
                <a:ea typeface="Galdeano"/>
                <a:cs typeface="Galdeano"/>
                <a:sym typeface="Galdeano"/>
                <a:hlinkClick r:id="rId3"/>
              </a:rPr>
              <a:t>http://www.nbcnews.com/video/nightly-news/53044233#53044233</a:t>
            </a:r>
            <a:endParaRPr/>
          </a:p>
          <a:p>
            <a:pPr marL="0" marR="0" lvl="0" indent="0" algn="l" rtl="0">
              <a:lnSpc>
                <a:spcPct val="115000"/>
              </a:lnSpc>
              <a:spcBef>
                <a:spcPts val="0"/>
              </a:spcBef>
              <a:spcAft>
                <a:spcPts val="0"/>
              </a:spcAft>
              <a:buClr>
                <a:schemeClr val="dk1"/>
              </a:buClr>
              <a:buSzPts val="1400"/>
              <a:buFont typeface="Arial"/>
              <a:buNone/>
            </a:pPr>
            <a:endParaRPr sz="1200" b="1" i="0" u="sng" strike="noStrike" cap="none">
              <a:solidFill>
                <a:schemeClr val="hlink"/>
              </a:solidFill>
              <a:latin typeface="Galdeano"/>
              <a:ea typeface="Galdeano"/>
              <a:cs typeface="Galdeano"/>
              <a:sym typeface="Galdeano"/>
              <a:hlinkClick r:id="rId3"/>
            </a:endParaRPr>
          </a:p>
          <a:p>
            <a:pPr marL="0" marR="0" lvl="0" indent="0" algn="l" rtl="0">
              <a:lnSpc>
                <a:spcPct val="115000"/>
              </a:lnSpc>
              <a:spcBef>
                <a:spcPts val="0"/>
              </a:spcBef>
              <a:spcAft>
                <a:spcPts val="0"/>
              </a:spcAft>
              <a:buClr>
                <a:schemeClr val="hlink"/>
              </a:buClr>
              <a:buSzPts val="1400"/>
              <a:buFont typeface="Galdeano"/>
              <a:buNone/>
            </a:pPr>
            <a:r>
              <a:rPr lang="en-US" sz="1200" b="0" i="0" u="sng" strike="noStrike" cap="none">
                <a:solidFill>
                  <a:schemeClr val="hlink"/>
                </a:solidFill>
                <a:latin typeface="Galdeano"/>
                <a:ea typeface="Galdeano"/>
                <a:cs typeface="Galdeano"/>
                <a:sym typeface="Galdeano"/>
                <a:hlinkClick r:id="rId3"/>
              </a:rPr>
              <a:t>*may have to copy and paste link into browser</a:t>
            </a:r>
            <a:endParaRPr/>
          </a:p>
          <a:p>
            <a:pPr marL="0" marR="0" lvl="0" indent="0" algn="l" rtl="0">
              <a:lnSpc>
                <a:spcPct val="115000"/>
              </a:lnSpc>
              <a:spcBef>
                <a:spcPts val="0"/>
              </a:spcBef>
              <a:spcAft>
                <a:spcPts val="0"/>
              </a:spcAft>
              <a:buClr>
                <a:schemeClr val="dk1"/>
              </a:buClr>
              <a:buSzPts val="1400"/>
              <a:buFont typeface="Arial"/>
              <a:buNone/>
            </a:pPr>
            <a:endParaRPr sz="1200" b="0" i="0" u="sng" strike="noStrike" cap="none">
              <a:solidFill>
                <a:schemeClr val="hlink"/>
              </a:solidFill>
              <a:latin typeface="Galdeano"/>
              <a:ea typeface="Galdeano"/>
              <a:cs typeface="Galdeano"/>
              <a:sym typeface="Galdeano"/>
              <a:hlinkClick r:id="rId3"/>
            </a:endParaRPr>
          </a:p>
          <a:p>
            <a:pPr marL="0" marR="0" lvl="0" indent="0" algn="l" rtl="0">
              <a:lnSpc>
                <a:spcPct val="115000"/>
              </a:lnSpc>
              <a:spcBef>
                <a:spcPts val="0"/>
              </a:spcBef>
              <a:spcAft>
                <a:spcPts val="0"/>
              </a:spcAft>
              <a:buClr>
                <a:schemeClr val="dk1"/>
              </a:buClr>
              <a:buSzPts val="1400"/>
              <a:buFont typeface="Cambria"/>
              <a:buNone/>
            </a:pPr>
            <a:r>
              <a:rPr lang="en-US" sz="1600" b="1" i="0" u="none" strike="noStrike" cap="none">
                <a:solidFill>
                  <a:schemeClr val="dk1"/>
                </a:solidFill>
                <a:latin typeface="Cambria"/>
                <a:ea typeface="Cambria"/>
                <a:cs typeface="Cambria"/>
                <a:sym typeface="Cambria"/>
              </a:rPr>
              <a:t>detailed scenario. </a:t>
            </a:r>
            <a:r>
              <a:rPr lang="en-US" sz="1200" b="1" i="0" u="none" strike="noStrike" cap="none">
                <a:solidFill>
                  <a:schemeClr val="dk1"/>
                </a:solidFill>
                <a:latin typeface="Cambria"/>
                <a:ea typeface="Cambria"/>
                <a:cs typeface="Cambria"/>
                <a:sym typeface="Cambria"/>
              </a:rPr>
              <a:t>- </a:t>
            </a:r>
            <a:r>
              <a:rPr lang="en-US" sz="1100" b="0" i="0" u="none" strike="noStrike" cap="none">
                <a:solidFill>
                  <a:schemeClr val="dk1"/>
                </a:solidFill>
                <a:latin typeface="Arial"/>
                <a:ea typeface="Arial"/>
                <a:cs typeface="Arial"/>
                <a:sym typeface="Arial"/>
              </a:rPr>
              <a:t>A recent earthquake has collapsed a bridge, which was the only way out of an island.  The islanders are running out of resources quickly, and need help.  Your engineering team has concluded that the best and safest option is to transport the people off the island.  The water’s current is currently too strong, making it an unsafe means of transportation.  The only means of transportation remaining is the island’s famous zip line, which includes a section leading from the island to a neighboring city.</a:t>
            </a:r>
            <a:endParaRPr/>
          </a:p>
        </p:txBody>
      </p:sp>
      <p:sp>
        <p:nvSpPr>
          <p:cNvPr id="264" name="Google Shape;264;p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Present the real-world engineering design problem.</a:t>
            </a:r>
            <a:endParaRPr/>
          </a:p>
        </p:txBody>
      </p:sp>
      <p:sp>
        <p:nvSpPr>
          <p:cNvPr id="275" name="Google Shape;275;p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6: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a:t>I</a:t>
            </a:r>
            <a:r>
              <a:rPr lang="en-US" sz="1100" b="0" i="0" u="none" strike="noStrike" cap="none">
                <a:solidFill>
                  <a:schemeClr val="dk1"/>
                </a:solidFill>
                <a:latin typeface="Arial"/>
                <a:ea typeface="Arial"/>
                <a:cs typeface="Arial"/>
                <a:sym typeface="Arial"/>
              </a:rPr>
              <a:t>ntroduce the Engineering Design Challenge.</a:t>
            </a:r>
            <a:endParaRPr/>
          </a:p>
        </p:txBody>
      </p:sp>
      <p:sp>
        <p:nvSpPr>
          <p:cNvPr id="285" name="Google Shape;285;p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7: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Discuss Engineering Design Goals.</a:t>
            </a:r>
            <a:endParaRPr/>
          </a:p>
        </p:txBody>
      </p:sp>
      <p:sp>
        <p:nvSpPr>
          <p:cNvPr id="296" name="Google Shape;296;p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Introduce resources (materials) available to each team.</a:t>
            </a:r>
            <a:endParaRPr sz="1100" b="0" i="0" u="none" strike="noStrike" cap="none">
              <a:solidFill>
                <a:schemeClr val="dk1"/>
              </a:solidFill>
              <a:latin typeface="Arial"/>
              <a:ea typeface="Arial"/>
              <a:cs typeface="Arial"/>
              <a:sym typeface="Arial"/>
            </a:endParaRPr>
          </a:p>
          <a:p>
            <a:pPr marL="158750" marR="0" lvl="0" indent="-6350" algn="l" rtl="0">
              <a:lnSpc>
                <a:spcPct val="115000"/>
              </a:lnSpc>
              <a:spcBef>
                <a:spcPts val="5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You will have: straws, masking tape, string/yarn, toothpicks, duct tape, paper clips, pipe cleaners, wooden craft sticks, ribbon, rubber bands, and cups.</a:t>
            </a:r>
            <a:endParaRPr/>
          </a:p>
          <a:p>
            <a:pPr marL="158750" marR="0" lvl="0" indent="-6350" algn="l" rtl="0">
              <a:lnSpc>
                <a:spcPct val="115000"/>
              </a:lnSpc>
              <a:spcBef>
                <a:spcPts val="5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a:p>
            <a:pPr marL="158750" marR="0" lvl="0" indent="-6350" algn="l" rtl="0">
              <a:lnSpc>
                <a:spcPct val="115000"/>
              </a:lnSpc>
              <a:spcBef>
                <a:spcPts val="5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If constraining material quantities – use these amounts for each group</a:t>
            </a:r>
            <a:endParaRPr/>
          </a:p>
          <a:p>
            <a:pPr marL="171450" marR="0" lvl="0" indent="-171450" algn="l" rtl="0">
              <a:lnSpc>
                <a:spcPct val="100000"/>
              </a:lnSpc>
              <a:spcBef>
                <a:spcPts val="5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Straws, 5 total</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Masking tape, 3 in</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String/yarn, 1 ft</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Tooth picks, 8 total</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Duct tape, 2 inches</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Paperclips, 3 total</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Pipe cleaners, 2 each</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Wooden craft sticks, 4 each</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Ribbon, 5 inches</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Rubber bands, 5 total</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Cups, 1 each</a:t>
            </a:r>
            <a:endParaRPr/>
          </a:p>
          <a:p>
            <a:pPr marL="171450" marR="0" lvl="0" indent="-9525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5" name="Google Shape;305;p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9: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Explain prototype-testing procedures.</a:t>
            </a:r>
            <a:endParaRPr/>
          </a:p>
          <a:p>
            <a:pPr marL="0" marR="0" lvl="0" indent="0" algn="l" rtl="0">
              <a:lnSpc>
                <a:spcPct val="100000"/>
              </a:lnSpc>
              <a:spcBef>
                <a:spcPts val="5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314" name="Google Shape;314;p9: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6"/>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4" name="Google Shape;14;p26"/>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2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2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19" name="Google Shape;19;p2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0" name="Google Shape;20;p2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21" name="Google Shape;21;p2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6" name="Google Shape;106;p37"/>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7" name="Google Shape;107;p3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3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38"/>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12" name="Google Shape;112;p38"/>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3" name="Google Shape;113;p3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3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21" name="Google Shape;121;p29"/>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2" name="Google Shape;122;p2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Google Shape;124;p2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5" name="Google Shape;125;p2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26" name="Google Shape;126;p2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sp>
        <p:nvSpPr>
          <p:cNvPr id="128" name="Google Shape;128;p39"/>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29" name="Google Shape;129;p39"/>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3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3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Google Shape;132;p3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3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34" name="Google Shape;134;p3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35" name="Google Shape;135;p3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36" name="Google Shape;136;p3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40"/>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39" name="Google Shape;139;p40"/>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40" name="Google Shape;140;p4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4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3" name="Google Shape;143;p4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4" name="Google Shape;144;p4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45" name="Google Shape;145;p4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6" name="Google Shape;146;p4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47" name="Google Shape;147;p4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8" name="Google Shape;148;p4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51" name="Google Shape;151;p41"/>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2" name="Google Shape;152;p4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3" name="Google Shape;153;p4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Google Shape;154;p4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4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41"/>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57" name="Google Shape;157;p41"/>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58" name="Google Shape;158;p41"/>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59" name="Google Shape;159;p41"/>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60" name="Google Shape;160;p41"/>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61" name="Google Shape;161;p41"/>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p42"/>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64" name="Google Shape;164;p42"/>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65" name="Google Shape;165;p42"/>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6" name="Google Shape;166;p42"/>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67" name="Google Shape;167;p42"/>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8" name="Google Shape;168;p4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4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4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4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2" name="Google Shape;172;p4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3" name="Google Shape;173;p4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4" name="Google Shape;174;p4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5" name="Google Shape;175;p4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6" name="Google Shape;176;p4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4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79" name="Google Shape;179;p4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 name="Google Shape;181;p4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2" name="Google Shape;182;p4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3" name="Google Shape;183;p4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84" name="Google Shape;184;p4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5" name="Google Shape;185;p4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86" name="Google Shape;186;p4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7" name="Google Shape;187;p4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
        <p:nvSpPr>
          <p:cNvPr id="189" name="Google Shape;189;p4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0" name="Google Shape;190;p4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1" name="Google Shape;191;p4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2" name="Google Shape;192;p4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3" name="Google Shape;193;p4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4" name="Google Shape;194;p4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5" name="Google Shape;195;p4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6" name="Google Shape;196;p4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Google Shape;198;p45"/>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99" name="Google Shape;199;p45"/>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0" name="Google Shape;200;p45"/>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201" name="Google Shape;201;p4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2" name="Google Shape;202;p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Google Shape;203;p4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4" name="Google Shape;24;p27"/>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2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2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2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29" name="Google Shape;29;p2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Google Shape;205;p46"/>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06" name="Google Shape;206;p46"/>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7" name="Google Shape;207;p46"/>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208" name="Google Shape;208;p4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Google Shape;209;p4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0" name="Google Shape;210;p4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4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13" name="Google Shape;213;p47"/>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4" name="Google Shape;214;p4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5" name="Google Shape;215;p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4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48"/>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19" name="Google Shape;219;p48"/>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20" name="Google Shape;220;p4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1" name="Google Shape;221;p4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2" name="Google Shape;222;p4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32" name="Google Shape;32;p30"/>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3" name="Google Shape;33;p3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3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37" name="Google Shape;37;p3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38" name="Google Shape;38;p3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39" name="Google Shape;39;p3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40" name="Google Shape;40;p3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41" name="Google Shape;41;p3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44" name="Google Shape;44;p31"/>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3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3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3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31"/>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50" name="Google Shape;50;p31"/>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1" name="Google Shape;51;p31"/>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52" name="Google Shape;52;p31"/>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3" name="Google Shape;53;p31"/>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54" name="Google Shape;54;p31"/>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57" name="Google Shape;57;p32"/>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58" name="Google Shape;58;p32"/>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9" name="Google Shape;59;p32"/>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60" name="Google Shape;60;p32"/>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3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3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3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3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65" name="Google Shape;65;p3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6" name="Google Shape;66;p3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67" name="Google Shape;67;p3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8" name="Google Shape;68;p3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69" name="Google Shape;69;p3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72" name="Google Shape;72;p3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3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3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3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76" name="Google Shape;76;p3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7" name="Google Shape;77;p3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78" name="Google Shape;78;p3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9" name="Google Shape;79;p3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80" name="Google Shape;80;p3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3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p3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85" name="Google Shape;85;p3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6" name="Google Shape;86;p3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87" name="Google Shape;87;p3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8" name="Google Shape;88;p3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1/21/15</a:t>
            </a:r>
            <a:endParaRPr sz="1400" b="0" i="0" u="none" strike="noStrike" cap="none">
              <a:solidFill>
                <a:srgbClr val="000000"/>
              </a:solidFill>
              <a:latin typeface="Arial"/>
              <a:ea typeface="Arial"/>
              <a:cs typeface="Arial"/>
              <a:sym typeface="Arial"/>
            </a:endParaRPr>
          </a:p>
        </p:txBody>
      </p:sp>
      <p:sp>
        <p:nvSpPr>
          <p:cNvPr id="89" name="Google Shape;89;p3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35"/>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92" name="Google Shape;92;p35"/>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3" name="Google Shape;93;p35"/>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94" name="Google Shape;94;p3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3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3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36"/>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99" name="Google Shape;99;p36"/>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0" name="Google Shape;100;p36"/>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01" name="Google Shape;101;p3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3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28"/>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tryengineering.org/lesson-plans/conveyor-engineering" TargetMode="External"/><Relationship Id="rId7" Type="http://schemas.openxmlformats.org/officeDocument/2006/relationships/hyperlink" Target="http://www.discover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www.nbcnews.com/video/nightly-news/53044233" TargetMode="External"/><Relationship Id="rId4" Type="http://schemas.openxmlformats.org/officeDocument/2006/relationships/hyperlink" Target="http://www.tryengineering.org/lesson-plans/rescue-rov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nbcnews.com/video/nightly-news/530442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
          <p:cNvSpPr txBox="1">
            <a:spLocks noGrp="1"/>
          </p:cNvSpPr>
          <p:nvPr>
            <p:ph type="subTitle" idx="1"/>
          </p:nvPr>
        </p:nvSpPr>
        <p:spPr>
          <a:xfrm>
            <a:off x="765504" y="4417888"/>
            <a:ext cx="5794800" cy="135006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en-US" sz="5400" b="1" i="0" u="none" strike="noStrike" cap="none">
                <a:solidFill>
                  <a:schemeClr val="dk1"/>
                </a:solidFill>
                <a:latin typeface="Calibri"/>
                <a:ea typeface="Calibri"/>
                <a:cs typeface="Calibri"/>
                <a:sym typeface="Calibri"/>
              </a:rPr>
              <a:t>Zip Line</a:t>
            </a:r>
            <a:endParaRPr/>
          </a:p>
        </p:txBody>
      </p:sp>
      <p:pic>
        <p:nvPicPr>
          <p:cNvPr id="229" name="Google Shape;229;p1"/>
          <p:cNvPicPr preferRelativeResize="0"/>
          <p:nvPr/>
        </p:nvPicPr>
        <p:blipFill rotWithShape="1">
          <a:blip r:embed="rId3">
            <a:alphaModFix/>
          </a:blip>
          <a:srcRect/>
          <a:stretch/>
        </p:blipFill>
        <p:spPr>
          <a:xfrm>
            <a:off x="7287146" y="220715"/>
            <a:ext cx="4803760" cy="6008660"/>
          </a:xfrm>
          <a:prstGeom prst="rect">
            <a:avLst/>
          </a:prstGeom>
          <a:noFill/>
          <a:ln>
            <a:noFill/>
          </a:ln>
        </p:spPr>
      </p:pic>
      <p:sp>
        <p:nvSpPr>
          <p:cNvPr id="230" name="Google Shape;230;p1"/>
          <p:cNvSpPr/>
          <p:nvPr/>
        </p:nvSpPr>
        <p:spPr>
          <a:xfrm>
            <a:off x="9173703" y="6398203"/>
            <a:ext cx="1830626" cy="276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200"/>
              <a:buFont typeface="Arial"/>
              <a:buNone/>
            </a:pPr>
            <a:r>
              <a:rPr lang="en-US" sz="1200" b="0" i="0" u="sng" strike="noStrike" cap="none">
                <a:solidFill>
                  <a:schemeClr val="hlink"/>
                </a:solidFill>
                <a:latin typeface="Arial"/>
                <a:ea typeface="Arial"/>
                <a:cs typeface="Arial"/>
                <a:sym typeface="Arial"/>
                <a:hlinkClick r:id="rId4"/>
              </a:rPr>
              <a:t>www.discovere.org</a:t>
            </a:r>
            <a:r>
              <a:rPr lang="en-US" sz="1200" b="0" i="0" u="none" strike="noStrike" cap="none">
                <a:solidFill>
                  <a:srgbClr val="7D7D7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1" name="Google Shape;231;p1"/>
          <p:cNvSpPr txBox="1"/>
          <p:nvPr/>
        </p:nvSpPr>
        <p:spPr>
          <a:xfrm>
            <a:off x="154955" y="2392984"/>
            <a:ext cx="7015799" cy="1915499"/>
          </a:xfrm>
          <a:prstGeom prst="rect">
            <a:avLst/>
          </a:prstGeom>
          <a:noFill/>
          <a:ln>
            <a:noFill/>
          </a:ln>
        </p:spPr>
        <p:txBody>
          <a:bodyPr spcFirstLastPara="1" wrap="square" lIns="91425" tIns="45700" rIns="91425" bIns="45700" anchor="b" anchorCtr="0">
            <a:noAutofit/>
          </a:bodyPr>
          <a:lstStyle/>
          <a:p>
            <a:pPr marL="0" marR="0" lvl="0" indent="0" algn="ctr" rtl="0">
              <a:lnSpc>
                <a:spcPct val="14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TURNING IDEAS INTO REALITY:</a:t>
            </a:r>
            <a:br>
              <a:rPr lang="en-US" sz="3950" b="1" i="0" u="none" strike="noStrike" cap="none">
                <a:solidFill>
                  <a:schemeClr val="dk1"/>
                </a:solidFill>
                <a:latin typeface="Calibri"/>
                <a:ea typeface="Calibri"/>
                <a:cs typeface="Calibri"/>
                <a:sym typeface="Calibri"/>
              </a:rPr>
            </a:br>
            <a:r>
              <a:rPr lang="en-US" sz="4150" b="1" i="0" u="none" strike="noStrike" cap="none">
                <a:solidFill>
                  <a:schemeClr val="dk1"/>
                </a:solidFill>
                <a:latin typeface="Calibri"/>
                <a:ea typeface="Calibri"/>
                <a:cs typeface="Calibri"/>
                <a:sym typeface="Calibri"/>
              </a:rPr>
              <a:t>ENGINEERING A BETTER WORLD</a:t>
            </a:r>
            <a:endParaRPr sz="1400" b="0" i="0" u="none" strike="noStrike" cap="none">
              <a:solidFill>
                <a:srgbClr val="000000"/>
              </a:solidFill>
              <a:latin typeface="Arial"/>
              <a:ea typeface="Arial"/>
              <a:cs typeface="Arial"/>
              <a:sym typeface="Arial"/>
            </a:endParaRPr>
          </a:p>
        </p:txBody>
      </p:sp>
      <p:sp>
        <p:nvSpPr>
          <p:cNvPr id="232" name="Google Shape;232;p1"/>
          <p:cNvSpPr txBox="1"/>
          <p:nvPr/>
        </p:nvSpPr>
        <p:spPr>
          <a:xfrm>
            <a:off x="1603750" y="6222975"/>
            <a:ext cx="6609900" cy="5214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233" name="Google Shape;233;p1"/>
          <p:cNvPicPr preferRelativeResize="0"/>
          <p:nvPr/>
        </p:nvPicPr>
        <p:blipFill rotWithShape="1">
          <a:blip r:embed="rId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0"/>
          <p:cNvPicPr preferRelativeResize="0"/>
          <p:nvPr/>
        </p:nvPicPr>
        <p:blipFill rotWithShape="1">
          <a:blip r:embed="rId3">
            <a:alphaModFix/>
          </a:blip>
          <a:srcRect/>
          <a:stretch/>
        </p:blipFill>
        <p:spPr>
          <a:xfrm>
            <a:off x="562612" y="1376132"/>
            <a:ext cx="4806116" cy="4284401"/>
          </a:xfrm>
          <a:prstGeom prst="rect">
            <a:avLst/>
          </a:prstGeom>
          <a:noFill/>
          <a:ln>
            <a:noFill/>
          </a:ln>
        </p:spPr>
      </p:pic>
      <p:sp>
        <p:nvSpPr>
          <p:cNvPr id="326" name="Google Shape;326;p10"/>
          <p:cNvSpPr/>
          <p:nvPr/>
        </p:nvSpPr>
        <p:spPr>
          <a:xfrm>
            <a:off x="5710176" y="1478266"/>
            <a:ext cx="6096000" cy="40395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74747"/>
              </a:buClr>
              <a:buSzPts val="1800"/>
              <a:buFont typeface="Arial"/>
              <a:buNone/>
            </a:pPr>
            <a:r>
              <a:rPr lang="en-US" sz="1800" b="1" i="0" u="none" strike="noStrike" cap="none">
                <a:solidFill>
                  <a:srgbClr val="474747"/>
                </a:solidFill>
                <a:latin typeface="Arial"/>
                <a:ea typeface="Arial"/>
                <a:cs typeface="Arial"/>
                <a:sym typeface="Arial"/>
              </a:rPr>
              <a:t>ASK: </a:t>
            </a:r>
            <a:r>
              <a:rPr lang="en-US" sz="1800" b="0" i="0" u="none" strike="noStrike" cap="none">
                <a:solidFill>
                  <a:srgbClr val="474747"/>
                </a:solidFill>
                <a:latin typeface="Arial"/>
                <a:ea typeface="Arial"/>
                <a:cs typeface="Arial"/>
                <a:sym typeface="Arial"/>
              </a:rPr>
              <a:t>What is the problem? How have others approached it? What are your constraints?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1800"/>
              <a:buFont typeface="Arial"/>
              <a:buNone/>
            </a:pPr>
            <a:r>
              <a:rPr lang="en-US" sz="1800" b="1" i="0" u="none" strike="noStrike" cap="none">
                <a:solidFill>
                  <a:srgbClr val="474747"/>
                </a:solidFill>
                <a:latin typeface="Arial"/>
                <a:ea typeface="Arial"/>
                <a:cs typeface="Arial"/>
                <a:sym typeface="Arial"/>
              </a:rPr>
              <a:t>IMAGINE: </a:t>
            </a:r>
            <a:r>
              <a:rPr lang="en-US" sz="1800" b="0" i="0" u="none" strike="noStrike" cap="none">
                <a:solidFill>
                  <a:srgbClr val="474747"/>
                </a:solidFill>
                <a:latin typeface="Arial"/>
                <a:ea typeface="Arial"/>
                <a:cs typeface="Arial"/>
                <a:sym typeface="Arial"/>
              </a:rPr>
              <a:t>What are some solutions? Brainstorm ideas. Choose the best 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1800"/>
              <a:buFont typeface="Arial"/>
              <a:buNone/>
            </a:pPr>
            <a:r>
              <a:rPr lang="en-US" sz="1800" b="1" i="0" u="none" strike="noStrike" cap="none">
                <a:solidFill>
                  <a:srgbClr val="474747"/>
                </a:solidFill>
                <a:latin typeface="Arial"/>
                <a:ea typeface="Arial"/>
                <a:cs typeface="Arial"/>
                <a:sym typeface="Arial"/>
              </a:rPr>
              <a:t>PLAN: </a:t>
            </a:r>
            <a:r>
              <a:rPr lang="en-US" sz="1800" b="0" i="0" u="none" strike="noStrike" cap="none">
                <a:solidFill>
                  <a:srgbClr val="474747"/>
                </a:solidFill>
                <a:latin typeface="Arial"/>
                <a:ea typeface="Arial"/>
                <a:cs typeface="Arial"/>
                <a:sym typeface="Arial"/>
              </a:rPr>
              <a:t>Draw a diagram. Make lists of materials you will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1800"/>
              <a:buFont typeface="Arial"/>
              <a:buNone/>
            </a:pPr>
            <a:r>
              <a:rPr lang="en-US" sz="1800" b="1" i="0" u="none" strike="noStrike" cap="none">
                <a:solidFill>
                  <a:srgbClr val="474747"/>
                </a:solidFill>
                <a:latin typeface="Arial"/>
                <a:ea typeface="Arial"/>
                <a:cs typeface="Arial"/>
                <a:sym typeface="Arial"/>
              </a:rPr>
              <a:t>CREATE: </a:t>
            </a:r>
            <a:r>
              <a:rPr lang="en-US" sz="1800" b="0" i="0" u="none" strike="noStrike" cap="none">
                <a:solidFill>
                  <a:srgbClr val="474747"/>
                </a:solidFill>
                <a:latin typeface="Arial"/>
                <a:ea typeface="Arial"/>
                <a:cs typeface="Arial"/>
                <a:sym typeface="Arial"/>
              </a:rPr>
              <a:t>Follow your plan and create something.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1800"/>
              <a:buFont typeface="Arial"/>
              <a:buNone/>
            </a:pPr>
            <a:r>
              <a:rPr lang="en-US" sz="1800" b="1" i="0" u="none" strike="noStrike" cap="none">
                <a:solidFill>
                  <a:srgbClr val="474747"/>
                </a:solidFill>
                <a:latin typeface="Arial"/>
                <a:ea typeface="Arial"/>
                <a:cs typeface="Arial"/>
                <a:sym typeface="Arial"/>
              </a:rPr>
              <a:t>IMPROVE: </a:t>
            </a:r>
            <a:r>
              <a:rPr lang="en-US" sz="1800" b="0" i="0" u="none" strike="noStrike" cap="none">
                <a:solidFill>
                  <a:srgbClr val="474747"/>
                </a:solidFill>
                <a:latin typeface="Arial"/>
                <a:ea typeface="Arial"/>
                <a:cs typeface="Arial"/>
                <a:sym typeface="Arial"/>
              </a:rPr>
              <a:t>What works? What doesn't? What could work better? Modify your designs to make it better.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1400"/>
              <a:buFont typeface="Arial"/>
              <a:buNone/>
            </a:pPr>
            <a:r>
              <a:rPr lang="en-US" sz="1400" b="0" i="0" u="none" strike="noStrike" cap="none">
                <a:solidFill>
                  <a:srgbClr val="474747"/>
                </a:solidFill>
                <a:latin typeface="Arial"/>
                <a:ea typeface="Arial"/>
                <a:cs typeface="Arial"/>
                <a:sym typeface="Arial"/>
              </a:rPr>
              <a:t>www.teachengineering.org</a:t>
            </a:r>
            <a:endParaRPr sz="1400" b="0" i="0" u="none" strike="noStrike" cap="none">
              <a:solidFill>
                <a:srgbClr val="000000"/>
              </a:solidFill>
              <a:latin typeface="Arial"/>
              <a:ea typeface="Arial"/>
              <a:cs typeface="Arial"/>
              <a:sym typeface="Arial"/>
            </a:endParaRPr>
          </a:p>
        </p:txBody>
      </p:sp>
      <p:sp>
        <p:nvSpPr>
          <p:cNvPr id="327" name="Google Shape;327;p10"/>
          <p:cNvSpPr txBox="1">
            <a:spLocks noGrp="1"/>
          </p:cNvSpPr>
          <p:nvPr>
            <p:ph type="title"/>
          </p:nvPr>
        </p:nvSpPr>
        <p:spPr>
          <a:xfrm>
            <a:off x="181613" y="-51030"/>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Engineering Design Process</a:t>
            </a:r>
            <a:endParaRPr/>
          </a:p>
        </p:txBody>
      </p:sp>
      <p:sp>
        <p:nvSpPr>
          <p:cNvPr id="328" name="Google Shape;328;p10"/>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29" name="Google Shape;329;p10"/>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1"/>
          <p:cNvPicPr preferRelativeResize="0"/>
          <p:nvPr/>
        </p:nvPicPr>
        <p:blipFill rotWithShape="1">
          <a:blip r:embed="rId3">
            <a:alphaModFix/>
          </a:blip>
          <a:srcRect/>
          <a:stretch/>
        </p:blipFill>
        <p:spPr>
          <a:xfrm>
            <a:off x="9305471" y="121047"/>
            <a:ext cx="2792485" cy="2470808"/>
          </a:xfrm>
          <a:prstGeom prst="rect">
            <a:avLst/>
          </a:prstGeom>
          <a:noFill/>
          <a:ln>
            <a:noFill/>
          </a:ln>
        </p:spPr>
      </p:pic>
      <p:sp>
        <p:nvSpPr>
          <p:cNvPr id="336" name="Google Shape;336;p11"/>
          <p:cNvSpPr txBox="1">
            <a:spLocks noGrp="1"/>
          </p:cNvSpPr>
          <p:nvPr>
            <p:ph type="title"/>
          </p:nvPr>
        </p:nvSpPr>
        <p:spPr>
          <a:xfrm>
            <a:off x="118250" y="148250"/>
            <a:ext cx="8371800" cy="1451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Engineering Design Process, </a:t>
            </a:r>
            <a:endParaRPr sz="5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Ask</a:t>
            </a:r>
            <a:endParaRPr/>
          </a:p>
        </p:txBody>
      </p:sp>
      <p:sp>
        <p:nvSpPr>
          <p:cNvPr id="337" name="Google Shape;337;p11"/>
          <p:cNvSpPr txBox="1">
            <a:spLocks noGrp="1"/>
          </p:cNvSpPr>
          <p:nvPr>
            <p:ph type="body" idx="1"/>
          </p:nvPr>
        </p:nvSpPr>
        <p:spPr>
          <a:xfrm>
            <a:off x="342950" y="1687975"/>
            <a:ext cx="6689100" cy="269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3200" b="0" i="0" u="sng" strike="noStrike" cap="none">
                <a:solidFill>
                  <a:srgbClr val="000000"/>
                </a:solidFill>
                <a:latin typeface="Calibri"/>
                <a:ea typeface="Calibri"/>
                <a:cs typeface="Calibri"/>
                <a:sym typeface="Calibri"/>
              </a:rPr>
              <a:t>Ask</a:t>
            </a:r>
            <a:r>
              <a:rPr lang="en-US" sz="3200" b="0" i="0" u="none" strike="noStrike" cap="none">
                <a:solidFill>
                  <a:srgbClr val="000000"/>
                </a:solidFill>
                <a:latin typeface="Calibri"/>
                <a:ea typeface="Calibri"/>
                <a:cs typeface="Calibri"/>
                <a:sym typeface="Calibri"/>
              </a:rPr>
              <a:t> yourself: What materials would I like to use to </a:t>
            </a:r>
            <a:r>
              <a:rPr lang="en-US" sz="3200">
                <a:latin typeface="Calibri"/>
                <a:ea typeface="Calibri"/>
                <a:cs typeface="Calibri"/>
                <a:sym typeface="Calibri"/>
              </a:rPr>
              <a:t>create</a:t>
            </a:r>
            <a:r>
              <a:rPr lang="en-US" sz="3200" b="0" i="0" u="none" strike="noStrike" cap="none">
                <a:solidFill>
                  <a:srgbClr val="000000"/>
                </a:solidFill>
                <a:latin typeface="Calibri"/>
                <a:ea typeface="Calibri"/>
                <a:cs typeface="Calibri"/>
                <a:sym typeface="Calibri"/>
              </a:rPr>
              <a:t> a cradle that will safely transport one islander at a time across the zip line?   </a:t>
            </a:r>
            <a:endParaRPr/>
          </a:p>
          <a:p>
            <a:pPr marL="0" marR="0" lvl="0" indent="0" algn="l" rtl="0">
              <a:lnSpc>
                <a:spcPct val="90000"/>
              </a:lnSpc>
              <a:spcBef>
                <a:spcPts val="0"/>
              </a:spcBef>
              <a:spcAft>
                <a:spcPts val="0"/>
              </a:spcAft>
              <a:buClr>
                <a:schemeClr val="dk1"/>
              </a:buClr>
              <a:buSzPts val="1400"/>
              <a:buFont typeface="Arial"/>
              <a:buNone/>
            </a:pPr>
            <a:r>
              <a:rPr lang="en-US" sz="3200" b="0" i="0" u="none" strike="noStrike" cap="none">
                <a:solidFill>
                  <a:srgbClr val="000000"/>
                </a:solidFill>
                <a:latin typeface="Calibri"/>
                <a:ea typeface="Calibri"/>
                <a:cs typeface="Calibri"/>
                <a:sym typeface="Calibri"/>
              </a:rPr>
              <a:t>Write these materials on your “STEM   Challenge” handout.</a:t>
            </a:r>
            <a:endParaRPr/>
          </a:p>
          <a:p>
            <a:pPr marL="0" marR="0" lvl="0" indent="0" algn="l" rtl="0">
              <a:lnSpc>
                <a:spcPct val="90000"/>
              </a:lnSpc>
              <a:spcBef>
                <a:spcPts val="0"/>
              </a:spcBef>
              <a:spcAft>
                <a:spcPts val="0"/>
              </a:spcAft>
              <a:buClr>
                <a:schemeClr val="dk1"/>
              </a:buClr>
              <a:buSzPts val="14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a:solidFill>
                <a:schemeClr val="dk1"/>
              </a:solidFill>
              <a:latin typeface="Calibri"/>
              <a:ea typeface="Calibri"/>
              <a:cs typeface="Calibri"/>
              <a:sym typeface="Calibri"/>
            </a:endParaRPr>
          </a:p>
        </p:txBody>
      </p:sp>
      <p:pic>
        <p:nvPicPr>
          <p:cNvPr id="338" name="Google Shape;338;p11"/>
          <p:cNvPicPr preferRelativeResize="0"/>
          <p:nvPr/>
        </p:nvPicPr>
        <p:blipFill rotWithShape="1">
          <a:blip r:embed="rId4">
            <a:alphaModFix/>
          </a:blip>
          <a:srcRect/>
          <a:stretch/>
        </p:blipFill>
        <p:spPr>
          <a:xfrm>
            <a:off x="7632069" y="4911687"/>
            <a:ext cx="1322646" cy="946054"/>
          </a:xfrm>
          <a:prstGeom prst="rect">
            <a:avLst/>
          </a:prstGeom>
          <a:noFill/>
          <a:ln>
            <a:noFill/>
          </a:ln>
        </p:spPr>
      </p:pic>
      <p:pic>
        <p:nvPicPr>
          <p:cNvPr id="339" name="Google Shape;339;p11"/>
          <p:cNvPicPr preferRelativeResize="0"/>
          <p:nvPr/>
        </p:nvPicPr>
        <p:blipFill rotWithShape="1">
          <a:blip r:embed="rId5">
            <a:alphaModFix/>
          </a:blip>
          <a:srcRect/>
          <a:stretch/>
        </p:blipFill>
        <p:spPr>
          <a:xfrm>
            <a:off x="1438528" y="4578784"/>
            <a:ext cx="1527590" cy="1265055"/>
          </a:xfrm>
          <a:prstGeom prst="rect">
            <a:avLst/>
          </a:prstGeom>
          <a:noFill/>
          <a:ln>
            <a:noFill/>
          </a:ln>
        </p:spPr>
      </p:pic>
      <p:sp>
        <p:nvSpPr>
          <p:cNvPr id="340" name="Google Shape;340;p11"/>
          <p:cNvSpPr txBox="1"/>
          <p:nvPr/>
        </p:nvSpPr>
        <p:spPr>
          <a:xfrm>
            <a:off x="244198" y="5779571"/>
            <a:ext cx="637090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Craft             Masking       Duct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Sticks           Tape             Tape                       </a:t>
            </a:r>
            <a:endParaRPr sz="2400" b="0" i="0" u="none" strike="noStrike" cap="none">
              <a:solidFill>
                <a:srgbClr val="000000"/>
              </a:solidFill>
              <a:latin typeface="Arial"/>
              <a:ea typeface="Arial"/>
              <a:cs typeface="Arial"/>
              <a:sym typeface="Arial"/>
            </a:endParaRPr>
          </a:p>
        </p:txBody>
      </p:sp>
      <p:pic>
        <p:nvPicPr>
          <p:cNvPr id="341" name="Google Shape;341;p11"/>
          <p:cNvPicPr preferRelativeResize="0"/>
          <p:nvPr/>
        </p:nvPicPr>
        <p:blipFill rotWithShape="1">
          <a:blip r:embed="rId6">
            <a:alphaModFix/>
          </a:blip>
          <a:srcRect/>
          <a:stretch/>
        </p:blipFill>
        <p:spPr>
          <a:xfrm>
            <a:off x="3127594" y="4803972"/>
            <a:ext cx="1644292" cy="1047065"/>
          </a:xfrm>
          <a:prstGeom prst="rect">
            <a:avLst/>
          </a:prstGeom>
          <a:noFill/>
          <a:ln>
            <a:noFill/>
          </a:ln>
        </p:spPr>
      </p:pic>
      <p:pic>
        <p:nvPicPr>
          <p:cNvPr id="342" name="Google Shape;342;p11"/>
          <p:cNvPicPr preferRelativeResize="0"/>
          <p:nvPr/>
        </p:nvPicPr>
        <p:blipFill rotWithShape="1">
          <a:blip r:embed="rId7">
            <a:alphaModFix/>
          </a:blip>
          <a:srcRect/>
          <a:stretch/>
        </p:blipFill>
        <p:spPr>
          <a:xfrm>
            <a:off x="4873085" y="4211072"/>
            <a:ext cx="1211765" cy="1655742"/>
          </a:xfrm>
          <a:prstGeom prst="rect">
            <a:avLst/>
          </a:prstGeom>
          <a:noFill/>
          <a:ln>
            <a:noFill/>
          </a:ln>
        </p:spPr>
      </p:pic>
      <p:pic>
        <p:nvPicPr>
          <p:cNvPr id="343" name="Google Shape;343;p11"/>
          <p:cNvPicPr preferRelativeResize="0"/>
          <p:nvPr/>
        </p:nvPicPr>
        <p:blipFill rotWithShape="1">
          <a:blip r:embed="rId8">
            <a:alphaModFix/>
          </a:blip>
          <a:srcRect/>
          <a:stretch/>
        </p:blipFill>
        <p:spPr>
          <a:xfrm>
            <a:off x="8326568" y="2619868"/>
            <a:ext cx="1262566" cy="1220503"/>
          </a:xfrm>
          <a:prstGeom prst="rect">
            <a:avLst/>
          </a:prstGeom>
          <a:noFill/>
          <a:ln>
            <a:noFill/>
          </a:ln>
        </p:spPr>
      </p:pic>
      <p:pic>
        <p:nvPicPr>
          <p:cNvPr id="344" name="Google Shape;344;p11"/>
          <p:cNvPicPr preferRelativeResize="0"/>
          <p:nvPr/>
        </p:nvPicPr>
        <p:blipFill rotWithShape="1">
          <a:blip r:embed="rId9">
            <a:alphaModFix/>
          </a:blip>
          <a:srcRect/>
          <a:stretch/>
        </p:blipFill>
        <p:spPr>
          <a:xfrm>
            <a:off x="7174486" y="2283229"/>
            <a:ext cx="943547" cy="1484073"/>
          </a:xfrm>
          <a:prstGeom prst="rect">
            <a:avLst/>
          </a:prstGeom>
          <a:noFill/>
          <a:ln>
            <a:noFill/>
          </a:ln>
        </p:spPr>
      </p:pic>
      <p:pic>
        <p:nvPicPr>
          <p:cNvPr id="345" name="Google Shape;345;p11"/>
          <p:cNvPicPr preferRelativeResize="0"/>
          <p:nvPr/>
        </p:nvPicPr>
        <p:blipFill rotWithShape="1">
          <a:blip r:embed="rId10">
            <a:alphaModFix/>
          </a:blip>
          <a:srcRect/>
          <a:stretch/>
        </p:blipFill>
        <p:spPr>
          <a:xfrm>
            <a:off x="9111663" y="4339490"/>
            <a:ext cx="1213454" cy="1451189"/>
          </a:xfrm>
          <a:prstGeom prst="rect">
            <a:avLst/>
          </a:prstGeom>
          <a:noFill/>
          <a:ln>
            <a:noFill/>
          </a:ln>
        </p:spPr>
      </p:pic>
      <p:pic>
        <p:nvPicPr>
          <p:cNvPr id="346" name="Google Shape;346;p11"/>
          <p:cNvPicPr preferRelativeResize="0"/>
          <p:nvPr/>
        </p:nvPicPr>
        <p:blipFill rotWithShape="1">
          <a:blip r:embed="rId11">
            <a:alphaModFix/>
          </a:blip>
          <a:srcRect/>
          <a:stretch/>
        </p:blipFill>
        <p:spPr>
          <a:xfrm>
            <a:off x="10443675" y="4842247"/>
            <a:ext cx="1395628" cy="1026032"/>
          </a:xfrm>
          <a:prstGeom prst="rect">
            <a:avLst/>
          </a:prstGeom>
          <a:noFill/>
          <a:ln>
            <a:noFill/>
          </a:ln>
        </p:spPr>
      </p:pic>
      <p:pic>
        <p:nvPicPr>
          <p:cNvPr id="347" name="Google Shape;347;p11"/>
          <p:cNvPicPr preferRelativeResize="0"/>
          <p:nvPr/>
        </p:nvPicPr>
        <p:blipFill rotWithShape="1">
          <a:blip r:embed="rId12">
            <a:alphaModFix/>
          </a:blip>
          <a:srcRect/>
          <a:stretch/>
        </p:blipFill>
        <p:spPr>
          <a:xfrm>
            <a:off x="10883590" y="2703980"/>
            <a:ext cx="1124950" cy="1065227"/>
          </a:xfrm>
          <a:prstGeom prst="rect">
            <a:avLst/>
          </a:prstGeom>
          <a:noFill/>
          <a:ln>
            <a:noFill/>
          </a:ln>
        </p:spPr>
      </p:pic>
      <p:sp>
        <p:nvSpPr>
          <p:cNvPr id="348" name="Google Shape;348;p11"/>
          <p:cNvSpPr txBox="1"/>
          <p:nvPr/>
        </p:nvSpPr>
        <p:spPr>
          <a:xfrm>
            <a:off x="6179545" y="5790945"/>
            <a:ext cx="6012455" cy="1046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Rubber    Straws       Pipe-       Paper Clips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Bands                        Cleaners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1"/>
          <p:cNvSpPr txBox="1"/>
          <p:nvPr/>
        </p:nvSpPr>
        <p:spPr>
          <a:xfrm>
            <a:off x="7174486" y="3856842"/>
            <a:ext cx="481361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Tooth      String       Cups   Ribbon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Picks</a:t>
            </a:r>
            <a:endParaRPr sz="2400" b="0" i="0" u="none" strike="noStrike" cap="none">
              <a:solidFill>
                <a:srgbClr val="000000"/>
              </a:solidFill>
              <a:latin typeface="Arial"/>
              <a:ea typeface="Arial"/>
              <a:cs typeface="Arial"/>
              <a:sym typeface="Arial"/>
            </a:endParaRPr>
          </a:p>
        </p:txBody>
      </p:sp>
      <p:pic>
        <p:nvPicPr>
          <p:cNvPr id="350" name="Google Shape;350;p11"/>
          <p:cNvPicPr preferRelativeResize="0"/>
          <p:nvPr/>
        </p:nvPicPr>
        <p:blipFill rotWithShape="1">
          <a:blip r:embed="rId13">
            <a:alphaModFix/>
          </a:blip>
          <a:srcRect/>
          <a:stretch/>
        </p:blipFill>
        <p:spPr>
          <a:xfrm>
            <a:off x="9747904" y="2619868"/>
            <a:ext cx="890315" cy="1148261"/>
          </a:xfrm>
          <a:prstGeom prst="rect">
            <a:avLst/>
          </a:prstGeom>
          <a:noFill/>
          <a:ln>
            <a:noFill/>
          </a:ln>
        </p:spPr>
      </p:pic>
      <p:pic>
        <p:nvPicPr>
          <p:cNvPr id="351" name="Google Shape;351;p11"/>
          <p:cNvPicPr preferRelativeResize="0"/>
          <p:nvPr/>
        </p:nvPicPr>
        <p:blipFill rotWithShape="1">
          <a:blip r:embed="rId14">
            <a:alphaModFix/>
          </a:blip>
          <a:srcRect/>
          <a:stretch/>
        </p:blipFill>
        <p:spPr>
          <a:xfrm>
            <a:off x="6179545" y="5008952"/>
            <a:ext cx="1259456" cy="841327"/>
          </a:xfrm>
          <a:prstGeom prst="rect">
            <a:avLst/>
          </a:prstGeom>
          <a:noFill/>
          <a:ln>
            <a:noFill/>
          </a:ln>
        </p:spPr>
      </p:pic>
      <p:sp>
        <p:nvSpPr>
          <p:cNvPr id="352" name="Google Shape;352;p11"/>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53" name="Google Shape;353;p11"/>
          <p:cNvPicPr preferRelativeResize="0"/>
          <p:nvPr/>
        </p:nvPicPr>
        <p:blipFill rotWithShape="1">
          <a:blip r:embed="rId1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2"/>
          <p:cNvPicPr preferRelativeResize="0"/>
          <p:nvPr/>
        </p:nvPicPr>
        <p:blipFill rotWithShape="1">
          <a:blip r:embed="rId3">
            <a:alphaModFix/>
          </a:blip>
          <a:srcRect/>
          <a:stretch/>
        </p:blipFill>
        <p:spPr>
          <a:xfrm>
            <a:off x="9305471" y="121047"/>
            <a:ext cx="2792485" cy="2470808"/>
          </a:xfrm>
          <a:prstGeom prst="rect">
            <a:avLst/>
          </a:prstGeom>
          <a:noFill/>
          <a:ln>
            <a:noFill/>
          </a:ln>
        </p:spPr>
      </p:pic>
      <p:sp>
        <p:nvSpPr>
          <p:cNvPr id="360" name="Google Shape;360;p12"/>
          <p:cNvSpPr txBox="1">
            <a:spLocks noGrp="1"/>
          </p:cNvSpPr>
          <p:nvPr>
            <p:ph type="title"/>
          </p:nvPr>
        </p:nvSpPr>
        <p:spPr>
          <a:xfrm>
            <a:off x="122618" y="421830"/>
            <a:ext cx="10515600" cy="91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Engineering Design Process, Imagine</a:t>
            </a:r>
            <a:endParaRPr/>
          </a:p>
        </p:txBody>
      </p:sp>
      <p:sp>
        <p:nvSpPr>
          <p:cNvPr id="361" name="Google Shape;361;p12"/>
          <p:cNvSpPr txBox="1">
            <a:spLocks noGrp="1"/>
          </p:cNvSpPr>
          <p:nvPr>
            <p:ph type="body" idx="1"/>
          </p:nvPr>
        </p:nvSpPr>
        <p:spPr>
          <a:xfrm>
            <a:off x="244203" y="1771189"/>
            <a:ext cx="7213500" cy="2662200"/>
          </a:xfrm>
          <a:prstGeom prst="rect">
            <a:avLst/>
          </a:prstGeom>
          <a:noFill/>
          <a:ln>
            <a:noFill/>
          </a:ln>
        </p:spPr>
        <p:txBody>
          <a:bodyPr spcFirstLastPara="1" wrap="square" lIns="91425" tIns="45700" rIns="91425" bIns="45700"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sng" strike="noStrike" cap="none">
                <a:solidFill>
                  <a:srgbClr val="000000"/>
                </a:solidFill>
                <a:latin typeface="Calibri"/>
                <a:ea typeface="Calibri"/>
                <a:cs typeface="Calibri"/>
                <a:sym typeface="Calibri"/>
              </a:rPr>
              <a:t>Imagine</a:t>
            </a:r>
            <a:r>
              <a:rPr lang="en-US" sz="3200" b="0" i="0" u="none" strike="noStrike" cap="none">
                <a:solidFill>
                  <a:srgbClr val="000000"/>
                </a:solidFill>
                <a:latin typeface="Calibri"/>
                <a:ea typeface="Calibri"/>
                <a:cs typeface="Calibri"/>
                <a:sym typeface="Calibri"/>
              </a:rPr>
              <a:t> what your cradle will look like.</a:t>
            </a:r>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a:solidFill>
                  <a:srgbClr val="000000"/>
                </a:solidFill>
                <a:latin typeface="Calibri"/>
                <a:ea typeface="Calibri"/>
                <a:cs typeface="Calibri"/>
                <a:sym typeface="Calibri"/>
              </a:rPr>
              <a:t> </a:t>
            </a:r>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a:solidFill>
                  <a:srgbClr val="000000"/>
                </a:solidFill>
                <a:latin typeface="Calibri"/>
                <a:ea typeface="Calibri"/>
                <a:cs typeface="Calibri"/>
                <a:sym typeface="Calibri"/>
              </a:rPr>
              <a:t>Draw a picture or write a description of the cradle you would like to </a:t>
            </a:r>
            <a:r>
              <a:rPr lang="en-US" sz="3200">
                <a:latin typeface="Calibri"/>
                <a:ea typeface="Calibri"/>
                <a:cs typeface="Calibri"/>
                <a:sym typeface="Calibri"/>
              </a:rPr>
              <a:t>create</a:t>
            </a:r>
            <a:r>
              <a:rPr lang="en-US" sz="3200" b="0" i="0" u="none" strike="noStrike" cap="none">
                <a:solidFill>
                  <a:srgbClr val="000000"/>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a:solidFill>
                <a:schemeClr val="dk1"/>
              </a:solidFill>
              <a:latin typeface="Calibri"/>
              <a:ea typeface="Calibri"/>
              <a:cs typeface="Calibri"/>
              <a:sym typeface="Calibri"/>
            </a:endParaRPr>
          </a:p>
        </p:txBody>
      </p:sp>
      <p:pic>
        <p:nvPicPr>
          <p:cNvPr id="362" name="Google Shape;362;p12"/>
          <p:cNvPicPr preferRelativeResize="0"/>
          <p:nvPr/>
        </p:nvPicPr>
        <p:blipFill rotWithShape="1">
          <a:blip r:embed="rId4">
            <a:alphaModFix/>
          </a:blip>
          <a:srcRect/>
          <a:stretch/>
        </p:blipFill>
        <p:spPr>
          <a:xfrm>
            <a:off x="7632069" y="4911687"/>
            <a:ext cx="1322646" cy="946054"/>
          </a:xfrm>
          <a:prstGeom prst="rect">
            <a:avLst/>
          </a:prstGeom>
          <a:noFill/>
          <a:ln>
            <a:noFill/>
          </a:ln>
        </p:spPr>
      </p:pic>
      <p:pic>
        <p:nvPicPr>
          <p:cNvPr id="363" name="Google Shape;363;p12"/>
          <p:cNvPicPr preferRelativeResize="0"/>
          <p:nvPr/>
        </p:nvPicPr>
        <p:blipFill rotWithShape="1">
          <a:blip r:embed="rId5">
            <a:alphaModFix/>
          </a:blip>
          <a:srcRect/>
          <a:stretch/>
        </p:blipFill>
        <p:spPr>
          <a:xfrm>
            <a:off x="1438528" y="4578784"/>
            <a:ext cx="1527590" cy="1265055"/>
          </a:xfrm>
          <a:prstGeom prst="rect">
            <a:avLst/>
          </a:prstGeom>
          <a:noFill/>
          <a:ln>
            <a:noFill/>
          </a:ln>
        </p:spPr>
      </p:pic>
      <p:sp>
        <p:nvSpPr>
          <p:cNvPr id="364" name="Google Shape;364;p12"/>
          <p:cNvSpPr txBox="1"/>
          <p:nvPr/>
        </p:nvSpPr>
        <p:spPr>
          <a:xfrm>
            <a:off x="244198" y="5779571"/>
            <a:ext cx="637090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Craft             Masking       Duct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Sticks           Tape             Tape                       </a:t>
            </a:r>
            <a:endParaRPr sz="2400" b="0" i="0" u="none" strike="noStrike" cap="none">
              <a:solidFill>
                <a:srgbClr val="000000"/>
              </a:solidFill>
              <a:latin typeface="Arial"/>
              <a:ea typeface="Arial"/>
              <a:cs typeface="Arial"/>
              <a:sym typeface="Arial"/>
            </a:endParaRPr>
          </a:p>
        </p:txBody>
      </p:sp>
      <p:pic>
        <p:nvPicPr>
          <p:cNvPr id="365" name="Google Shape;365;p12"/>
          <p:cNvPicPr preferRelativeResize="0"/>
          <p:nvPr/>
        </p:nvPicPr>
        <p:blipFill rotWithShape="1">
          <a:blip r:embed="rId6">
            <a:alphaModFix/>
          </a:blip>
          <a:srcRect/>
          <a:stretch/>
        </p:blipFill>
        <p:spPr>
          <a:xfrm>
            <a:off x="3127594" y="4803972"/>
            <a:ext cx="1644292" cy="1047065"/>
          </a:xfrm>
          <a:prstGeom prst="rect">
            <a:avLst/>
          </a:prstGeom>
          <a:noFill/>
          <a:ln>
            <a:noFill/>
          </a:ln>
        </p:spPr>
      </p:pic>
      <p:pic>
        <p:nvPicPr>
          <p:cNvPr id="366" name="Google Shape;366;p12"/>
          <p:cNvPicPr preferRelativeResize="0"/>
          <p:nvPr/>
        </p:nvPicPr>
        <p:blipFill rotWithShape="1">
          <a:blip r:embed="rId7">
            <a:alphaModFix/>
          </a:blip>
          <a:srcRect/>
          <a:stretch/>
        </p:blipFill>
        <p:spPr>
          <a:xfrm>
            <a:off x="4873085" y="4211072"/>
            <a:ext cx="1211765" cy="1655742"/>
          </a:xfrm>
          <a:prstGeom prst="rect">
            <a:avLst/>
          </a:prstGeom>
          <a:noFill/>
          <a:ln>
            <a:noFill/>
          </a:ln>
        </p:spPr>
      </p:pic>
      <p:pic>
        <p:nvPicPr>
          <p:cNvPr id="367" name="Google Shape;367;p12"/>
          <p:cNvPicPr preferRelativeResize="0"/>
          <p:nvPr/>
        </p:nvPicPr>
        <p:blipFill rotWithShape="1">
          <a:blip r:embed="rId8">
            <a:alphaModFix/>
          </a:blip>
          <a:srcRect/>
          <a:stretch/>
        </p:blipFill>
        <p:spPr>
          <a:xfrm>
            <a:off x="8326568" y="2619868"/>
            <a:ext cx="1262566" cy="1220503"/>
          </a:xfrm>
          <a:prstGeom prst="rect">
            <a:avLst/>
          </a:prstGeom>
          <a:noFill/>
          <a:ln>
            <a:noFill/>
          </a:ln>
        </p:spPr>
      </p:pic>
      <p:pic>
        <p:nvPicPr>
          <p:cNvPr id="368" name="Google Shape;368;p12"/>
          <p:cNvPicPr preferRelativeResize="0"/>
          <p:nvPr/>
        </p:nvPicPr>
        <p:blipFill rotWithShape="1">
          <a:blip r:embed="rId9">
            <a:alphaModFix/>
          </a:blip>
          <a:srcRect/>
          <a:stretch/>
        </p:blipFill>
        <p:spPr>
          <a:xfrm>
            <a:off x="7174486" y="2283229"/>
            <a:ext cx="943547" cy="1484073"/>
          </a:xfrm>
          <a:prstGeom prst="rect">
            <a:avLst/>
          </a:prstGeom>
          <a:noFill/>
          <a:ln>
            <a:noFill/>
          </a:ln>
        </p:spPr>
      </p:pic>
      <p:pic>
        <p:nvPicPr>
          <p:cNvPr id="369" name="Google Shape;369;p12"/>
          <p:cNvPicPr preferRelativeResize="0"/>
          <p:nvPr/>
        </p:nvPicPr>
        <p:blipFill rotWithShape="1">
          <a:blip r:embed="rId10">
            <a:alphaModFix/>
          </a:blip>
          <a:srcRect/>
          <a:stretch/>
        </p:blipFill>
        <p:spPr>
          <a:xfrm>
            <a:off x="9111663" y="4339490"/>
            <a:ext cx="1213454" cy="1451189"/>
          </a:xfrm>
          <a:prstGeom prst="rect">
            <a:avLst/>
          </a:prstGeom>
          <a:noFill/>
          <a:ln>
            <a:noFill/>
          </a:ln>
        </p:spPr>
      </p:pic>
      <p:pic>
        <p:nvPicPr>
          <p:cNvPr id="370" name="Google Shape;370;p12"/>
          <p:cNvPicPr preferRelativeResize="0"/>
          <p:nvPr/>
        </p:nvPicPr>
        <p:blipFill rotWithShape="1">
          <a:blip r:embed="rId11">
            <a:alphaModFix/>
          </a:blip>
          <a:srcRect/>
          <a:stretch/>
        </p:blipFill>
        <p:spPr>
          <a:xfrm>
            <a:off x="10443675" y="4842247"/>
            <a:ext cx="1395628" cy="1026032"/>
          </a:xfrm>
          <a:prstGeom prst="rect">
            <a:avLst/>
          </a:prstGeom>
          <a:noFill/>
          <a:ln>
            <a:noFill/>
          </a:ln>
        </p:spPr>
      </p:pic>
      <p:pic>
        <p:nvPicPr>
          <p:cNvPr id="371" name="Google Shape;371;p12"/>
          <p:cNvPicPr preferRelativeResize="0"/>
          <p:nvPr/>
        </p:nvPicPr>
        <p:blipFill rotWithShape="1">
          <a:blip r:embed="rId12">
            <a:alphaModFix/>
          </a:blip>
          <a:srcRect/>
          <a:stretch/>
        </p:blipFill>
        <p:spPr>
          <a:xfrm>
            <a:off x="10883590" y="2703980"/>
            <a:ext cx="1124950" cy="1065227"/>
          </a:xfrm>
          <a:prstGeom prst="rect">
            <a:avLst/>
          </a:prstGeom>
          <a:noFill/>
          <a:ln>
            <a:noFill/>
          </a:ln>
        </p:spPr>
      </p:pic>
      <p:sp>
        <p:nvSpPr>
          <p:cNvPr id="372" name="Google Shape;372;p12"/>
          <p:cNvSpPr txBox="1"/>
          <p:nvPr/>
        </p:nvSpPr>
        <p:spPr>
          <a:xfrm>
            <a:off x="6179545" y="5790945"/>
            <a:ext cx="6012455" cy="1046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Rubber    Straws       Pipe-       Paper Clips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Bands                        Cleaners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2"/>
          <p:cNvSpPr txBox="1"/>
          <p:nvPr/>
        </p:nvSpPr>
        <p:spPr>
          <a:xfrm>
            <a:off x="7174486" y="3856842"/>
            <a:ext cx="481361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Tooth      String       Cups   Ribbon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Picks</a:t>
            </a:r>
            <a:endParaRPr sz="2400" b="0" i="0" u="none" strike="noStrike" cap="none">
              <a:solidFill>
                <a:srgbClr val="000000"/>
              </a:solidFill>
              <a:latin typeface="Arial"/>
              <a:ea typeface="Arial"/>
              <a:cs typeface="Arial"/>
              <a:sym typeface="Arial"/>
            </a:endParaRPr>
          </a:p>
        </p:txBody>
      </p:sp>
      <p:pic>
        <p:nvPicPr>
          <p:cNvPr id="374" name="Google Shape;374;p12"/>
          <p:cNvPicPr preferRelativeResize="0"/>
          <p:nvPr/>
        </p:nvPicPr>
        <p:blipFill rotWithShape="1">
          <a:blip r:embed="rId13">
            <a:alphaModFix/>
          </a:blip>
          <a:srcRect/>
          <a:stretch/>
        </p:blipFill>
        <p:spPr>
          <a:xfrm>
            <a:off x="9747904" y="2619868"/>
            <a:ext cx="890315" cy="1148261"/>
          </a:xfrm>
          <a:prstGeom prst="rect">
            <a:avLst/>
          </a:prstGeom>
          <a:noFill/>
          <a:ln>
            <a:noFill/>
          </a:ln>
        </p:spPr>
      </p:pic>
      <p:pic>
        <p:nvPicPr>
          <p:cNvPr id="375" name="Google Shape;375;p12"/>
          <p:cNvPicPr preferRelativeResize="0"/>
          <p:nvPr/>
        </p:nvPicPr>
        <p:blipFill rotWithShape="1">
          <a:blip r:embed="rId14">
            <a:alphaModFix/>
          </a:blip>
          <a:srcRect/>
          <a:stretch/>
        </p:blipFill>
        <p:spPr>
          <a:xfrm>
            <a:off x="6179545" y="5008952"/>
            <a:ext cx="1259456" cy="841327"/>
          </a:xfrm>
          <a:prstGeom prst="rect">
            <a:avLst/>
          </a:prstGeom>
          <a:noFill/>
          <a:ln>
            <a:noFill/>
          </a:ln>
        </p:spPr>
      </p:pic>
      <p:sp>
        <p:nvSpPr>
          <p:cNvPr id="376" name="Google Shape;376;p12"/>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77" name="Google Shape;377;p12"/>
          <p:cNvPicPr preferRelativeResize="0"/>
          <p:nvPr/>
        </p:nvPicPr>
        <p:blipFill rotWithShape="1">
          <a:blip r:embed="rId1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0" i="0" u="none" strike="noStrike" cap="none">
                <a:solidFill>
                  <a:srgbClr val="000000"/>
                </a:solidFill>
                <a:latin typeface="Calibri"/>
                <a:ea typeface="Calibri"/>
                <a:cs typeface="Calibri"/>
                <a:sym typeface="Calibri"/>
              </a:rPr>
              <a:t> </a:t>
            </a:r>
            <a:r>
              <a:rPr lang="en-US" sz="5400" b="1" i="0" u="none" strike="noStrike" cap="none">
                <a:solidFill>
                  <a:srgbClr val="000000"/>
                </a:solidFill>
                <a:latin typeface="Calibri"/>
                <a:ea typeface="Calibri"/>
                <a:cs typeface="Calibri"/>
                <a:sym typeface="Calibri"/>
              </a:rPr>
              <a:t>Sharing Time!</a:t>
            </a:r>
            <a:endParaRPr sz="5400" b="1" i="0" u="none" strike="noStrike" cap="none">
              <a:solidFill>
                <a:srgbClr val="000000"/>
              </a:solidFill>
              <a:latin typeface="Calibri"/>
              <a:ea typeface="Calibri"/>
              <a:cs typeface="Calibri"/>
              <a:sym typeface="Calibri"/>
            </a:endParaRPr>
          </a:p>
        </p:txBody>
      </p:sp>
      <p:sp>
        <p:nvSpPr>
          <p:cNvPr id="384" name="Google Shape;384;p13"/>
          <p:cNvSpPr txBox="1">
            <a:spLocks noGrp="1"/>
          </p:cNvSpPr>
          <p:nvPr>
            <p:ph type="body" idx="1"/>
          </p:nvPr>
        </p:nvSpPr>
        <p:spPr>
          <a:xfrm>
            <a:off x="838200" y="1825625"/>
            <a:ext cx="5054600" cy="4351338"/>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a:solidFill>
                  <a:srgbClr val="000000"/>
                </a:solidFill>
                <a:latin typeface="Arial"/>
                <a:ea typeface="Arial"/>
                <a:cs typeface="Arial"/>
                <a:sym typeface="Arial"/>
              </a:rPr>
              <a:t>Put on your listening ears and, one at a time, share your ideas!</a:t>
            </a:r>
            <a:endParaRPr/>
          </a:p>
          <a:p>
            <a:pPr marL="177800" marR="0" lvl="0" indent="0" algn="l" rtl="0">
              <a:lnSpc>
                <a:spcPct val="90000"/>
              </a:lnSpc>
              <a:spcBef>
                <a:spcPts val="100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5" name="Google Shape;385;p13"/>
          <p:cNvPicPr preferRelativeResize="0"/>
          <p:nvPr/>
        </p:nvPicPr>
        <p:blipFill rotWithShape="1">
          <a:blip r:embed="rId3">
            <a:alphaModFix/>
          </a:blip>
          <a:srcRect/>
          <a:stretch/>
        </p:blipFill>
        <p:spPr>
          <a:xfrm>
            <a:off x="6109118" y="365117"/>
            <a:ext cx="5598460" cy="5579434"/>
          </a:xfrm>
          <a:prstGeom prst="rect">
            <a:avLst/>
          </a:prstGeom>
          <a:noFill/>
          <a:ln>
            <a:noFill/>
          </a:ln>
        </p:spPr>
      </p:pic>
      <p:sp>
        <p:nvSpPr>
          <p:cNvPr id="386" name="Google Shape;386;p13"/>
          <p:cNvSpPr txBox="1"/>
          <p:nvPr/>
        </p:nvSpPr>
        <p:spPr>
          <a:xfrm>
            <a:off x="6109118" y="5983280"/>
            <a:ext cx="5646000" cy="30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https://www.pinterest.com/pin/102245854020359820/?lp=true</a:t>
            </a:r>
            <a:endParaRPr sz="1400" b="0" i="0" u="none" strike="noStrike" cap="none">
              <a:solidFill>
                <a:srgbClr val="000000"/>
              </a:solidFill>
              <a:latin typeface="Arial"/>
              <a:ea typeface="Arial"/>
              <a:cs typeface="Arial"/>
              <a:sym typeface="Arial"/>
            </a:endParaRPr>
          </a:p>
        </p:txBody>
      </p:sp>
      <p:sp>
        <p:nvSpPr>
          <p:cNvPr id="387" name="Google Shape;387;p13"/>
          <p:cNvSpPr txBox="1"/>
          <p:nvPr/>
        </p:nvSpPr>
        <p:spPr>
          <a:xfrm>
            <a:off x="2392350" y="64967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88" name="Google Shape;388;p13"/>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4"/>
          <p:cNvPicPr preferRelativeResize="0"/>
          <p:nvPr/>
        </p:nvPicPr>
        <p:blipFill rotWithShape="1">
          <a:blip r:embed="rId3">
            <a:alphaModFix/>
          </a:blip>
          <a:srcRect/>
          <a:stretch/>
        </p:blipFill>
        <p:spPr>
          <a:xfrm>
            <a:off x="9305471" y="121047"/>
            <a:ext cx="2792485" cy="2470808"/>
          </a:xfrm>
          <a:prstGeom prst="rect">
            <a:avLst/>
          </a:prstGeom>
          <a:noFill/>
          <a:ln>
            <a:noFill/>
          </a:ln>
        </p:spPr>
      </p:pic>
      <p:sp>
        <p:nvSpPr>
          <p:cNvPr id="395" name="Google Shape;395;p14"/>
          <p:cNvSpPr txBox="1">
            <a:spLocks noGrp="1"/>
          </p:cNvSpPr>
          <p:nvPr>
            <p:ph type="title"/>
          </p:nvPr>
        </p:nvSpPr>
        <p:spPr>
          <a:xfrm>
            <a:off x="118250" y="148247"/>
            <a:ext cx="10515600" cy="1555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Engineering Design Process, </a:t>
            </a:r>
            <a:endParaRPr sz="5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Plan</a:t>
            </a:r>
            <a:endParaRPr/>
          </a:p>
        </p:txBody>
      </p:sp>
      <p:sp>
        <p:nvSpPr>
          <p:cNvPr id="396" name="Google Shape;396;p14"/>
          <p:cNvSpPr txBox="1">
            <a:spLocks noGrp="1"/>
          </p:cNvSpPr>
          <p:nvPr>
            <p:ph type="body" idx="1"/>
          </p:nvPr>
        </p:nvSpPr>
        <p:spPr>
          <a:xfrm>
            <a:off x="342941" y="1899051"/>
            <a:ext cx="7213500" cy="2662200"/>
          </a:xfrm>
          <a:prstGeom prst="rect">
            <a:avLst/>
          </a:prstGeom>
          <a:noFill/>
          <a:ln>
            <a:noFill/>
          </a:ln>
        </p:spPr>
        <p:txBody>
          <a:bodyPr spcFirstLastPara="1" wrap="square" lIns="91425" tIns="45700" rIns="91425" bIns="45700"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sng" strike="noStrike" cap="none">
                <a:solidFill>
                  <a:srgbClr val="000000"/>
                </a:solidFill>
                <a:latin typeface="Calibri"/>
                <a:ea typeface="Calibri"/>
                <a:cs typeface="Calibri"/>
                <a:sym typeface="Calibri"/>
              </a:rPr>
              <a:t>Plan</a:t>
            </a:r>
            <a:r>
              <a:rPr lang="en-US" sz="3200" b="0" i="0" u="none" strike="noStrike" cap="none">
                <a:solidFill>
                  <a:srgbClr val="000000"/>
                </a:solidFill>
                <a:latin typeface="Calibri"/>
                <a:ea typeface="Calibri"/>
                <a:cs typeface="Calibri"/>
                <a:sym typeface="Calibri"/>
              </a:rPr>
              <a:t> what your cradle will look like.</a:t>
            </a:r>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a:solidFill>
                  <a:srgbClr val="000000"/>
                </a:solidFill>
                <a:latin typeface="Calibri"/>
                <a:ea typeface="Calibri"/>
                <a:cs typeface="Calibri"/>
                <a:sym typeface="Calibri"/>
              </a:rPr>
              <a:t> </a:t>
            </a:r>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a:solidFill>
                  <a:srgbClr val="000000"/>
                </a:solidFill>
                <a:latin typeface="Calibri"/>
                <a:ea typeface="Calibri"/>
                <a:cs typeface="Calibri"/>
                <a:sym typeface="Calibri"/>
              </a:rPr>
              <a:t>Draw a picture or write a description of the cradle your team will build.</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a:solidFill>
                <a:schemeClr val="dk1"/>
              </a:solidFill>
              <a:latin typeface="Calibri"/>
              <a:ea typeface="Calibri"/>
              <a:cs typeface="Calibri"/>
              <a:sym typeface="Calibri"/>
            </a:endParaRPr>
          </a:p>
        </p:txBody>
      </p:sp>
      <p:pic>
        <p:nvPicPr>
          <p:cNvPr id="397" name="Google Shape;397;p14"/>
          <p:cNvPicPr preferRelativeResize="0"/>
          <p:nvPr/>
        </p:nvPicPr>
        <p:blipFill rotWithShape="1">
          <a:blip r:embed="rId4">
            <a:alphaModFix/>
          </a:blip>
          <a:srcRect/>
          <a:stretch/>
        </p:blipFill>
        <p:spPr>
          <a:xfrm>
            <a:off x="7632069" y="4911687"/>
            <a:ext cx="1322646" cy="946054"/>
          </a:xfrm>
          <a:prstGeom prst="rect">
            <a:avLst/>
          </a:prstGeom>
          <a:noFill/>
          <a:ln>
            <a:noFill/>
          </a:ln>
        </p:spPr>
      </p:pic>
      <p:pic>
        <p:nvPicPr>
          <p:cNvPr id="398" name="Google Shape;398;p14"/>
          <p:cNvPicPr preferRelativeResize="0"/>
          <p:nvPr/>
        </p:nvPicPr>
        <p:blipFill rotWithShape="1">
          <a:blip r:embed="rId5">
            <a:alphaModFix/>
          </a:blip>
          <a:srcRect/>
          <a:stretch/>
        </p:blipFill>
        <p:spPr>
          <a:xfrm>
            <a:off x="1438528" y="4578784"/>
            <a:ext cx="1527590" cy="1265055"/>
          </a:xfrm>
          <a:prstGeom prst="rect">
            <a:avLst/>
          </a:prstGeom>
          <a:noFill/>
          <a:ln>
            <a:noFill/>
          </a:ln>
        </p:spPr>
      </p:pic>
      <p:sp>
        <p:nvSpPr>
          <p:cNvPr id="399" name="Google Shape;399;p14"/>
          <p:cNvSpPr txBox="1"/>
          <p:nvPr/>
        </p:nvSpPr>
        <p:spPr>
          <a:xfrm>
            <a:off x="244198" y="5779571"/>
            <a:ext cx="637090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Craft             Masking       Duct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Sticks           Tape             Tape                       </a:t>
            </a:r>
            <a:endParaRPr sz="2400" b="0" i="0" u="none" strike="noStrike" cap="none">
              <a:solidFill>
                <a:srgbClr val="000000"/>
              </a:solidFill>
              <a:latin typeface="Arial"/>
              <a:ea typeface="Arial"/>
              <a:cs typeface="Arial"/>
              <a:sym typeface="Arial"/>
            </a:endParaRPr>
          </a:p>
        </p:txBody>
      </p:sp>
      <p:pic>
        <p:nvPicPr>
          <p:cNvPr id="400" name="Google Shape;400;p14"/>
          <p:cNvPicPr preferRelativeResize="0"/>
          <p:nvPr/>
        </p:nvPicPr>
        <p:blipFill rotWithShape="1">
          <a:blip r:embed="rId6">
            <a:alphaModFix/>
          </a:blip>
          <a:srcRect/>
          <a:stretch/>
        </p:blipFill>
        <p:spPr>
          <a:xfrm>
            <a:off x="3127594" y="4803972"/>
            <a:ext cx="1644292" cy="1047065"/>
          </a:xfrm>
          <a:prstGeom prst="rect">
            <a:avLst/>
          </a:prstGeom>
          <a:noFill/>
          <a:ln>
            <a:noFill/>
          </a:ln>
        </p:spPr>
      </p:pic>
      <p:pic>
        <p:nvPicPr>
          <p:cNvPr id="401" name="Google Shape;401;p14"/>
          <p:cNvPicPr preferRelativeResize="0"/>
          <p:nvPr/>
        </p:nvPicPr>
        <p:blipFill rotWithShape="1">
          <a:blip r:embed="rId7">
            <a:alphaModFix/>
          </a:blip>
          <a:srcRect/>
          <a:stretch/>
        </p:blipFill>
        <p:spPr>
          <a:xfrm>
            <a:off x="4873085" y="4211072"/>
            <a:ext cx="1211765" cy="1655742"/>
          </a:xfrm>
          <a:prstGeom prst="rect">
            <a:avLst/>
          </a:prstGeom>
          <a:noFill/>
          <a:ln>
            <a:noFill/>
          </a:ln>
        </p:spPr>
      </p:pic>
      <p:pic>
        <p:nvPicPr>
          <p:cNvPr id="402" name="Google Shape;402;p14"/>
          <p:cNvPicPr preferRelativeResize="0"/>
          <p:nvPr/>
        </p:nvPicPr>
        <p:blipFill rotWithShape="1">
          <a:blip r:embed="rId8">
            <a:alphaModFix/>
          </a:blip>
          <a:srcRect/>
          <a:stretch/>
        </p:blipFill>
        <p:spPr>
          <a:xfrm>
            <a:off x="8326568" y="2619868"/>
            <a:ext cx="1262566" cy="1220503"/>
          </a:xfrm>
          <a:prstGeom prst="rect">
            <a:avLst/>
          </a:prstGeom>
          <a:noFill/>
          <a:ln>
            <a:noFill/>
          </a:ln>
        </p:spPr>
      </p:pic>
      <p:pic>
        <p:nvPicPr>
          <p:cNvPr id="403" name="Google Shape;403;p14"/>
          <p:cNvPicPr preferRelativeResize="0"/>
          <p:nvPr/>
        </p:nvPicPr>
        <p:blipFill rotWithShape="1">
          <a:blip r:embed="rId9">
            <a:alphaModFix/>
          </a:blip>
          <a:srcRect/>
          <a:stretch/>
        </p:blipFill>
        <p:spPr>
          <a:xfrm>
            <a:off x="7174486" y="2283229"/>
            <a:ext cx="943547" cy="1484073"/>
          </a:xfrm>
          <a:prstGeom prst="rect">
            <a:avLst/>
          </a:prstGeom>
          <a:noFill/>
          <a:ln>
            <a:noFill/>
          </a:ln>
        </p:spPr>
      </p:pic>
      <p:pic>
        <p:nvPicPr>
          <p:cNvPr id="404" name="Google Shape;404;p14"/>
          <p:cNvPicPr preferRelativeResize="0"/>
          <p:nvPr/>
        </p:nvPicPr>
        <p:blipFill rotWithShape="1">
          <a:blip r:embed="rId10">
            <a:alphaModFix/>
          </a:blip>
          <a:srcRect/>
          <a:stretch/>
        </p:blipFill>
        <p:spPr>
          <a:xfrm>
            <a:off x="9111663" y="4339490"/>
            <a:ext cx="1213454" cy="1451189"/>
          </a:xfrm>
          <a:prstGeom prst="rect">
            <a:avLst/>
          </a:prstGeom>
          <a:noFill/>
          <a:ln>
            <a:noFill/>
          </a:ln>
        </p:spPr>
      </p:pic>
      <p:pic>
        <p:nvPicPr>
          <p:cNvPr id="405" name="Google Shape;405;p14"/>
          <p:cNvPicPr preferRelativeResize="0"/>
          <p:nvPr/>
        </p:nvPicPr>
        <p:blipFill rotWithShape="1">
          <a:blip r:embed="rId11">
            <a:alphaModFix/>
          </a:blip>
          <a:srcRect/>
          <a:stretch/>
        </p:blipFill>
        <p:spPr>
          <a:xfrm>
            <a:off x="10443675" y="4842247"/>
            <a:ext cx="1395628" cy="1026032"/>
          </a:xfrm>
          <a:prstGeom prst="rect">
            <a:avLst/>
          </a:prstGeom>
          <a:noFill/>
          <a:ln>
            <a:noFill/>
          </a:ln>
        </p:spPr>
      </p:pic>
      <p:pic>
        <p:nvPicPr>
          <p:cNvPr id="406" name="Google Shape;406;p14"/>
          <p:cNvPicPr preferRelativeResize="0"/>
          <p:nvPr/>
        </p:nvPicPr>
        <p:blipFill rotWithShape="1">
          <a:blip r:embed="rId12">
            <a:alphaModFix/>
          </a:blip>
          <a:srcRect/>
          <a:stretch/>
        </p:blipFill>
        <p:spPr>
          <a:xfrm>
            <a:off x="10883590" y="2703980"/>
            <a:ext cx="1124950" cy="1065227"/>
          </a:xfrm>
          <a:prstGeom prst="rect">
            <a:avLst/>
          </a:prstGeom>
          <a:noFill/>
          <a:ln>
            <a:noFill/>
          </a:ln>
        </p:spPr>
      </p:pic>
      <p:sp>
        <p:nvSpPr>
          <p:cNvPr id="407" name="Google Shape;407;p14"/>
          <p:cNvSpPr txBox="1"/>
          <p:nvPr/>
        </p:nvSpPr>
        <p:spPr>
          <a:xfrm>
            <a:off x="6179545" y="5790945"/>
            <a:ext cx="6012455" cy="1046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Rubber    Straws       Pipe-       Paper Clips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Bands                        Cleaners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4"/>
          <p:cNvSpPr txBox="1"/>
          <p:nvPr/>
        </p:nvSpPr>
        <p:spPr>
          <a:xfrm>
            <a:off x="7174486" y="3856842"/>
            <a:ext cx="481361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Tooth      String       Cups   Ribbon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Picks</a:t>
            </a:r>
            <a:endParaRPr sz="2400" b="0" i="0" u="none" strike="noStrike" cap="none">
              <a:solidFill>
                <a:srgbClr val="000000"/>
              </a:solidFill>
              <a:latin typeface="Arial"/>
              <a:ea typeface="Arial"/>
              <a:cs typeface="Arial"/>
              <a:sym typeface="Arial"/>
            </a:endParaRPr>
          </a:p>
        </p:txBody>
      </p:sp>
      <p:pic>
        <p:nvPicPr>
          <p:cNvPr id="409" name="Google Shape;409;p14"/>
          <p:cNvPicPr preferRelativeResize="0"/>
          <p:nvPr/>
        </p:nvPicPr>
        <p:blipFill rotWithShape="1">
          <a:blip r:embed="rId13">
            <a:alphaModFix/>
          </a:blip>
          <a:srcRect/>
          <a:stretch/>
        </p:blipFill>
        <p:spPr>
          <a:xfrm>
            <a:off x="9747904" y="2619868"/>
            <a:ext cx="890315" cy="1148261"/>
          </a:xfrm>
          <a:prstGeom prst="rect">
            <a:avLst/>
          </a:prstGeom>
          <a:noFill/>
          <a:ln>
            <a:noFill/>
          </a:ln>
        </p:spPr>
      </p:pic>
      <p:pic>
        <p:nvPicPr>
          <p:cNvPr id="410" name="Google Shape;410;p14"/>
          <p:cNvPicPr preferRelativeResize="0"/>
          <p:nvPr/>
        </p:nvPicPr>
        <p:blipFill rotWithShape="1">
          <a:blip r:embed="rId14">
            <a:alphaModFix/>
          </a:blip>
          <a:srcRect/>
          <a:stretch/>
        </p:blipFill>
        <p:spPr>
          <a:xfrm>
            <a:off x="6179545" y="5008952"/>
            <a:ext cx="1259456" cy="841327"/>
          </a:xfrm>
          <a:prstGeom prst="rect">
            <a:avLst/>
          </a:prstGeom>
          <a:noFill/>
          <a:ln>
            <a:noFill/>
          </a:ln>
        </p:spPr>
      </p:pic>
      <p:sp>
        <p:nvSpPr>
          <p:cNvPr id="411" name="Google Shape;411;p14"/>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12" name="Google Shape;412;p14"/>
          <p:cNvPicPr preferRelativeResize="0"/>
          <p:nvPr/>
        </p:nvPicPr>
        <p:blipFill rotWithShape="1">
          <a:blip r:embed="rId1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5"/>
          <p:cNvPicPr preferRelativeResize="0"/>
          <p:nvPr/>
        </p:nvPicPr>
        <p:blipFill rotWithShape="1">
          <a:blip r:embed="rId3">
            <a:alphaModFix/>
          </a:blip>
          <a:srcRect/>
          <a:stretch/>
        </p:blipFill>
        <p:spPr>
          <a:xfrm>
            <a:off x="9305471" y="121047"/>
            <a:ext cx="2792484" cy="2470808"/>
          </a:xfrm>
          <a:prstGeom prst="rect">
            <a:avLst/>
          </a:prstGeom>
          <a:noFill/>
          <a:ln>
            <a:noFill/>
          </a:ln>
        </p:spPr>
      </p:pic>
      <p:sp>
        <p:nvSpPr>
          <p:cNvPr id="419" name="Google Shape;419;p15"/>
          <p:cNvSpPr txBox="1">
            <a:spLocks noGrp="1"/>
          </p:cNvSpPr>
          <p:nvPr>
            <p:ph type="title"/>
          </p:nvPr>
        </p:nvSpPr>
        <p:spPr>
          <a:xfrm>
            <a:off x="355412" y="308600"/>
            <a:ext cx="10247100" cy="91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5400" b="1">
                <a:solidFill>
                  <a:schemeClr val="dk1"/>
                </a:solidFill>
                <a:latin typeface="Calibri"/>
                <a:ea typeface="Calibri"/>
                <a:cs typeface="Calibri"/>
                <a:sym typeface="Calibri"/>
              </a:rPr>
              <a:t>Buying Time!</a:t>
            </a:r>
            <a:endParaRPr/>
          </a:p>
        </p:txBody>
      </p:sp>
      <p:sp>
        <p:nvSpPr>
          <p:cNvPr id="420" name="Google Shape;420;p15"/>
          <p:cNvSpPr txBox="1">
            <a:spLocks noGrp="1"/>
          </p:cNvSpPr>
          <p:nvPr>
            <p:ph type="body" idx="1"/>
          </p:nvPr>
        </p:nvSpPr>
        <p:spPr>
          <a:xfrm>
            <a:off x="343000" y="1587096"/>
            <a:ext cx="7213500" cy="17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Font typeface="Calibri"/>
              <a:buNone/>
            </a:pPr>
            <a:r>
              <a:rPr lang="en-US" sz="3600" b="1">
                <a:solidFill>
                  <a:schemeClr val="dk1"/>
                </a:solidFill>
                <a:latin typeface="Calibri"/>
                <a:ea typeface="Calibri"/>
                <a:cs typeface="Calibri"/>
                <a:sym typeface="Calibri"/>
              </a:rPr>
              <a:t>What materials do you, as a team, want to purchase to build your cushioning device?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a:solidFill>
                <a:schemeClr val="dk1"/>
              </a:solidFill>
              <a:latin typeface="Calibri"/>
              <a:ea typeface="Calibri"/>
              <a:cs typeface="Calibri"/>
              <a:sym typeface="Calibri"/>
            </a:endParaRPr>
          </a:p>
        </p:txBody>
      </p:sp>
      <p:pic>
        <p:nvPicPr>
          <p:cNvPr id="421" name="Google Shape;421;p15"/>
          <p:cNvPicPr preferRelativeResize="0"/>
          <p:nvPr/>
        </p:nvPicPr>
        <p:blipFill rotWithShape="1">
          <a:blip r:embed="rId4">
            <a:alphaModFix/>
          </a:blip>
          <a:srcRect/>
          <a:stretch/>
        </p:blipFill>
        <p:spPr>
          <a:xfrm>
            <a:off x="7632069" y="4911687"/>
            <a:ext cx="1322646" cy="946054"/>
          </a:xfrm>
          <a:prstGeom prst="rect">
            <a:avLst/>
          </a:prstGeom>
          <a:noFill/>
          <a:ln>
            <a:noFill/>
          </a:ln>
        </p:spPr>
      </p:pic>
      <p:pic>
        <p:nvPicPr>
          <p:cNvPr id="422" name="Google Shape;422;p15"/>
          <p:cNvPicPr preferRelativeResize="0"/>
          <p:nvPr/>
        </p:nvPicPr>
        <p:blipFill rotWithShape="1">
          <a:blip r:embed="rId5">
            <a:alphaModFix/>
          </a:blip>
          <a:srcRect/>
          <a:stretch/>
        </p:blipFill>
        <p:spPr>
          <a:xfrm>
            <a:off x="1438528" y="4578784"/>
            <a:ext cx="1527590" cy="1265055"/>
          </a:xfrm>
          <a:prstGeom prst="rect">
            <a:avLst/>
          </a:prstGeom>
          <a:noFill/>
          <a:ln>
            <a:noFill/>
          </a:ln>
        </p:spPr>
      </p:pic>
      <p:sp>
        <p:nvSpPr>
          <p:cNvPr id="423" name="Google Shape;423;p15"/>
          <p:cNvSpPr txBox="1"/>
          <p:nvPr/>
        </p:nvSpPr>
        <p:spPr>
          <a:xfrm>
            <a:off x="244198" y="5779571"/>
            <a:ext cx="63708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Craft             Masking       Duct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Sticks           Tape             Tape                       </a:t>
            </a:r>
            <a:endParaRPr sz="2400" b="0" i="0" u="none" strike="noStrike" cap="none">
              <a:solidFill>
                <a:srgbClr val="000000"/>
              </a:solidFill>
              <a:latin typeface="Arial"/>
              <a:ea typeface="Arial"/>
              <a:cs typeface="Arial"/>
              <a:sym typeface="Arial"/>
            </a:endParaRPr>
          </a:p>
        </p:txBody>
      </p:sp>
      <p:pic>
        <p:nvPicPr>
          <p:cNvPr id="424" name="Google Shape;424;p15"/>
          <p:cNvPicPr preferRelativeResize="0"/>
          <p:nvPr/>
        </p:nvPicPr>
        <p:blipFill rotWithShape="1">
          <a:blip r:embed="rId6">
            <a:alphaModFix/>
          </a:blip>
          <a:srcRect/>
          <a:stretch/>
        </p:blipFill>
        <p:spPr>
          <a:xfrm>
            <a:off x="3127594" y="4803972"/>
            <a:ext cx="1644292" cy="1047066"/>
          </a:xfrm>
          <a:prstGeom prst="rect">
            <a:avLst/>
          </a:prstGeom>
          <a:noFill/>
          <a:ln>
            <a:noFill/>
          </a:ln>
        </p:spPr>
      </p:pic>
      <p:pic>
        <p:nvPicPr>
          <p:cNvPr id="425" name="Google Shape;425;p15"/>
          <p:cNvPicPr preferRelativeResize="0"/>
          <p:nvPr/>
        </p:nvPicPr>
        <p:blipFill rotWithShape="1">
          <a:blip r:embed="rId7">
            <a:alphaModFix/>
          </a:blip>
          <a:srcRect/>
          <a:stretch/>
        </p:blipFill>
        <p:spPr>
          <a:xfrm>
            <a:off x="4873085" y="4211072"/>
            <a:ext cx="1211765" cy="1655742"/>
          </a:xfrm>
          <a:prstGeom prst="rect">
            <a:avLst/>
          </a:prstGeom>
          <a:noFill/>
          <a:ln>
            <a:noFill/>
          </a:ln>
        </p:spPr>
      </p:pic>
      <p:pic>
        <p:nvPicPr>
          <p:cNvPr id="426" name="Google Shape;426;p15"/>
          <p:cNvPicPr preferRelativeResize="0"/>
          <p:nvPr/>
        </p:nvPicPr>
        <p:blipFill rotWithShape="1">
          <a:blip r:embed="rId8">
            <a:alphaModFix/>
          </a:blip>
          <a:srcRect/>
          <a:stretch/>
        </p:blipFill>
        <p:spPr>
          <a:xfrm>
            <a:off x="8326568" y="2619868"/>
            <a:ext cx="1262566" cy="1220503"/>
          </a:xfrm>
          <a:prstGeom prst="rect">
            <a:avLst/>
          </a:prstGeom>
          <a:noFill/>
          <a:ln>
            <a:noFill/>
          </a:ln>
        </p:spPr>
      </p:pic>
      <p:pic>
        <p:nvPicPr>
          <p:cNvPr id="427" name="Google Shape;427;p15"/>
          <p:cNvPicPr preferRelativeResize="0"/>
          <p:nvPr/>
        </p:nvPicPr>
        <p:blipFill rotWithShape="1">
          <a:blip r:embed="rId9">
            <a:alphaModFix/>
          </a:blip>
          <a:srcRect/>
          <a:stretch/>
        </p:blipFill>
        <p:spPr>
          <a:xfrm>
            <a:off x="7174486" y="2283229"/>
            <a:ext cx="943548" cy="1484073"/>
          </a:xfrm>
          <a:prstGeom prst="rect">
            <a:avLst/>
          </a:prstGeom>
          <a:noFill/>
          <a:ln>
            <a:noFill/>
          </a:ln>
        </p:spPr>
      </p:pic>
      <p:pic>
        <p:nvPicPr>
          <p:cNvPr id="428" name="Google Shape;428;p15"/>
          <p:cNvPicPr preferRelativeResize="0"/>
          <p:nvPr/>
        </p:nvPicPr>
        <p:blipFill rotWithShape="1">
          <a:blip r:embed="rId10">
            <a:alphaModFix/>
          </a:blip>
          <a:srcRect/>
          <a:stretch/>
        </p:blipFill>
        <p:spPr>
          <a:xfrm>
            <a:off x="9111663" y="4339490"/>
            <a:ext cx="1213454" cy="1451189"/>
          </a:xfrm>
          <a:prstGeom prst="rect">
            <a:avLst/>
          </a:prstGeom>
          <a:noFill/>
          <a:ln>
            <a:noFill/>
          </a:ln>
        </p:spPr>
      </p:pic>
      <p:pic>
        <p:nvPicPr>
          <p:cNvPr id="429" name="Google Shape;429;p15"/>
          <p:cNvPicPr preferRelativeResize="0"/>
          <p:nvPr/>
        </p:nvPicPr>
        <p:blipFill rotWithShape="1">
          <a:blip r:embed="rId11">
            <a:alphaModFix/>
          </a:blip>
          <a:srcRect/>
          <a:stretch/>
        </p:blipFill>
        <p:spPr>
          <a:xfrm>
            <a:off x="10443675" y="4842247"/>
            <a:ext cx="1395628" cy="1026033"/>
          </a:xfrm>
          <a:prstGeom prst="rect">
            <a:avLst/>
          </a:prstGeom>
          <a:noFill/>
          <a:ln>
            <a:noFill/>
          </a:ln>
        </p:spPr>
      </p:pic>
      <p:pic>
        <p:nvPicPr>
          <p:cNvPr id="430" name="Google Shape;430;p15"/>
          <p:cNvPicPr preferRelativeResize="0"/>
          <p:nvPr/>
        </p:nvPicPr>
        <p:blipFill rotWithShape="1">
          <a:blip r:embed="rId12">
            <a:alphaModFix/>
          </a:blip>
          <a:srcRect/>
          <a:stretch/>
        </p:blipFill>
        <p:spPr>
          <a:xfrm>
            <a:off x="10883590" y="2703980"/>
            <a:ext cx="1124950" cy="1065228"/>
          </a:xfrm>
          <a:prstGeom prst="rect">
            <a:avLst/>
          </a:prstGeom>
          <a:noFill/>
          <a:ln>
            <a:noFill/>
          </a:ln>
        </p:spPr>
      </p:pic>
      <p:sp>
        <p:nvSpPr>
          <p:cNvPr id="431" name="Google Shape;431;p15"/>
          <p:cNvSpPr txBox="1"/>
          <p:nvPr/>
        </p:nvSpPr>
        <p:spPr>
          <a:xfrm>
            <a:off x="6179545" y="5790945"/>
            <a:ext cx="6012600" cy="104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Rubber    Straws       Pipe-       Paper Clips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Bands                        Cleaners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5"/>
          <p:cNvSpPr txBox="1"/>
          <p:nvPr/>
        </p:nvSpPr>
        <p:spPr>
          <a:xfrm>
            <a:off x="7174486" y="3856842"/>
            <a:ext cx="48135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Tooth      String       Cups   Ribbon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Picks</a:t>
            </a:r>
            <a:endParaRPr sz="2400" b="0" i="0" u="none" strike="noStrike" cap="none">
              <a:solidFill>
                <a:srgbClr val="000000"/>
              </a:solidFill>
              <a:latin typeface="Arial"/>
              <a:ea typeface="Arial"/>
              <a:cs typeface="Arial"/>
              <a:sym typeface="Arial"/>
            </a:endParaRPr>
          </a:p>
        </p:txBody>
      </p:sp>
      <p:pic>
        <p:nvPicPr>
          <p:cNvPr id="433" name="Google Shape;433;p15"/>
          <p:cNvPicPr preferRelativeResize="0"/>
          <p:nvPr/>
        </p:nvPicPr>
        <p:blipFill rotWithShape="1">
          <a:blip r:embed="rId13">
            <a:alphaModFix/>
          </a:blip>
          <a:srcRect/>
          <a:stretch/>
        </p:blipFill>
        <p:spPr>
          <a:xfrm>
            <a:off x="9747904" y="2619868"/>
            <a:ext cx="890315" cy="1148261"/>
          </a:xfrm>
          <a:prstGeom prst="rect">
            <a:avLst/>
          </a:prstGeom>
          <a:noFill/>
          <a:ln>
            <a:noFill/>
          </a:ln>
        </p:spPr>
      </p:pic>
      <p:pic>
        <p:nvPicPr>
          <p:cNvPr id="434" name="Google Shape;434;p15"/>
          <p:cNvPicPr preferRelativeResize="0"/>
          <p:nvPr/>
        </p:nvPicPr>
        <p:blipFill rotWithShape="1">
          <a:blip r:embed="rId14">
            <a:alphaModFix/>
          </a:blip>
          <a:srcRect/>
          <a:stretch/>
        </p:blipFill>
        <p:spPr>
          <a:xfrm>
            <a:off x="6179545" y="5008952"/>
            <a:ext cx="1259456" cy="841327"/>
          </a:xfrm>
          <a:prstGeom prst="rect">
            <a:avLst/>
          </a:prstGeom>
          <a:noFill/>
          <a:ln>
            <a:noFill/>
          </a:ln>
        </p:spPr>
      </p:pic>
      <p:sp>
        <p:nvSpPr>
          <p:cNvPr id="435" name="Google Shape;435;p15"/>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36" name="Google Shape;436;p15"/>
          <p:cNvPicPr preferRelativeResize="0"/>
          <p:nvPr/>
        </p:nvPicPr>
        <p:blipFill rotWithShape="1">
          <a:blip r:embed="rId1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6"/>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a:latin typeface="Calibri"/>
                <a:ea typeface="Calibri"/>
                <a:cs typeface="Calibri"/>
                <a:sym typeface="Calibri"/>
              </a:rPr>
              <a:t>Create a Cradle</a:t>
            </a:r>
            <a:endParaRPr sz="5400" b="1" i="1" u="none" strike="noStrike" cap="none">
              <a:solidFill>
                <a:srgbClr val="000000"/>
              </a:solidFill>
              <a:latin typeface="Calibri"/>
              <a:ea typeface="Calibri"/>
              <a:cs typeface="Calibri"/>
              <a:sym typeface="Calibri"/>
            </a:endParaRPr>
          </a:p>
        </p:txBody>
      </p:sp>
      <p:sp>
        <p:nvSpPr>
          <p:cNvPr id="443" name="Google Shape;443;p16"/>
          <p:cNvSpPr txBox="1">
            <a:spLocks noGrp="1"/>
          </p:cNvSpPr>
          <p:nvPr>
            <p:ph type="body" idx="1"/>
          </p:nvPr>
        </p:nvSpPr>
        <p:spPr>
          <a:xfrm>
            <a:off x="667656" y="1690686"/>
            <a:ext cx="7918783" cy="4454297"/>
          </a:xfrm>
          <a:prstGeom prst="rect">
            <a:avLst/>
          </a:prstGeom>
          <a:noFill/>
          <a:ln>
            <a:noFill/>
          </a:ln>
        </p:spPr>
        <p:txBody>
          <a:bodyPr spcFirstLastPara="1" wrap="square" lIns="91425" tIns="91425" rIns="91425" bIns="91425" anchor="t" anchorCtr="0">
            <a:noAutofit/>
          </a:bodyPr>
          <a:lstStyle/>
          <a:p>
            <a:pPr marL="228600" marR="0" lvl="0" indent="-177800" algn="l" rtl="0">
              <a:lnSpc>
                <a:spcPct val="90000"/>
              </a:lnSpc>
              <a:spcBef>
                <a:spcPts val="0"/>
              </a:spcBef>
              <a:spcAft>
                <a:spcPts val="0"/>
              </a:spcAft>
              <a:buClr>
                <a:schemeClr val="dk1"/>
              </a:buClr>
              <a:buSzPts val="2800"/>
              <a:buFont typeface="Arial"/>
              <a:buChar char="•"/>
            </a:pPr>
            <a:r>
              <a:rPr lang="en-US" sz="2800"/>
              <a:t>Create </a:t>
            </a:r>
            <a:r>
              <a:rPr lang="en-US" sz="2800" b="0" i="0" u="none" strike="noStrike" cap="none">
                <a:solidFill>
                  <a:srgbClr val="000000"/>
                </a:solidFill>
                <a:latin typeface="Arial"/>
                <a:ea typeface="Arial"/>
                <a:cs typeface="Arial"/>
                <a:sym typeface="Arial"/>
              </a:rPr>
              <a:t>a cradle that will hold one LEGO person</a:t>
            </a:r>
            <a:endParaRPr/>
          </a:p>
          <a:p>
            <a:pPr marL="228600" marR="0" lvl="0" indent="-177800" algn="l" rtl="0">
              <a:lnSpc>
                <a:spcPct val="90000"/>
              </a:lnSpc>
              <a:spcBef>
                <a:spcPts val="1000"/>
              </a:spcBef>
              <a:spcAft>
                <a:spcPts val="0"/>
              </a:spcAft>
              <a:buClr>
                <a:schemeClr val="dk1"/>
              </a:buClr>
              <a:buSzPts val="2800"/>
              <a:buFont typeface="Arial"/>
              <a:buChar char="•"/>
            </a:pPr>
            <a:r>
              <a:rPr lang="en-US" sz="2800"/>
              <a:t>Create</a:t>
            </a:r>
            <a:r>
              <a:rPr lang="en-US" sz="2800" b="0" i="0" u="none" strike="noStrike" cap="none">
                <a:solidFill>
                  <a:srgbClr val="000000"/>
                </a:solidFill>
                <a:latin typeface="Arial"/>
                <a:ea typeface="Arial"/>
                <a:cs typeface="Arial"/>
                <a:sym typeface="Arial"/>
              </a:rPr>
              <a:t> a cradle that will slide from the top to the bottom of the zip line with only one push</a:t>
            </a:r>
            <a:endParaRPr sz="2800" b="0" i="0" u="none" strike="noStrike" cap="none">
              <a:solidFill>
                <a:srgbClr val="000000"/>
              </a:solidFill>
              <a:latin typeface="Arial"/>
              <a:ea typeface="Arial"/>
              <a:cs typeface="Arial"/>
              <a:sym typeface="Arial"/>
            </a:endParaRPr>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Use only the materials that are available</a:t>
            </a:r>
            <a:endParaRPr/>
          </a:p>
          <a:p>
            <a:pPr marL="228600" marR="0" lvl="0" indent="-177800" algn="l" rtl="0">
              <a:lnSpc>
                <a:spcPct val="90000"/>
              </a:lnSpc>
              <a:spcBef>
                <a:spcPts val="1000"/>
              </a:spcBef>
              <a:spcAft>
                <a:spcPts val="0"/>
              </a:spcAft>
              <a:buClr>
                <a:schemeClr val="dk1"/>
              </a:buClr>
              <a:buSzPts val="2800"/>
              <a:buFont typeface="Arial"/>
              <a:buChar char="•"/>
            </a:pPr>
            <a:r>
              <a:rPr lang="en-US" sz="2800"/>
              <a:t>Create</a:t>
            </a:r>
            <a:r>
              <a:rPr lang="en-US" sz="2800" b="0" i="0" u="none" strike="noStrike" cap="none">
                <a:solidFill>
                  <a:srgbClr val="000000"/>
                </a:solidFill>
                <a:latin typeface="Arial"/>
                <a:ea typeface="Arial"/>
                <a:cs typeface="Arial"/>
                <a:sym typeface="Arial"/>
              </a:rPr>
              <a:t> a cradle in the given time.</a:t>
            </a:r>
            <a:endParaRPr/>
          </a:p>
          <a:p>
            <a:pPr marL="228600" marR="0" lvl="0" indent="-177800" algn="l" rtl="0">
              <a:lnSpc>
                <a:spcPct val="90000"/>
              </a:lnSpc>
              <a:spcBef>
                <a:spcPts val="1000"/>
              </a:spcBef>
              <a:spcAft>
                <a:spcPts val="0"/>
              </a:spcAft>
              <a:buClr>
                <a:schemeClr val="dk1"/>
              </a:buClr>
              <a:buSzPts val="2800"/>
              <a:buFont typeface="Arial"/>
              <a:buChar char="•"/>
            </a:pPr>
            <a:r>
              <a:rPr lang="en-US" sz="2800"/>
              <a:t>Create</a:t>
            </a:r>
            <a:r>
              <a:rPr lang="en-US" sz="2800" b="0" i="0" u="none" strike="noStrike" cap="none">
                <a:solidFill>
                  <a:srgbClr val="000000"/>
                </a:solidFill>
                <a:latin typeface="Arial"/>
                <a:ea typeface="Arial"/>
                <a:cs typeface="Arial"/>
                <a:sym typeface="Arial"/>
              </a:rPr>
              <a:t> a cradle on wax paper.</a:t>
            </a:r>
            <a:endParaRPr/>
          </a:p>
        </p:txBody>
      </p:sp>
      <p:sp>
        <p:nvSpPr>
          <p:cNvPr id="444" name="Google Shape;444;p16"/>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45" name="Google Shape;445;p16"/>
          <p:cNvPicPr preferRelativeResize="0"/>
          <p:nvPr/>
        </p:nvPicPr>
        <p:blipFill rotWithShape="1">
          <a:blip r:embed="rId3">
            <a:alphaModFix/>
          </a:blip>
          <a:srcRect/>
          <a:stretch/>
        </p:blipFill>
        <p:spPr>
          <a:xfrm>
            <a:off x="9305471" y="121047"/>
            <a:ext cx="2792484" cy="2470808"/>
          </a:xfrm>
          <a:prstGeom prst="rect">
            <a:avLst/>
          </a:prstGeom>
          <a:noFill/>
          <a:ln>
            <a:noFill/>
          </a:ln>
        </p:spPr>
      </p:pic>
      <p:pic>
        <p:nvPicPr>
          <p:cNvPr id="446" name="Google Shape;446;p16"/>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rgbClr val="000000"/>
                </a:solidFill>
                <a:latin typeface="Calibri"/>
                <a:ea typeface="Calibri"/>
                <a:cs typeface="Calibri"/>
                <a:sym typeface="Calibri"/>
              </a:rPr>
              <a:t>Test Your Cradle Time!</a:t>
            </a:r>
            <a:endParaRPr sz="5400" b="1" i="1" u="none" strike="noStrike" cap="none">
              <a:solidFill>
                <a:srgbClr val="000000"/>
              </a:solidFill>
              <a:latin typeface="Calibri"/>
              <a:ea typeface="Calibri"/>
              <a:cs typeface="Calibri"/>
              <a:sym typeface="Calibri"/>
            </a:endParaRPr>
          </a:p>
        </p:txBody>
      </p:sp>
      <p:sp>
        <p:nvSpPr>
          <p:cNvPr id="453" name="Google Shape;453;p17"/>
          <p:cNvSpPr txBox="1">
            <a:spLocks noGrp="1"/>
          </p:cNvSpPr>
          <p:nvPr>
            <p:ph type="body" idx="1"/>
          </p:nvPr>
        </p:nvSpPr>
        <p:spPr>
          <a:xfrm>
            <a:off x="667656" y="1825624"/>
            <a:ext cx="9859095" cy="4200782"/>
          </a:xfrm>
          <a:prstGeom prst="rect">
            <a:avLst/>
          </a:prstGeom>
          <a:noFill/>
          <a:ln>
            <a:noFill/>
          </a:ln>
        </p:spPr>
        <p:txBody>
          <a:bodyPr spcFirstLastPara="1" wrap="square" lIns="91425" tIns="91425" rIns="91425" bIns="91425" anchor="t" anchorCtr="0">
            <a:noAutofit/>
          </a:bodyPr>
          <a:lstStyle/>
          <a:p>
            <a:pPr marL="228600" marR="0" lvl="0" indent="-203200" algn="l" rtl="0">
              <a:lnSpc>
                <a:spcPct val="90000"/>
              </a:lnSpc>
              <a:spcBef>
                <a:spcPts val="0"/>
              </a:spcBef>
              <a:spcAft>
                <a:spcPts val="0"/>
              </a:spcAft>
              <a:buClr>
                <a:schemeClr val="dk1"/>
              </a:buClr>
              <a:buSzPts val="3200"/>
              <a:buFont typeface="Arial"/>
              <a:buChar char="•"/>
            </a:pPr>
            <a:r>
              <a:rPr lang="en-US" sz="3200" b="0" i="0" u="none" strike="noStrike" cap="none">
                <a:solidFill>
                  <a:srgbClr val="000000"/>
                </a:solidFill>
                <a:latin typeface="Arial"/>
                <a:ea typeface="Arial"/>
                <a:cs typeface="Arial"/>
                <a:sym typeface="Arial"/>
              </a:rPr>
              <a:t>Does one LEGO person stay in your cradle while the cradle moves from the top to the bottom of the zip line?</a:t>
            </a:r>
            <a:endParaRPr sz="3200" b="0" i="0" u="none" strike="noStrike" cap="none">
              <a:solidFill>
                <a:srgbClr val="000000"/>
              </a:solidFill>
              <a:latin typeface="Arial"/>
              <a:ea typeface="Arial"/>
              <a:cs typeface="Arial"/>
              <a:sym typeface="Arial"/>
            </a:endParaRPr>
          </a:p>
          <a:p>
            <a:pPr marL="228600" marR="0" lvl="0" indent="-203200" algn="l" rtl="0">
              <a:lnSpc>
                <a:spcPct val="90000"/>
              </a:lnSpc>
              <a:spcBef>
                <a:spcPts val="1000"/>
              </a:spcBef>
              <a:spcAft>
                <a:spcPts val="0"/>
              </a:spcAft>
              <a:buClr>
                <a:schemeClr val="dk1"/>
              </a:buClr>
              <a:buSzPts val="3200"/>
              <a:buFont typeface="Arial"/>
              <a:buChar char="•"/>
            </a:pPr>
            <a:r>
              <a:rPr lang="en-US" sz="3200" b="0" i="0" u="none" strike="noStrike" cap="none">
                <a:solidFill>
                  <a:srgbClr val="000000"/>
                </a:solidFill>
                <a:latin typeface="Arial"/>
                <a:ea typeface="Arial"/>
                <a:cs typeface="Arial"/>
                <a:sym typeface="Arial"/>
              </a:rPr>
              <a:t>Did your cradle slide from the top to the bottom of the zip line with only one push?</a:t>
            </a:r>
            <a:endParaRPr sz="3200" b="0" i="0" u="none" strike="noStrike" cap="none">
              <a:solidFill>
                <a:srgbClr val="000000"/>
              </a:solidFill>
              <a:latin typeface="Arial"/>
              <a:ea typeface="Arial"/>
              <a:cs typeface="Arial"/>
              <a:sym typeface="Arial"/>
            </a:endParaRPr>
          </a:p>
        </p:txBody>
      </p:sp>
      <p:sp>
        <p:nvSpPr>
          <p:cNvPr id="454" name="Google Shape;454;p17"/>
          <p:cNvSpPr txBox="1"/>
          <p:nvPr/>
        </p:nvSpPr>
        <p:spPr>
          <a:xfrm>
            <a:off x="7097486" y="5718629"/>
            <a:ext cx="461554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7"/>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56" name="Google Shape;456;p17"/>
          <p:cNvPicPr preferRelativeResize="0"/>
          <p:nvPr/>
        </p:nvPicPr>
        <p:blipFill rotWithShape="1">
          <a:blip r:embed="rId3">
            <a:alphaModFix/>
          </a:blip>
          <a:srcRect/>
          <a:stretch/>
        </p:blipFill>
        <p:spPr>
          <a:xfrm>
            <a:off x="0" y="5201567"/>
            <a:ext cx="1828800" cy="23666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8"/>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63" name="Google Shape;463;p18"/>
          <p:cNvSpPr txBox="1">
            <a:spLocks noGrp="1"/>
          </p:cNvSpPr>
          <p:nvPr>
            <p:ph type="title"/>
          </p:nvPr>
        </p:nvSpPr>
        <p:spPr>
          <a:xfrm>
            <a:off x="217173" y="64966"/>
            <a:ext cx="10515599" cy="9827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Design Reflection</a:t>
            </a:r>
            <a:endParaRPr/>
          </a:p>
        </p:txBody>
      </p:sp>
      <p:sp>
        <p:nvSpPr>
          <p:cNvPr id="464" name="Google Shape;464;p18"/>
          <p:cNvSpPr txBox="1">
            <a:spLocks noGrp="1"/>
          </p:cNvSpPr>
          <p:nvPr>
            <p:ph type="body" idx="1"/>
          </p:nvPr>
        </p:nvSpPr>
        <p:spPr>
          <a:xfrm>
            <a:off x="317500" y="1011765"/>
            <a:ext cx="11641666" cy="5613399"/>
          </a:xfrm>
          <a:prstGeom prst="rect">
            <a:avLst/>
          </a:prstGeom>
          <a:noFill/>
          <a:ln>
            <a:noFill/>
          </a:ln>
        </p:spPr>
        <p:txBody>
          <a:bodyPr spcFirstLastPara="1" wrap="square" lIns="91425" tIns="45700" rIns="91425" bIns="45700" anchor="t" anchorCtr="0">
            <a:noAutofit/>
          </a:bodyPr>
          <a:lstStyle/>
          <a:p>
            <a:pPr marL="228600" marR="0" lvl="0" indent="-2032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What went well? Not so well?  Why?</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What modifications would you make if we had time to complete the design challenge again?</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Did other designs give you ideas for ways to improve your design?</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Do you think that changing the slope (angle) of the zip line would make a difference?</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How did transformations between potential energy and kinetic energy force your design to move along the zip line?  </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What role did friction play on the safety and speed of your design as people were transported along the zip line?</a:t>
            </a:r>
            <a:endParaRPr/>
          </a:p>
          <a:p>
            <a:pPr marL="228600" marR="0" lvl="0" indent="-50800" algn="l" rtl="0">
              <a:lnSpc>
                <a:spcPct val="110000"/>
              </a:lnSpc>
              <a:spcBef>
                <a:spcPts val="1000"/>
              </a:spcBef>
              <a:spcAft>
                <a:spcPts val="0"/>
              </a:spcAft>
              <a:buClr>
                <a:schemeClr val="dk1"/>
              </a:buClr>
              <a:buSzPts val="14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120000"/>
              </a:lnSpc>
              <a:spcBef>
                <a:spcPts val="1000"/>
              </a:spcBef>
              <a:spcAft>
                <a:spcPts val="0"/>
              </a:spcAft>
              <a:buClr>
                <a:schemeClr val="dk1"/>
              </a:buClr>
              <a:buSzPts val="1400"/>
              <a:buFont typeface="Arial"/>
              <a:buNone/>
            </a:pPr>
            <a:endParaRPr sz="2800" b="0" i="0" u="none" strike="noStrike" cap="none">
              <a:solidFill>
                <a:schemeClr val="dk1"/>
              </a:solidFill>
              <a:latin typeface="Calibri"/>
              <a:ea typeface="Calibri"/>
              <a:cs typeface="Calibri"/>
              <a:sym typeface="Calibri"/>
            </a:endParaRPr>
          </a:p>
        </p:txBody>
      </p:sp>
      <p:sp>
        <p:nvSpPr>
          <p:cNvPr id="465" name="Google Shape;465;p18"/>
          <p:cNvSpPr txBox="1"/>
          <p:nvPr/>
        </p:nvSpPr>
        <p:spPr>
          <a:xfrm>
            <a:off x="2818650" y="6379950"/>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66" name="Google Shape;466;p18"/>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rgbClr val="000000"/>
                </a:solidFill>
                <a:latin typeface="Calibri"/>
                <a:ea typeface="Calibri"/>
                <a:cs typeface="Calibri"/>
                <a:sym typeface="Calibri"/>
              </a:rPr>
              <a:t>Improve Your Cradle</a:t>
            </a:r>
            <a:endParaRPr sz="5400" b="1" i="1" u="none" strike="noStrike" cap="none">
              <a:solidFill>
                <a:srgbClr val="000000"/>
              </a:solidFill>
              <a:latin typeface="Calibri"/>
              <a:ea typeface="Calibri"/>
              <a:cs typeface="Calibri"/>
              <a:sym typeface="Calibri"/>
            </a:endParaRPr>
          </a:p>
        </p:txBody>
      </p:sp>
      <p:sp>
        <p:nvSpPr>
          <p:cNvPr id="473" name="Google Shape;473;p19"/>
          <p:cNvSpPr txBox="1">
            <a:spLocks noGrp="1"/>
          </p:cNvSpPr>
          <p:nvPr>
            <p:ph type="body" idx="1"/>
          </p:nvPr>
        </p:nvSpPr>
        <p:spPr>
          <a:xfrm>
            <a:off x="667657" y="1825624"/>
            <a:ext cx="5123544" cy="4200782"/>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a:solidFill>
                  <a:srgbClr val="000000"/>
                </a:solidFill>
                <a:latin typeface="Arial"/>
                <a:ea typeface="Arial"/>
                <a:cs typeface="Arial"/>
                <a:sym typeface="Arial"/>
              </a:rPr>
              <a:t>Discuss with your team:</a:t>
            </a:r>
            <a:endParaRPr/>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a:solidFill>
                  <a:srgbClr val="000000"/>
                </a:solidFill>
                <a:latin typeface="Arial"/>
                <a:ea typeface="Arial"/>
                <a:cs typeface="Arial"/>
                <a:sym typeface="Arial"/>
              </a:rPr>
              <a:t>How can you improve your cradle?</a:t>
            </a:r>
            <a:endParaRPr sz="3200" b="0" i="0" u="none" strike="noStrike" cap="none">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a:solidFill>
                <a:srgbClr val="000000"/>
              </a:solidFill>
              <a:latin typeface="Arial"/>
              <a:ea typeface="Arial"/>
              <a:cs typeface="Arial"/>
              <a:sym typeface="Arial"/>
            </a:endParaRPr>
          </a:p>
        </p:txBody>
      </p:sp>
      <p:sp>
        <p:nvSpPr>
          <p:cNvPr id="474" name="Google Shape;474;p19"/>
          <p:cNvSpPr txBox="1"/>
          <p:nvPr/>
        </p:nvSpPr>
        <p:spPr>
          <a:xfrm>
            <a:off x="7097486" y="5718629"/>
            <a:ext cx="461554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19"/>
          <p:cNvPicPr preferRelativeResize="0"/>
          <p:nvPr/>
        </p:nvPicPr>
        <p:blipFill rotWithShape="1">
          <a:blip r:embed="rId3">
            <a:alphaModFix/>
          </a:blip>
          <a:srcRect/>
          <a:stretch/>
        </p:blipFill>
        <p:spPr>
          <a:xfrm>
            <a:off x="7373257" y="2484727"/>
            <a:ext cx="3119323" cy="2830246"/>
          </a:xfrm>
          <a:prstGeom prst="rect">
            <a:avLst/>
          </a:prstGeom>
          <a:noFill/>
          <a:ln>
            <a:noFill/>
          </a:ln>
        </p:spPr>
      </p:pic>
      <p:sp>
        <p:nvSpPr>
          <p:cNvPr id="476" name="Google Shape;476;p19"/>
          <p:cNvSpPr txBox="1"/>
          <p:nvPr/>
        </p:nvSpPr>
        <p:spPr>
          <a:xfrm>
            <a:off x="6531429" y="1741714"/>
            <a:ext cx="51816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Engineering Design Process</a:t>
            </a:r>
            <a:endParaRPr sz="2800" b="0" i="0" u="none" strike="noStrike" cap="none">
              <a:solidFill>
                <a:srgbClr val="000000"/>
              </a:solidFill>
              <a:latin typeface="Arial"/>
              <a:ea typeface="Arial"/>
              <a:cs typeface="Arial"/>
              <a:sym typeface="Arial"/>
            </a:endParaRPr>
          </a:p>
        </p:txBody>
      </p:sp>
      <p:sp>
        <p:nvSpPr>
          <p:cNvPr id="477" name="Google Shape;477;p19"/>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78" name="Google Shape;478;p19"/>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p:nvPr/>
        </p:nvSpPr>
        <p:spPr>
          <a:xfrm>
            <a:off x="8943084" y="2012433"/>
            <a:ext cx="141577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Arial"/>
              <a:buNone/>
            </a:pPr>
            <a:r>
              <a:rPr lang="en-US" sz="800" b="0" i="0" u="sng" strike="noStrike" cap="none">
                <a:solidFill>
                  <a:schemeClr val="hlink"/>
                </a:solidFill>
                <a:latin typeface="Arial"/>
                <a:ea typeface="Arial"/>
                <a:cs typeface="Arial"/>
                <a:sym typeface="Arial"/>
                <a:hlinkClick r:id="rId3"/>
              </a:rPr>
              <a:t>images.businessweek.com</a:t>
            </a: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7713564" y="4115978"/>
            <a:ext cx="11208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Arial"/>
              <a:buNone/>
            </a:pPr>
            <a:r>
              <a:rPr lang="en-US" sz="800" b="0" i="0" u="sng" strike="noStrike" cap="none">
                <a:solidFill>
                  <a:schemeClr val="hlink"/>
                </a:solidFill>
                <a:latin typeface="Arial"/>
                <a:ea typeface="Arial"/>
                <a:cs typeface="Arial"/>
                <a:sym typeface="Arial"/>
                <a:hlinkClick r:id="rId4"/>
              </a:rPr>
              <a:t>www.wistatefair.com</a:t>
            </a: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10226946" y="4198026"/>
            <a:ext cx="12138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Arial"/>
              <a:buNone/>
            </a:pPr>
            <a:r>
              <a:rPr lang="en-US" sz="800" b="0" i="0" u="sng" strike="noStrike" cap="none">
                <a:solidFill>
                  <a:schemeClr val="hlink"/>
                </a:solidFill>
                <a:latin typeface="Arial"/>
                <a:ea typeface="Arial"/>
                <a:cs typeface="Arial"/>
                <a:sym typeface="Arial"/>
                <a:hlinkClick r:id="rId5"/>
              </a:rPr>
              <a:t>www.gettyimages.com</a:t>
            </a:r>
            <a:endParaRPr sz="1400" b="0" i="0" u="none" strike="noStrike" cap="none">
              <a:solidFill>
                <a:srgbClr val="000000"/>
              </a:solidFill>
              <a:latin typeface="Arial"/>
              <a:ea typeface="Arial"/>
              <a:cs typeface="Arial"/>
              <a:sym typeface="Arial"/>
            </a:endParaRPr>
          </a:p>
        </p:txBody>
      </p:sp>
      <p:sp>
        <p:nvSpPr>
          <p:cNvPr id="242" name="Google Shape;242;p2"/>
          <p:cNvSpPr txBox="1">
            <a:spLocks noGrp="1"/>
          </p:cNvSpPr>
          <p:nvPr>
            <p:ph type="title"/>
          </p:nvPr>
        </p:nvSpPr>
        <p:spPr>
          <a:xfrm>
            <a:off x="137885" y="-76200"/>
            <a:ext cx="9892212"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What does an engineer do?</a:t>
            </a:r>
            <a:endParaRPr/>
          </a:p>
        </p:txBody>
      </p:sp>
      <p:sp>
        <p:nvSpPr>
          <p:cNvPr id="243" name="Google Shape;243;p2"/>
          <p:cNvSpPr txBox="1">
            <a:spLocks noGrp="1"/>
          </p:cNvSpPr>
          <p:nvPr>
            <p:ph type="body" idx="1"/>
          </p:nvPr>
        </p:nvSpPr>
        <p:spPr>
          <a:xfrm>
            <a:off x="383311" y="955750"/>
            <a:ext cx="6894300" cy="5207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Solve problems and shape the future!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Create and design new “things” essential to health, happiness, and safety:</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Chemical things – food, medicine, shampoo, fuels…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Building things – bridges, skyscrapers, roads…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Technology things – iPods, Cameras, electronic gadgets…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Fun things – toys, roller coasters, sporting goods...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Important things – water systems, medical devices and tools…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Much, much more….</a:t>
            </a:r>
            <a:r>
              <a:rPr lang="en-US" sz="2400" b="1" i="0" u="none" strike="noStrike" cap="none">
                <a:solidFill>
                  <a:schemeClr val="dk1"/>
                </a:solidFill>
                <a:latin typeface="Calibri"/>
                <a:ea typeface="Calibri"/>
                <a:cs typeface="Calibri"/>
                <a:sym typeface="Calibri"/>
              </a:rPr>
              <a:t>the list is endless</a:t>
            </a:r>
            <a:endParaRPr/>
          </a:p>
        </p:txBody>
      </p:sp>
      <p:pic>
        <p:nvPicPr>
          <p:cNvPr id="244" name="Google Shape;244;p2"/>
          <p:cNvPicPr preferRelativeResize="0"/>
          <p:nvPr/>
        </p:nvPicPr>
        <p:blipFill rotWithShape="1">
          <a:blip r:embed="rId6">
            <a:alphaModFix/>
          </a:blip>
          <a:srcRect/>
          <a:stretch/>
        </p:blipFill>
        <p:spPr>
          <a:xfrm>
            <a:off x="8240751" y="1"/>
            <a:ext cx="3817898" cy="2382106"/>
          </a:xfrm>
          <a:prstGeom prst="rect">
            <a:avLst/>
          </a:prstGeom>
          <a:noFill/>
          <a:ln>
            <a:noFill/>
          </a:ln>
        </p:spPr>
      </p:pic>
      <p:pic>
        <p:nvPicPr>
          <p:cNvPr id="245" name="Google Shape;245;p2"/>
          <p:cNvPicPr preferRelativeResize="0"/>
          <p:nvPr/>
        </p:nvPicPr>
        <p:blipFill rotWithShape="1">
          <a:blip r:embed="rId7">
            <a:alphaModFix/>
          </a:blip>
          <a:srcRect/>
          <a:stretch/>
        </p:blipFill>
        <p:spPr>
          <a:xfrm>
            <a:off x="7696200" y="2382097"/>
            <a:ext cx="4362450" cy="1790410"/>
          </a:xfrm>
          <a:prstGeom prst="rect">
            <a:avLst/>
          </a:prstGeom>
          <a:noFill/>
          <a:ln>
            <a:noFill/>
          </a:ln>
        </p:spPr>
      </p:pic>
      <p:sp>
        <p:nvSpPr>
          <p:cNvPr id="246" name="Google Shape;246;p2"/>
          <p:cNvSpPr/>
          <p:nvPr/>
        </p:nvSpPr>
        <p:spPr>
          <a:xfrm>
            <a:off x="8762920" y="4413425"/>
            <a:ext cx="3295731" cy="2196500"/>
          </a:xfrm>
          <a:prstGeom prst="rect">
            <a:avLst/>
          </a:prstGeom>
          <a:noFill/>
          <a:ln>
            <a:noFill/>
          </a:ln>
        </p:spPr>
      </p:sp>
      <p:sp>
        <p:nvSpPr>
          <p:cNvPr id="247" name="Google Shape;247;p2"/>
          <p:cNvSpPr txBox="1"/>
          <p:nvPr/>
        </p:nvSpPr>
        <p:spPr>
          <a:xfrm>
            <a:off x="2646750" y="64575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248" name="Google Shape;248;p2"/>
          <p:cNvPicPr preferRelativeResize="0"/>
          <p:nvPr/>
        </p:nvPicPr>
        <p:blipFill rotWithShape="1">
          <a:blip r:embed="rId8">
            <a:alphaModFix/>
          </a:blip>
          <a:srcRect/>
          <a:stretch/>
        </p:blipFill>
        <p:spPr>
          <a:xfrm>
            <a:off x="0" y="5201567"/>
            <a:ext cx="1828800" cy="2366682"/>
          </a:xfrm>
          <a:prstGeom prst="rect">
            <a:avLst/>
          </a:prstGeom>
          <a:noFill/>
          <a:ln>
            <a:noFill/>
          </a:ln>
        </p:spPr>
      </p:pic>
      <p:pic>
        <p:nvPicPr>
          <p:cNvPr id="249" name="Google Shape;249;p2"/>
          <p:cNvPicPr preferRelativeResize="0"/>
          <p:nvPr/>
        </p:nvPicPr>
        <p:blipFill rotWithShape="1">
          <a:blip r:embed="rId9">
            <a:alphaModFix/>
          </a:blip>
          <a:srcRect/>
          <a:stretch/>
        </p:blipFill>
        <p:spPr>
          <a:xfrm>
            <a:off x="8751150" y="4434975"/>
            <a:ext cx="3324300" cy="2209500"/>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0"/>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a:latin typeface="Calibri"/>
                <a:ea typeface="Calibri"/>
                <a:cs typeface="Calibri"/>
                <a:sym typeface="Calibri"/>
              </a:rPr>
              <a:t>Create an Improved Cradle</a:t>
            </a:r>
            <a:endParaRPr sz="5400" b="1" i="1" u="none" strike="noStrike" cap="none">
              <a:solidFill>
                <a:srgbClr val="000000"/>
              </a:solidFill>
              <a:latin typeface="Calibri"/>
              <a:ea typeface="Calibri"/>
              <a:cs typeface="Calibri"/>
              <a:sym typeface="Calibri"/>
            </a:endParaRPr>
          </a:p>
        </p:txBody>
      </p:sp>
      <p:sp>
        <p:nvSpPr>
          <p:cNvPr id="485" name="Google Shape;485;p20"/>
          <p:cNvSpPr txBox="1">
            <a:spLocks noGrp="1"/>
          </p:cNvSpPr>
          <p:nvPr>
            <p:ph type="body" idx="1"/>
          </p:nvPr>
        </p:nvSpPr>
        <p:spPr>
          <a:xfrm>
            <a:off x="667656" y="1690686"/>
            <a:ext cx="7918783" cy="4454297"/>
          </a:xfrm>
          <a:prstGeom prst="rect">
            <a:avLst/>
          </a:prstGeom>
          <a:noFill/>
          <a:ln>
            <a:noFill/>
          </a:ln>
        </p:spPr>
        <p:txBody>
          <a:bodyPr spcFirstLastPara="1" wrap="square" lIns="91425" tIns="91425" rIns="91425" bIns="91425" anchor="t" anchorCtr="0">
            <a:noAutofit/>
          </a:bodyPr>
          <a:lstStyle/>
          <a:p>
            <a:pPr marL="228600" marR="0" lvl="0" indent="-177800" algn="l" rtl="0">
              <a:lnSpc>
                <a:spcPct val="90000"/>
              </a:lnSpc>
              <a:spcBef>
                <a:spcPts val="0"/>
              </a:spcBef>
              <a:spcAft>
                <a:spcPts val="0"/>
              </a:spcAft>
              <a:buClr>
                <a:schemeClr val="dk1"/>
              </a:buClr>
              <a:buSzPts val="2800"/>
              <a:buFont typeface="Arial"/>
              <a:buChar char="•"/>
            </a:pPr>
            <a:r>
              <a:rPr lang="en-US" sz="2800"/>
              <a:t>Create</a:t>
            </a:r>
            <a:r>
              <a:rPr lang="en-US" sz="2800" b="0" i="0" u="none" strike="noStrike" cap="none">
                <a:solidFill>
                  <a:srgbClr val="000000"/>
                </a:solidFill>
                <a:latin typeface="Arial"/>
                <a:ea typeface="Arial"/>
                <a:cs typeface="Arial"/>
                <a:sym typeface="Arial"/>
              </a:rPr>
              <a:t> a cradle that will hold one LEGO person</a:t>
            </a:r>
            <a:endParaRPr/>
          </a:p>
          <a:p>
            <a:pPr marL="228600" marR="0" lvl="0" indent="-177800" algn="l" rtl="0">
              <a:lnSpc>
                <a:spcPct val="90000"/>
              </a:lnSpc>
              <a:spcBef>
                <a:spcPts val="1000"/>
              </a:spcBef>
              <a:spcAft>
                <a:spcPts val="0"/>
              </a:spcAft>
              <a:buClr>
                <a:schemeClr val="dk1"/>
              </a:buClr>
              <a:buSzPts val="2800"/>
              <a:buFont typeface="Arial"/>
              <a:buChar char="•"/>
            </a:pPr>
            <a:r>
              <a:rPr lang="en-US" sz="2800">
                <a:solidFill>
                  <a:schemeClr val="dk1"/>
                </a:solidFill>
              </a:rPr>
              <a:t>Create</a:t>
            </a:r>
            <a:r>
              <a:rPr lang="en-US" sz="2800" b="0" i="0" u="none" strike="noStrike" cap="none">
                <a:solidFill>
                  <a:srgbClr val="000000"/>
                </a:solidFill>
                <a:latin typeface="Arial"/>
                <a:ea typeface="Arial"/>
                <a:cs typeface="Arial"/>
                <a:sym typeface="Arial"/>
              </a:rPr>
              <a:t> a cradle that will slide from the top to the bottom of the zip line with only one push</a:t>
            </a:r>
            <a:endParaRPr sz="2800" b="0" i="0" u="none" strike="noStrike" cap="none">
              <a:solidFill>
                <a:srgbClr val="000000"/>
              </a:solidFill>
              <a:latin typeface="Arial"/>
              <a:ea typeface="Arial"/>
              <a:cs typeface="Arial"/>
              <a:sym typeface="Arial"/>
            </a:endParaRPr>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Use only the materials that are available</a:t>
            </a:r>
            <a:endParaRPr/>
          </a:p>
          <a:p>
            <a:pPr marL="228600" marR="0" lvl="0" indent="-177800" algn="l" rtl="0">
              <a:lnSpc>
                <a:spcPct val="90000"/>
              </a:lnSpc>
              <a:spcBef>
                <a:spcPts val="1000"/>
              </a:spcBef>
              <a:spcAft>
                <a:spcPts val="0"/>
              </a:spcAft>
              <a:buClr>
                <a:schemeClr val="dk1"/>
              </a:buClr>
              <a:buSzPts val="2800"/>
              <a:buFont typeface="Arial"/>
              <a:buChar char="•"/>
            </a:pPr>
            <a:r>
              <a:rPr lang="en-US" sz="2800">
                <a:solidFill>
                  <a:schemeClr val="dk1"/>
                </a:solidFill>
              </a:rPr>
              <a:t>Create</a:t>
            </a:r>
            <a:r>
              <a:rPr lang="en-US" sz="2800" b="0" i="0" u="none" strike="noStrike" cap="none">
                <a:solidFill>
                  <a:srgbClr val="000000"/>
                </a:solidFill>
                <a:latin typeface="Arial"/>
                <a:ea typeface="Arial"/>
                <a:cs typeface="Arial"/>
                <a:sym typeface="Arial"/>
              </a:rPr>
              <a:t> a cradle in the given time.</a:t>
            </a:r>
            <a:endParaRPr/>
          </a:p>
          <a:p>
            <a:pPr marL="228600" marR="0" lvl="0" indent="-177800" algn="l" rtl="0">
              <a:lnSpc>
                <a:spcPct val="90000"/>
              </a:lnSpc>
              <a:spcBef>
                <a:spcPts val="1000"/>
              </a:spcBef>
              <a:spcAft>
                <a:spcPts val="0"/>
              </a:spcAft>
              <a:buClr>
                <a:schemeClr val="dk1"/>
              </a:buClr>
              <a:buSzPts val="2800"/>
              <a:buFont typeface="Arial"/>
              <a:buChar char="•"/>
            </a:pPr>
            <a:r>
              <a:rPr lang="en-US" sz="2800">
                <a:solidFill>
                  <a:schemeClr val="dk1"/>
                </a:solidFill>
              </a:rPr>
              <a:t>Create</a:t>
            </a:r>
            <a:r>
              <a:rPr lang="en-US" sz="2800" b="0" i="0" u="none" strike="noStrike" cap="none">
                <a:solidFill>
                  <a:srgbClr val="000000"/>
                </a:solidFill>
                <a:latin typeface="Arial"/>
                <a:ea typeface="Arial"/>
                <a:cs typeface="Arial"/>
                <a:sym typeface="Arial"/>
              </a:rPr>
              <a:t> a cradle on wax paper.</a:t>
            </a:r>
            <a:endParaRPr/>
          </a:p>
        </p:txBody>
      </p:sp>
      <p:sp>
        <p:nvSpPr>
          <p:cNvPr id="486" name="Google Shape;486;p20"/>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87" name="Google Shape;487;p20"/>
          <p:cNvPicPr preferRelativeResize="0"/>
          <p:nvPr/>
        </p:nvPicPr>
        <p:blipFill rotWithShape="1">
          <a:blip r:embed="rId3">
            <a:alphaModFix/>
          </a:blip>
          <a:srcRect/>
          <a:stretch/>
        </p:blipFill>
        <p:spPr>
          <a:xfrm>
            <a:off x="0" y="5201567"/>
            <a:ext cx="1828800" cy="23666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rgbClr val="000000"/>
                </a:solidFill>
                <a:latin typeface="Calibri"/>
                <a:ea typeface="Calibri"/>
                <a:cs typeface="Calibri"/>
                <a:sym typeface="Calibri"/>
              </a:rPr>
              <a:t>Test Your Improved Cradle</a:t>
            </a:r>
            <a:endParaRPr sz="5400" b="1" i="1" u="none" strike="noStrike" cap="none">
              <a:solidFill>
                <a:srgbClr val="000000"/>
              </a:solidFill>
              <a:latin typeface="Calibri"/>
              <a:ea typeface="Calibri"/>
              <a:cs typeface="Calibri"/>
              <a:sym typeface="Calibri"/>
            </a:endParaRPr>
          </a:p>
        </p:txBody>
      </p:sp>
      <p:sp>
        <p:nvSpPr>
          <p:cNvPr id="494" name="Google Shape;494;p21"/>
          <p:cNvSpPr txBox="1">
            <a:spLocks noGrp="1"/>
          </p:cNvSpPr>
          <p:nvPr>
            <p:ph type="body" idx="1"/>
          </p:nvPr>
        </p:nvSpPr>
        <p:spPr>
          <a:xfrm>
            <a:off x="667656" y="1825624"/>
            <a:ext cx="9859095" cy="4200782"/>
          </a:xfrm>
          <a:prstGeom prst="rect">
            <a:avLst/>
          </a:prstGeom>
          <a:noFill/>
          <a:ln>
            <a:noFill/>
          </a:ln>
        </p:spPr>
        <p:txBody>
          <a:bodyPr spcFirstLastPara="1" wrap="square" lIns="91425" tIns="91425" rIns="91425" bIns="91425" anchor="t" anchorCtr="0">
            <a:noAutofit/>
          </a:bodyPr>
          <a:lstStyle/>
          <a:p>
            <a:pPr marL="228600" marR="0" lvl="0" indent="-203200" algn="l" rtl="0">
              <a:lnSpc>
                <a:spcPct val="90000"/>
              </a:lnSpc>
              <a:spcBef>
                <a:spcPts val="0"/>
              </a:spcBef>
              <a:spcAft>
                <a:spcPts val="0"/>
              </a:spcAft>
              <a:buClr>
                <a:schemeClr val="dk1"/>
              </a:buClr>
              <a:buSzPts val="3200"/>
              <a:buFont typeface="Arial"/>
              <a:buChar char="•"/>
            </a:pPr>
            <a:r>
              <a:rPr lang="en-US" sz="3200" b="0" i="0" u="none" strike="noStrike" cap="none">
                <a:solidFill>
                  <a:srgbClr val="000000"/>
                </a:solidFill>
                <a:latin typeface="Arial"/>
                <a:ea typeface="Arial"/>
                <a:cs typeface="Arial"/>
                <a:sym typeface="Arial"/>
              </a:rPr>
              <a:t>Does one LEGO person stay in your cradle while the cradle moves from the top to the bottom of the zip line?</a:t>
            </a:r>
            <a:endParaRPr sz="3200" b="0" i="0" u="none" strike="noStrike" cap="none">
              <a:solidFill>
                <a:srgbClr val="000000"/>
              </a:solidFill>
              <a:latin typeface="Arial"/>
              <a:ea typeface="Arial"/>
              <a:cs typeface="Arial"/>
              <a:sym typeface="Arial"/>
            </a:endParaRPr>
          </a:p>
          <a:p>
            <a:pPr marL="228600" marR="0" lvl="0" indent="-203200" algn="l" rtl="0">
              <a:lnSpc>
                <a:spcPct val="90000"/>
              </a:lnSpc>
              <a:spcBef>
                <a:spcPts val="1000"/>
              </a:spcBef>
              <a:spcAft>
                <a:spcPts val="0"/>
              </a:spcAft>
              <a:buClr>
                <a:schemeClr val="dk1"/>
              </a:buClr>
              <a:buSzPts val="3200"/>
              <a:buFont typeface="Arial"/>
              <a:buChar char="•"/>
            </a:pPr>
            <a:r>
              <a:rPr lang="en-US" sz="3200" b="0" i="0" u="none" strike="noStrike" cap="none">
                <a:solidFill>
                  <a:srgbClr val="000000"/>
                </a:solidFill>
                <a:latin typeface="Arial"/>
                <a:ea typeface="Arial"/>
                <a:cs typeface="Arial"/>
                <a:sym typeface="Arial"/>
              </a:rPr>
              <a:t>Did your cradle slide from the top to the bottom of the zip line with only one push?</a:t>
            </a:r>
            <a:endParaRPr sz="3200" b="0" i="0" u="none" strike="noStrike" cap="none">
              <a:solidFill>
                <a:srgbClr val="000000"/>
              </a:solidFill>
              <a:latin typeface="Arial"/>
              <a:ea typeface="Arial"/>
              <a:cs typeface="Arial"/>
              <a:sym typeface="Arial"/>
            </a:endParaRPr>
          </a:p>
        </p:txBody>
      </p:sp>
      <p:sp>
        <p:nvSpPr>
          <p:cNvPr id="495" name="Google Shape;495;p21"/>
          <p:cNvSpPr txBox="1"/>
          <p:nvPr/>
        </p:nvSpPr>
        <p:spPr>
          <a:xfrm>
            <a:off x="7097486" y="5718629"/>
            <a:ext cx="461554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21"/>
          <p:cNvSpPr txBox="1"/>
          <p:nvPr/>
        </p:nvSpPr>
        <p:spPr>
          <a:xfrm>
            <a:off x="2619300" y="6433100"/>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497" name="Google Shape;497;p21"/>
          <p:cNvPicPr preferRelativeResize="0"/>
          <p:nvPr/>
        </p:nvPicPr>
        <p:blipFill rotWithShape="1">
          <a:blip r:embed="rId3">
            <a:alphaModFix/>
          </a:blip>
          <a:srcRect/>
          <a:stretch/>
        </p:blipFill>
        <p:spPr>
          <a:xfrm>
            <a:off x="0" y="5201567"/>
            <a:ext cx="1828800" cy="23666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2"/>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04" name="Google Shape;504;p22"/>
          <p:cNvSpPr txBox="1">
            <a:spLocks noGrp="1"/>
          </p:cNvSpPr>
          <p:nvPr>
            <p:ph type="title"/>
          </p:nvPr>
        </p:nvSpPr>
        <p:spPr>
          <a:xfrm>
            <a:off x="217173" y="64966"/>
            <a:ext cx="10515599" cy="9827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Design Reflection</a:t>
            </a:r>
            <a:endParaRPr/>
          </a:p>
        </p:txBody>
      </p:sp>
      <p:sp>
        <p:nvSpPr>
          <p:cNvPr id="505" name="Google Shape;505;p22"/>
          <p:cNvSpPr txBox="1">
            <a:spLocks noGrp="1"/>
          </p:cNvSpPr>
          <p:nvPr>
            <p:ph type="body" idx="1"/>
          </p:nvPr>
        </p:nvSpPr>
        <p:spPr>
          <a:xfrm>
            <a:off x="317500" y="1011765"/>
            <a:ext cx="11641666" cy="5613399"/>
          </a:xfrm>
          <a:prstGeom prst="rect">
            <a:avLst/>
          </a:prstGeom>
          <a:noFill/>
          <a:ln>
            <a:noFill/>
          </a:ln>
        </p:spPr>
        <p:txBody>
          <a:bodyPr spcFirstLastPara="1" wrap="square" lIns="91425" tIns="45700" rIns="91425" bIns="45700" anchor="t" anchorCtr="0">
            <a:noAutofit/>
          </a:bodyPr>
          <a:lstStyle/>
          <a:p>
            <a:pPr marL="228600" marR="0" lvl="0" indent="-2032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What went well? Not so well?  Why?</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What modifications would you make if we had time to complete the design challenge again?</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Did other designs give you ideas for ways to improve your design?</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Do you think that changing the slope (angle) of the zip line would make a difference?</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How did transformations between potential energy and kinetic energy force your design to move along the zip line?  </a:t>
            </a:r>
            <a:endParaRPr/>
          </a:p>
          <a:p>
            <a:pPr marL="228600" marR="0" lvl="0" indent="-203200" algn="l" rtl="0">
              <a:lnSpc>
                <a:spcPct val="100000"/>
              </a:lnSpc>
              <a:spcBef>
                <a:spcPts val="8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What role did friction play on the safety and speed of your design as people were transported along the zip line?</a:t>
            </a:r>
            <a:endParaRPr/>
          </a:p>
          <a:p>
            <a:pPr marL="228600" marR="0" lvl="0" indent="-50800" algn="l" rtl="0">
              <a:lnSpc>
                <a:spcPct val="110000"/>
              </a:lnSpc>
              <a:spcBef>
                <a:spcPts val="1000"/>
              </a:spcBef>
              <a:spcAft>
                <a:spcPts val="0"/>
              </a:spcAft>
              <a:buClr>
                <a:schemeClr val="dk1"/>
              </a:buClr>
              <a:buSzPts val="14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120000"/>
              </a:lnSpc>
              <a:spcBef>
                <a:spcPts val="1000"/>
              </a:spcBef>
              <a:spcAft>
                <a:spcPts val="0"/>
              </a:spcAft>
              <a:buClr>
                <a:schemeClr val="dk1"/>
              </a:buClr>
              <a:buSzPts val="1400"/>
              <a:buFont typeface="Arial"/>
              <a:buNone/>
            </a:pPr>
            <a:endParaRPr sz="2800" b="0" i="0" u="none" strike="noStrike" cap="none">
              <a:solidFill>
                <a:schemeClr val="dk1"/>
              </a:solidFill>
              <a:latin typeface="Calibri"/>
              <a:ea typeface="Calibri"/>
              <a:cs typeface="Calibri"/>
              <a:sym typeface="Calibri"/>
            </a:endParaRPr>
          </a:p>
        </p:txBody>
      </p:sp>
      <p:sp>
        <p:nvSpPr>
          <p:cNvPr id="506" name="Google Shape;506;p22"/>
          <p:cNvSpPr txBox="1"/>
          <p:nvPr/>
        </p:nvSpPr>
        <p:spPr>
          <a:xfrm>
            <a:off x="2805350" y="6450450"/>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507" name="Google Shape;507;p22"/>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3"/>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14" name="Google Shape;514;p23"/>
          <p:cNvSpPr txBox="1">
            <a:spLocks noGrp="1"/>
          </p:cNvSpPr>
          <p:nvPr>
            <p:ph type="title"/>
          </p:nvPr>
        </p:nvSpPr>
        <p:spPr>
          <a:xfrm>
            <a:off x="309612" y="132013"/>
            <a:ext cx="10515599" cy="10452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Wrap Up</a:t>
            </a:r>
            <a:endParaRPr/>
          </a:p>
        </p:txBody>
      </p:sp>
      <p:sp>
        <p:nvSpPr>
          <p:cNvPr id="515" name="Google Shape;515;p23"/>
          <p:cNvSpPr txBox="1">
            <a:spLocks noGrp="1"/>
          </p:cNvSpPr>
          <p:nvPr>
            <p:ph type="body" idx="1"/>
          </p:nvPr>
        </p:nvSpPr>
        <p:spPr>
          <a:xfrm>
            <a:off x="457316" y="1418166"/>
            <a:ext cx="6252516" cy="4233325"/>
          </a:xfrm>
          <a:prstGeom prst="rect">
            <a:avLst/>
          </a:prstGeom>
          <a:noFill/>
          <a:ln>
            <a:noFill/>
          </a:ln>
        </p:spPr>
        <p:txBody>
          <a:bodyPr spcFirstLastPara="1" wrap="square" lIns="91425" tIns="45700" rIns="91425" bIns="45700" anchor="t" anchorCtr="0">
            <a:noAutofit/>
          </a:bodyPr>
          <a:lstStyle/>
          <a:p>
            <a:pPr marL="228600" marR="0" lvl="0" indent="-2794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What ideas do you have for engineering a better world?</a:t>
            </a:r>
            <a:endParaRPr/>
          </a:p>
          <a:p>
            <a:pPr marL="228600" marR="0" lvl="0" indent="-279400" algn="l" rtl="0">
              <a:lnSpc>
                <a:spcPct val="100000"/>
              </a:lnSpc>
              <a:spcBef>
                <a:spcPts val="240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How can you turn ideas into reality?</a:t>
            </a:r>
            <a:endParaRPr/>
          </a:p>
        </p:txBody>
      </p:sp>
      <p:pic>
        <p:nvPicPr>
          <p:cNvPr id="516" name="Google Shape;516;p23"/>
          <p:cNvPicPr preferRelativeResize="0"/>
          <p:nvPr/>
        </p:nvPicPr>
        <p:blipFill rotWithShape="1">
          <a:blip r:embed="rId4">
            <a:alphaModFix/>
          </a:blip>
          <a:srcRect t="8191"/>
          <a:stretch/>
        </p:blipFill>
        <p:spPr>
          <a:xfrm>
            <a:off x="7236588" y="740833"/>
            <a:ext cx="4636180" cy="5324030"/>
          </a:xfrm>
          <a:prstGeom prst="rect">
            <a:avLst/>
          </a:prstGeom>
          <a:noFill/>
          <a:ln>
            <a:noFill/>
          </a:ln>
        </p:spPr>
      </p:pic>
      <p:sp>
        <p:nvSpPr>
          <p:cNvPr id="517" name="Google Shape;517;p23"/>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518" name="Google Shape;518;p23"/>
          <p:cNvPicPr preferRelativeResize="0"/>
          <p:nvPr/>
        </p:nvPicPr>
        <p:blipFill rotWithShape="1">
          <a:blip r:embed="rId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4"/>
          <p:cNvSpPr txBox="1">
            <a:spLocks noGrp="1"/>
          </p:cNvSpPr>
          <p:nvPr>
            <p:ph type="body" idx="1"/>
          </p:nvPr>
        </p:nvSpPr>
        <p:spPr>
          <a:xfrm>
            <a:off x="598950" y="91724"/>
            <a:ext cx="5392800" cy="623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This material is based upon work supported by: </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the National Science Foundation under Grant No. EEC – 1009607</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EiF grant 14.06</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Engineering Science Foundation of Dayton under </a:t>
            </a:r>
            <a:br>
              <a:rPr lang="en-US" sz="2000" i="1">
                <a:solidFill>
                  <a:schemeClr val="dk1"/>
                </a:solidFill>
                <a:latin typeface="Calibri"/>
                <a:ea typeface="Calibri"/>
                <a:cs typeface="Calibri"/>
                <a:sym typeface="Calibri"/>
              </a:rPr>
            </a:br>
            <a:r>
              <a:rPr lang="en-US" sz="2000" i="1">
                <a:solidFill>
                  <a:schemeClr val="dk1"/>
                </a:solidFill>
                <a:latin typeface="Calibri"/>
                <a:ea typeface="Calibri"/>
                <a:cs typeface="Calibri"/>
                <a:sym typeface="Calibri"/>
              </a:rPr>
              <a:t>Grant No. AD2018-0001 </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2017-18 grant from the Marianist Foundation.</a:t>
            </a:r>
            <a:endParaRPr sz="2200" i="1">
              <a:solidFill>
                <a:schemeClr val="dk1"/>
              </a:solidFill>
              <a:latin typeface="Calibri"/>
              <a:ea typeface="Calibri"/>
              <a:cs typeface="Calibri"/>
              <a:sym typeface="Calibri"/>
            </a:endParaRPr>
          </a:p>
          <a:p>
            <a:pPr marL="0" marR="0" lvl="0" indent="0" algn="l" rtl="0">
              <a:lnSpc>
                <a:spcPct val="75000"/>
              </a:lnSpc>
              <a:spcBef>
                <a:spcPts val="1000"/>
              </a:spcBef>
              <a:spcAft>
                <a:spcPts val="0"/>
              </a:spcAft>
              <a:buClr>
                <a:schemeClr val="dk1"/>
              </a:buClr>
              <a:buSzPts val="1400"/>
              <a:buFont typeface="Arial"/>
              <a:buNone/>
            </a:pPr>
            <a:r>
              <a:rPr lang="en-US" sz="1700" b="0" i="1" u="none" strike="noStrike" cap="none">
                <a:solidFill>
                  <a:schemeClr val="dk1"/>
                </a:solidFill>
                <a:latin typeface="Calibri"/>
                <a:ea typeface="Calibri"/>
                <a:cs typeface="Calibri"/>
                <a:sym typeface="Calibri"/>
              </a:rPr>
              <a:t>References:</a:t>
            </a:r>
            <a:endParaRPr/>
          </a:p>
          <a:p>
            <a:pPr marL="228600" marR="0" lvl="0" indent="-228600" algn="l" rtl="0">
              <a:lnSpc>
                <a:spcPct val="75000"/>
              </a:lnSpc>
              <a:spcBef>
                <a:spcPts val="0"/>
              </a:spcBef>
              <a:spcAft>
                <a:spcPts val="0"/>
              </a:spcAft>
              <a:buClr>
                <a:schemeClr val="dk1"/>
              </a:buClr>
              <a:buSzPts val="1400"/>
              <a:buFont typeface="Arial"/>
              <a:buNone/>
            </a:pPr>
            <a:r>
              <a:rPr lang="en-US" sz="1450" b="0" i="0" u="none" strike="noStrike" cap="none">
                <a:solidFill>
                  <a:schemeClr val="dk1"/>
                </a:solidFill>
                <a:latin typeface="Calibri"/>
                <a:ea typeface="Calibri"/>
                <a:cs typeface="Calibri"/>
                <a:sym typeface="Calibri"/>
              </a:rPr>
              <a:t>This activity has been adapted from the Rescue Rover and Conveyor Belt activities provided from tryengineering.com.</a:t>
            </a:r>
            <a:endParaRPr/>
          </a:p>
          <a:p>
            <a:pPr marL="228600" marR="0" lvl="0" indent="-228600" algn="l" rtl="0">
              <a:lnSpc>
                <a:spcPct val="90869"/>
              </a:lnSpc>
              <a:spcBef>
                <a:spcPts val="800"/>
              </a:spcBef>
              <a:spcAft>
                <a:spcPts val="0"/>
              </a:spcAft>
              <a:buClr>
                <a:schemeClr val="dk1"/>
              </a:buClr>
              <a:buSzPts val="1400"/>
              <a:buFont typeface="Arial"/>
              <a:buNone/>
            </a:pPr>
            <a:r>
              <a:rPr lang="en-US" sz="1350" b="0" i="0" u="none" strike="noStrike" cap="none">
                <a:solidFill>
                  <a:schemeClr val="dk1"/>
                </a:solidFill>
                <a:latin typeface="Calibri"/>
                <a:ea typeface="Calibri"/>
                <a:cs typeface="Calibri"/>
                <a:sym typeface="Calibri"/>
              </a:rPr>
              <a:t>Conveyor Engineering - </a:t>
            </a:r>
            <a:r>
              <a:rPr lang="en-US" sz="1350" b="0" i="0" u="sng" strike="noStrike" cap="none">
                <a:solidFill>
                  <a:schemeClr val="hlink"/>
                </a:solidFill>
                <a:latin typeface="Calibri"/>
                <a:ea typeface="Calibri"/>
                <a:cs typeface="Calibri"/>
                <a:sym typeface="Calibri"/>
                <a:hlinkClick r:id="rId3"/>
              </a:rPr>
              <a:t>http://www.tryengineering.org/lesson-plans/conveyor-engineering</a:t>
            </a:r>
            <a:endParaRPr/>
          </a:p>
          <a:p>
            <a:pPr marL="228600" marR="0" lvl="0" indent="-228600" algn="l" rtl="0">
              <a:lnSpc>
                <a:spcPct val="90869"/>
              </a:lnSpc>
              <a:spcBef>
                <a:spcPts val="800"/>
              </a:spcBef>
              <a:spcAft>
                <a:spcPts val="0"/>
              </a:spcAft>
              <a:buClr>
                <a:schemeClr val="dk1"/>
              </a:buClr>
              <a:buSzPts val="1400"/>
              <a:buFont typeface="Arial"/>
              <a:buNone/>
            </a:pPr>
            <a:r>
              <a:rPr lang="en-US" sz="1350" b="0" i="0" u="none" strike="noStrike" cap="none">
                <a:solidFill>
                  <a:schemeClr val="dk1"/>
                </a:solidFill>
                <a:latin typeface="Calibri"/>
                <a:ea typeface="Calibri"/>
                <a:cs typeface="Calibri"/>
                <a:sym typeface="Calibri"/>
              </a:rPr>
              <a:t>Rescue Rover - </a:t>
            </a:r>
            <a:r>
              <a:rPr lang="en-US" sz="1350" b="0" i="0" u="sng" strike="noStrike" cap="none">
                <a:solidFill>
                  <a:schemeClr val="hlink"/>
                </a:solidFill>
                <a:latin typeface="Calibri"/>
                <a:ea typeface="Calibri"/>
                <a:cs typeface="Calibri"/>
                <a:sym typeface="Calibri"/>
                <a:hlinkClick r:id="rId4"/>
              </a:rPr>
              <a:t>http://www.tryengineering.org/lesson-plans/rescue-rover</a:t>
            </a:r>
            <a:endParaRPr/>
          </a:p>
          <a:p>
            <a:pPr marL="228600" marR="0" lvl="0" indent="-228600" algn="l" rtl="0">
              <a:lnSpc>
                <a:spcPct val="90869"/>
              </a:lnSpc>
              <a:spcBef>
                <a:spcPts val="800"/>
              </a:spcBef>
              <a:spcAft>
                <a:spcPts val="0"/>
              </a:spcAft>
              <a:buClr>
                <a:schemeClr val="dk1"/>
              </a:buClr>
              <a:buSzPts val="1400"/>
              <a:buFont typeface="Arial"/>
              <a:buNone/>
            </a:pPr>
            <a:r>
              <a:rPr lang="en-US" sz="1350" b="0" i="0" u="none" strike="noStrike" cap="none">
                <a:solidFill>
                  <a:schemeClr val="dk1"/>
                </a:solidFill>
                <a:latin typeface="Calibri"/>
                <a:ea typeface="Calibri"/>
                <a:cs typeface="Calibri"/>
                <a:sym typeface="Calibri"/>
              </a:rPr>
              <a:t>Zipline rescues from Mexico floods. </a:t>
            </a:r>
            <a:r>
              <a:rPr lang="en-US" sz="1350" b="0" i="1" u="none" strike="noStrike" cap="none">
                <a:solidFill>
                  <a:schemeClr val="dk1"/>
                </a:solidFill>
                <a:latin typeface="Calibri"/>
                <a:ea typeface="Calibri"/>
                <a:cs typeface="Calibri"/>
                <a:sym typeface="Calibri"/>
              </a:rPr>
              <a:t>NBCNews.com</a:t>
            </a:r>
            <a:r>
              <a:rPr lang="en-US" sz="1350" b="0" i="0" u="none" strike="noStrike" cap="none">
                <a:solidFill>
                  <a:schemeClr val="dk1"/>
                </a:solidFill>
                <a:latin typeface="Calibri"/>
                <a:ea typeface="Calibri"/>
                <a:cs typeface="Calibri"/>
                <a:sym typeface="Calibri"/>
              </a:rPr>
              <a:t>. NBC nightly news, 18 Sept 2013. Retrieved from: </a:t>
            </a:r>
            <a:r>
              <a:rPr lang="en-US" sz="1350" b="0" i="0" u="sng" strike="noStrike" cap="none">
                <a:solidFill>
                  <a:schemeClr val="hlink"/>
                </a:solidFill>
                <a:latin typeface="Calibri"/>
                <a:ea typeface="Calibri"/>
                <a:cs typeface="Calibri"/>
                <a:sym typeface="Calibri"/>
                <a:hlinkClick r:id="rId5"/>
              </a:rPr>
              <a:t>http://www.nbcnews.com/video/nightly-news/53044233#53044233</a:t>
            </a:r>
            <a:r>
              <a:rPr lang="en-US" sz="1350" b="0" i="0" u="none" strike="noStrike" cap="none">
                <a:solidFill>
                  <a:schemeClr val="dk1"/>
                </a:solidFill>
                <a:latin typeface="Calibri"/>
                <a:ea typeface="Calibri"/>
                <a:cs typeface="Calibri"/>
                <a:sym typeface="Calibri"/>
              </a:rPr>
              <a:t>.</a:t>
            </a:r>
            <a:endParaRPr/>
          </a:p>
          <a:p>
            <a:pPr marL="228600" marR="0" lvl="0" indent="-228600" algn="l" rtl="0">
              <a:lnSpc>
                <a:spcPct val="75000"/>
              </a:lnSpc>
              <a:spcBef>
                <a:spcPts val="0"/>
              </a:spcBef>
              <a:spcAft>
                <a:spcPts val="0"/>
              </a:spcAft>
              <a:buClr>
                <a:schemeClr val="dk1"/>
              </a:buClr>
              <a:buSzPts val="1400"/>
              <a:buFont typeface="Arial"/>
              <a:buNone/>
            </a:pPr>
            <a:endParaRPr sz="1450" b="0" i="0" u="sng" strike="noStrike" cap="none">
              <a:solidFill>
                <a:schemeClr val="dk1"/>
              </a:solidFill>
              <a:latin typeface="Calibri"/>
              <a:ea typeface="Calibri"/>
              <a:cs typeface="Calibri"/>
              <a:sym typeface="Calibri"/>
            </a:endParaRPr>
          </a:p>
          <a:p>
            <a:pPr marL="228600" marR="0" lvl="0" indent="-228600" algn="l" rtl="0">
              <a:lnSpc>
                <a:spcPct val="75000"/>
              </a:lnSpc>
              <a:spcBef>
                <a:spcPts val="0"/>
              </a:spcBef>
              <a:spcAft>
                <a:spcPts val="0"/>
              </a:spcAft>
              <a:buClr>
                <a:schemeClr val="dk1"/>
              </a:buClr>
              <a:buSzPts val="1400"/>
              <a:buFont typeface="Arial"/>
              <a:buNone/>
            </a:pPr>
            <a:r>
              <a:rPr lang="en-US" sz="1450" b="0" i="0" u="none" strike="noStrike" cap="none">
                <a:solidFill>
                  <a:schemeClr val="dk1"/>
                </a:solidFill>
                <a:latin typeface="Calibri"/>
                <a:ea typeface="Calibri"/>
                <a:cs typeface="Calibri"/>
                <a:sym typeface="Calibri"/>
              </a:rPr>
              <a:t>Thank you for the funding through the Engineering Information Foundation</a:t>
            </a:r>
            <a:r>
              <a:rPr lang="en-US"/>
              <a:t>, </a:t>
            </a:r>
            <a:r>
              <a:rPr lang="en-US" sz="1450" b="0" i="0" u="none" strike="noStrike" cap="none">
                <a:solidFill>
                  <a:schemeClr val="dk1"/>
                </a:solidFill>
                <a:latin typeface="Calibri"/>
                <a:ea typeface="Calibri"/>
                <a:cs typeface="Calibri"/>
                <a:sym typeface="Calibri"/>
              </a:rPr>
              <a:t>NBC Nightly News</a:t>
            </a:r>
            <a:r>
              <a:rPr lang="en-US"/>
              <a:t>, </a:t>
            </a:r>
            <a:r>
              <a:rPr lang="en-US" sz="1450" b="0" i="0" u="none" strike="noStrike" cap="none">
                <a:solidFill>
                  <a:schemeClr val="dk1"/>
                </a:solidFill>
                <a:latin typeface="Calibri"/>
                <a:ea typeface="Calibri"/>
                <a:cs typeface="Calibri"/>
                <a:sym typeface="Calibri"/>
              </a:rPr>
              <a:t>Smooth Operator Presentation by Margaret Pinnell, PhD.</a:t>
            </a:r>
            <a:endParaRPr/>
          </a:p>
          <a:p>
            <a:pPr marL="0" marR="0" lvl="0" indent="0" algn="l" rtl="0">
              <a:lnSpc>
                <a:spcPct val="75000"/>
              </a:lnSpc>
              <a:spcBef>
                <a:spcPts val="1000"/>
              </a:spcBef>
              <a:spcAft>
                <a:spcPts val="0"/>
              </a:spcAft>
              <a:buClr>
                <a:schemeClr val="dk1"/>
              </a:buClr>
              <a:buSzPts val="1400"/>
              <a:buFont typeface="Arial"/>
              <a:buNone/>
            </a:pPr>
            <a:endParaRPr sz="1700" b="0" i="0" u="none" strike="noStrike" cap="none">
              <a:solidFill>
                <a:schemeClr val="dk1"/>
              </a:solidFill>
              <a:latin typeface="Calibri"/>
              <a:ea typeface="Calibri"/>
              <a:cs typeface="Calibri"/>
              <a:sym typeface="Calibri"/>
            </a:endParaRPr>
          </a:p>
        </p:txBody>
      </p:sp>
      <p:pic>
        <p:nvPicPr>
          <p:cNvPr id="525" name="Google Shape;525;p24"/>
          <p:cNvPicPr preferRelativeResize="0"/>
          <p:nvPr/>
        </p:nvPicPr>
        <p:blipFill rotWithShape="1">
          <a:blip r:embed="rId6">
            <a:alphaModFix/>
          </a:blip>
          <a:srcRect/>
          <a:stretch/>
        </p:blipFill>
        <p:spPr>
          <a:xfrm>
            <a:off x="6297553" y="91735"/>
            <a:ext cx="5724226" cy="6237889"/>
          </a:xfrm>
          <a:prstGeom prst="rect">
            <a:avLst/>
          </a:prstGeom>
          <a:noFill/>
          <a:ln>
            <a:noFill/>
          </a:ln>
        </p:spPr>
      </p:pic>
      <p:sp>
        <p:nvSpPr>
          <p:cNvPr id="526" name="Google Shape;526;p24"/>
          <p:cNvSpPr/>
          <p:nvPr/>
        </p:nvSpPr>
        <p:spPr>
          <a:xfrm>
            <a:off x="8698515" y="6427076"/>
            <a:ext cx="2185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Arial"/>
              <a:buNone/>
            </a:pPr>
            <a:r>
              <a:rPr lang="en-US" sz="1800" b="0" i="0" u="sng" strike="noStrike" cap="none">
                <a:solidFill>
                  <a:schemeClr val="hlink"/>
                </a:solidFill>
                <a:latin typeface="Arial"/>
                <a:ea typeface="Arial"/>
                <a:cs typeface="Arial"/>
                <a:sym typeface="Arial"/>
                <a:hlinkClick r:id="rId7"/>
              </a:rPr>
              <a:t>www.discovere.org</a:t>
            </a:r>
            <a:r>
              <a:rPr lang="en-US" sz="1800" b="0" i="0" u="none" strike="noStrike" cap="none">
                <a:solidFill>
                  <a:srgbClr val="7D7D7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27" name="Google Shape;527;p24"/>
          <p:cNvSpPr txBox="1"/>
          <p:nvPr/>
        </p:nvSpPr>
        <p:spPr>
          <a:xfrm>
            <a:off x="1556025" y="6457663"/>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528" name="Google Shape;528;p24"/>
          <p:cNvPicPr preferRelativeResize="0"/>
          <p:nvPr/>
        </p:nvPicPr>
        <p:blipFill rotWithShape="1">
          <a:blip r:embed="rId8">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256" name="Google Shape;256;p3"/>
          <p:cNvPicPr preferRelativeResize="0"/>
          <p:nvPr/>
        </p:nvPicPr>
        <p:blipFill rotWithShape="1">
          <a:blip r:embed="rId4">
            <a:alphaModFix/>
          </a:blip>
          <a:srcRect/>
          <a:stretch/>
        </p:blipFill>
        <p:spPr>
          <a:xfrm>
            <a:off x="7236852" y="965200"/>
            <a:ext cx="4065846" cy="5221560"/>
          </a:xfrm>
          <a:prstGeom prst="rect">
            <a:avLst/>
          </a:prstGeom>
          <a:noFill/>
          <a:ln>
            <a:noFill/>
          </a:ln>
        </p:spPr>
      </p:pic>
      <p:sp>
        <p:nvSpPr>
          <p:cNvPr id="257" name="Google Shape;257;p3"/>
          <p:cNvSpPr txBox="1">
            <a:spLocks noGrp="1"/>
          </p:cNvSpPr>
          <p:nvPr>
            <p:ph type="title"/>
          </p:nvPr>
        </p:nvSpPr>
        <p:spPr>
          <a:xfrm>
            <a:off x="100379" y="55813"/>
            <a:ext cx="10515599" cy="9994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How do engineers do this?</a:t>
            </a:r>
            <a:endParaRPr/>
          </a:p>
        </p:txBody>
      </p:sp>
      <p:sp>
        <p:nvSpPr>
          <p:cNvPr id="258" name="Google Shape;258;p3"/>
          <p:cNvSpPr txBox="1">
            <a:spLocks noGrp="1"/>
          </p:cNvSpPr>
          <p:nvPr>
            <p:ph type="body" idx="1"/>
          </p:nvPr>
        </p:nvSpPr>
        <p:spPr>
          <a:xfrm>
            <a:off x="484281" y="1304969"/>
            <a:ext cx="5951483" cy="4767887"/>
          </a:xfrm>
          <a:prstGeom prst="rect">
            <a:avLst/>
          </a:prstGeom>
          <a:noFill/>
          <a:ln>
            <a:noFill/>
          </a:ln>
        </p:spPr>
        <p:txBody>
          <a:bodyPr spcFirstLastPara="1" wrap="square" lIns="91425" tIns="45700" rIns="91425" bIns="45700" anchor="t" anchorCtr="0">
            <a:noAutofit/>
          </a:bodyPr>
          <a:lstStyle/>
          <a:p>
            <a:pPr marL="228600" marR="0" lvl="0" indent="-2032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Help others by solving all sorts of problems</a:t>
            </a:r>
            <a:endParaRPr sz="2400" b="0" i="0" u="none" strike="noStrike" cap="none">
              <a:solidFill>
                <a:schemeClr val="dk1"/>
              </a:solidFill>
              <a:latin typeface="Calibri"/>
              <a:ea typeface="Calibri"/>
              <a:cs typeface="Calibri"/>
              <a:sym typeface="Calibri"/>
            </a:endParaRPr>
          </a:p>
          <a:p>
            <a:pPr marL="228600" marR="0" lvl="0" indent="-203200" algn="l" rtl="0">
              <a:lnSpc>
                <a:spcPct val="8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Use one of their most important tools: their own creativity</a:t>
            </a:r>
            <a:endParaRPr sz="2400" b="0" i="0" u="none" strike="noStrike" cap="none">
              <a:solidFill>
                <a:schemeClr val="dk1"/>
              </a:solidFill>
              <a:latin typeface="Calibri"/>
              <a:ea typeface="Calibri"/>
              <a:cs typeface="Calibri"/>
              <a:sym typeface="Calibri"/>
            </a:endParaRPr>
          </a:p>
          <a:p>
            <a:pPr marL="228600" marR="0" lvl="0" indent="-203200" algn="l" rtl="0">
              <a:lnSpc>
                <a:spcPct val="8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Work in design teams</a:t>
            </a:r>
            <a:endParaRPr sz="2400" b="0" i="0" u="none" strike="noStrike" cap="none">
              <a:solidFill>
                <a:schemeClr val="dk1"/>
              </a:solidFill>
              <a:latin typeface="Calibri"/>
              <a:ea typeface="Calibri"/>
              <a:cs typeface="Calibri"/>
              <a:sym typeface="Calibri"/>
            </a:endParaRPr>
          </a:p>
          <a:p>
            <a:pPr marL="228600" marR="0" lvl="0" indent="-203200" algn="l" rtl="0">
              <a:lnSpc>
                <a:spcPct val="8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Use cool tools such as computers, microscopes, testing machines, etc.</a:t>
            </a:r>
            <a:endParaRPr/>
          </a:p>
          <a:p>
            <a:pPr marL="228600" marR="0" lvl="0" indent="-203200" algn="l" rtl="0">
              <a:lnSpc>
                <a:spcPct val="8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Communicate with lots of people about problems they need solved</a:t>
            </a:r>
            <a:endParaRPr sz="2400" b="0" i="0" u="none" strike="noStrike" cap="none">
              <a:solidFill>
                <a:schemeClr val="dk1"/>
              </a:solidFill>
              <a:latin typeface="Calibri"/>
              <a:ea typeface="Calibri"/>
              <a:cs typeface="Calibri"/>
              <a:sym typeface="Calibri"/>
            </a:endParaRPr>
          </a:p>
          <a:p>
            <a:pPr marL="228600" marR="0" lvl="0" indent="-203200" algn="l" rtl="0">
              <a:lnSpc>
                <a:spcPct val="8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Share ideas and solutions with others through presentations and/or writing</a:t>
            </a:r>
            <a:endParaRPr sz="2400" b="0" i="0" u="none" strike="noStrike" cap="none">
              <a:solidFill>
                <a:schemeClr val="dk1"/>
              </a:solidFill>
              <a:latin typeface="Calibri"/>
              <a:ea typeface="Calibri"/>
              <a:cs typeface="Calibri"/>
              <a:sym typeface="Calibri"/>
            </a:endParaRPr>
          </a:p>
        </p:txBody>
      </p:sp>
      <p:sp>
        <p:nvSpPr>
          <p:cNvPr id="259" name="Google Shape;259;p3"/>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260" name="Google Shape;260;p3"/>
          <p:cNvPicPr preferRelativeResize="0"/>
          <p:nvPr/>
        </p:nvPicPr>
        <p:blipFill rotWithShape="1">
          <a:blip r:embed="rId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txBox="1">
            <a:spLocks noGrp="1"/>
          </p:cNvSpPr>
          <p:nvPr>
            <p:ph type="title"/>
          </p:nvPr>
        </p:nvSpPr>
        <p:spPr>
          <a:xfrm>
            <a:off x="128336" y="917975"/>
            <a:ext cx="11806988" cy="138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4000" b="1" i="0" u="none" strike="noStrike" cap="none">
                <a:solidFill>
                  <a:schemeClr val="dk1"/>
                </a:solidFill>
                <a:latin typeface="Calibri"/>
                <a:ea typeface="Calibri"/>
                <a:cs typeface="Calibri"/>
                <a:sym typeface="Calibri"/>
              </a:rPr>
              <a:t>Today you will be a civil engineer – </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You will design, build, and test a zip line!</a:t>
            </a:r>
            <a:endParaRPr/>
          </a:p>
        </p:txBody>
      </p:sp>
      <p:sp>
        <p:nvSpPr>
          <p:cNvPr id="267" name="Google Shape;267;p4"/>
          <p:cNvSpPr txBox="1">
            <a:spLocks noGrp="1"/>
          </p:cNvSpPr>
          <p:nvPr>
            <p:ph type="body" idx="1"/>
          </p:nvPr>
        </p:nvSpPr>
        <p:spPr>
          <a:xfrm>
            <a:off x="296329" y="2518846"/>
            <a:ext cx="6234515" cy="380999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There has been a hurricane! People can’t get to safety by foot, automobiles, airplanes, or boats.  </a:t>
            </a:r>
            <a:endParaRPr/>
          </a:p>
          <a:p>
            <a:pPr marL="228600" marR="0" lvl="0" indent="-228600" algn="l" rtl="0">
              <a:lnSpc>
                <a:spcPct val="90000"/>
              </a:lnSpc>
              <a:spcBef>
                <a:spcPts val="15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only way to get people to safety is using a zip line!</a:t>
            </a:r>
            <a:endParaRPr/>
          </a:p>
          <a:p>
            <a:pPr marL="0" marR="0" lvl="0" indent="0" algn="ctr" rtl="0">
              <a:lnSpc>
                <a:spcPct val="80000"/>
              </a:lnSpc>
              <a:spcBef>
                <a:spcPts val="1000"/>
              </a:spcBef>
              <a:spcAft>
                <a:spcPts val="0"/>
              </a:spcAft>
              <a:buClr>
                <a:schemeClr val="dk1"/>
              </a:buClr>
              <a:buSzPts val="1400"/>
              <a:buFont typeface="Arial"/>
              <a:buNone/>
            </a:pPr>
            <a:endParaRPr sz="3000" b="0" i="0" u="none" strike="noStrike" cap="none">
              <a:solidFill>
                <a:schemeClr val="dk1"/>
              </a:solidFill>
              <a:latin typeface="Calibri"/>
              <a:ea typeface="Calibri"/>
              <a:cs typeface="Calibri"/>
              <a:sym typeface="Calibri"/>
            </a:endParaRPr>
          </a:p>
          <a:p>
            <a:pPr marL="0" marR="0" lvl="0" indent="0" algn="ctr" rtl="0">
              <a:lnSpc>
                <a:spcPct val="80000"/>
              </a:lnSpc>
              <a:spcBef>
                <a:spcPts val="1000"/>
              </a:spcBef>
              <a:spcAft>
                <a:spcPts val="0"/>
              </a:spcAft>
              <a:buClr>
                <a:schemeClr val="dk1"/>
              </a:buClr>
              <a:buSzPts val="1400"/>
              <a:buFont typeface="Arial"/>
              <a:buNone/>
            </a:pPr>
            <a:r>
              <a:rPr lang="en-US" sz="3000" b="0" i="0" u="none" strike="noStrike" cap="none">
                <a:solidFill>
                  <a:schemeClr val="dk1"/>
                </a:solidFill>
                <a:latin typeface="Calibri"/>
                <a:ea typeface="Calibri"/>
                <a:cs typeface="Calibri"/>
                <a:sym typeface="Calibri"/>
              </a:rPr>
              <a:t>“Zip Line Rescues from Mexico Floods” </a:t>
            </a:r>
            <a:endParaRPr/>
          </a:p>
          <a:p>
            <a:pPr marL="0" marR="0" lvl="0" indent="0" algn="ctr" rtl="0">
              <a:lnSpc>
                <a:spcPct val="80000"/>
              </a:lnSpc>
              <a:spcBef>
                <a:spcPts val="1000"/>
              </a:spcBef>
              <a:spcAft>
                <a:spcPts val="0"/>
              </a:spcAft>
              <a:buClr>
                <a:schemeClr val="dk1"/>
              </a:buClr>
              <a:buSzPts val="1400"/>
              <a:buFont typeface="Arial"/>
              <a:buNone/>
            </a:pPr>
            <a:r>
              <a:rPr lang="en-US" sz="2400" b="0" i="1" u="sng" strike="noStrike" cap="none">
                <a:solidFill>
                  <a:schemeClr val="hlink"/>
                </a:solidFill>
                <a:latin typeface="Calibri"/>
                <a:ea typeface="Calibri"/>
                <a:cs typeface="Calibri"/>
                <a:sym typeface="Calibri"/>
                <a:hlinkClick r:id="rId3"/>
              </a:rPr>
              <a:t>Watch the video</a:t>
            </a:r>
            <a:endParaRPr/>
          </a:p>
          <a:p>
            <a:pPr marL="0" marR="0" lvl="0" indent="0" algn="l" rtl="0">
              <a:lnSpc>
                <a:spcPct val="90000"/>
              </a:lnSpc>
              <a:spcBef>
                <a:spcPts val="1000"/>
              </a:spcBef>
              <a:spcAft>
                <a:spcPts val="0"/>
              </a:spcAft>
              <a:buClr>
                <a:schemeClr val="dk1"/>
              </a:buClr>
              <a:buSzPts val="1400"/>
              <a:buFont typeface="Arial"/>
              <a:buNone/>
            </a:pPr>
            <a:endParaRPr sz="2800" b="0" i="0" u="none" strike="noStrike" cap="none">
              <a:solidFill>
                <a:schemeClr val="dk1"/>
              </a:solidFill>
              <a:latin typeface="Calibri"/>
              <a:ea typeface="Calibri"/>
              <a:cs typeface="Calibri"/>
              <a:sym typeface="Calibri"/>
            </a:endParaRPr>
          </a:p>
        </p:txBody>
      </p:sp>
      <p:pic>
        <p:nvPicPr>
          <p:cNvPr id="268" name="Google Shape;268;p4"/>
          <p:cNvPicPr preferRelativeResize="0"/>
          <p:nvPr/>
        </p:nvPicPr>
        <p:blipFill rotWithShape="1">
          <a:blip r:embed="rId4">
            <a:alphaModFix/>
          </a:blip>
          <a:srcRect/>
          <a:stretch/>
        </p:blipFill>
        <p:spPr>
          <a:xfrm>
            <a:off x="6566575" y="2546357"/>
            <a:ext cx="5427043" cy="3617345"/>
          </a:xfrm>
          <a:prstGeom prst="rect">
            <a:avLst/>
          </a:prstGeom>
          <a:noFill/>
          <a:ln>
            <a:noFill/>
          </a:ln>
        </p:spPr>
      </p:pic>
      <p:sp>
        <p:nvSpPr>
          <p:cNvPr id="269" name="Google Shape;269;p4"/>
          <p:cNvSpPr txBox="1"/>
          <p:nvPr/>
        </p:nvSpPr>
        <p:spPr>
          <a:xfrm>
            <a:off x="193514" y="778"/>
            <a:ext cx="10515599" cy="9994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1" i="0" u="none" strike="noStrike" cap="none">
                <a:solidFill>
                  <a:schemeClr val="dk1"/>
                </a:solidFill>
                <a:latin typeface="Calibri"/>
                <a:ea typeface="Calibri"/>
                <a:cs typeface="Calibri"/>
                <a:sym typeface="Calibri"/>
              </a:rPr>
              <a:t>Engineering a Better World</a:t>
            </a:r>
            <a:endParaRPr sz="1400" b="0" i="0" u="none" strike="noStrike" cap="none">
              <a:solidFill>
                <a:srgbClr val="000000"/>
              </a:solidFill>
              <a:latin typeface="Arial"/>
              <a:ea typeface="Arial"/>
              <a:cs typeface="Arial"/>
              <a:sym typeface="Arial"/>
            </a:endParaRPr>
          </a:p>
        </p:txBody>
      </p:sp>
      <p:sp>
        <p:nvSpPr>
          <p:cNvPr id="270" name="Google Shape;270;p4"/>
          <p:cNvSpPr txBox="1"/>
          <p:nvPr/>
        </p:nvSpPr>
        <p:spPr>
          <a:xfrm>
            <a:off x="3527475" y="65405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271" name="Google Shape;271;p4"/>
          <p:cNvPicPr preferRelativeResize="0"/>
          <p:nvPr/>
        </p:nvPicPr>
        <p:blipFill rotWithShape="1">
          <a:blip r:embed="rId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8" name="Google Shape;278;p5"/>
          <p:cNvSpPr txBox="1">
            <a:spLocks noGrp="1"/>
          </p:cNvSpPr>
          <p:nvPr>
            <p:ph type="body" idx="1"/>
          </p:nvPr>
        </p:nvSpPr>
        <p:spPr>
          <a:xfrm>
            <a:off x="486831" y="1143003"/>
            <a:ext cx="11501966" cy="539749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recent hurricane collapsed a bridge, which was the only way off of an island. The islanders are running out of resources quickly and need help.</a:t>
            </a:r>
            <a:endParaRPr/>
          </a:p>
          <a:p>
            <a:pPr marL="228600" marR="0" lvl="0" indent="-228600" algn="l" rtl="0">
              <a:lnSpc>
                <a:spcPct val="90000"/>
              </a:lnSpc>
              <a:spcBef>
                <a:spcPts val="2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engineering team has concluded that the best, and safest, option is to transport the people off the island. The water’s current is too strong; therefore, boats cannot be used to transport people off of the island.  </a:t>
            </a:r>
            <a:endParaRPr sz="32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2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only means of transportation remaining is the island’s famous zip line, which includes a section leading from the island to a neighboring city.</a:t>
            </a:r>
            <a:endParaRPr/>
          </a:p>
          <a:p>
            <a:pPr marL="0" marR="0" lvl="0" indent="0" algn="l" rtl="0">
              <a:lnSpc>
                <a:spcPct val="90000"/>
              </a:lnSpc>
              <a:spcBef>
                <a:spcPts val="2000"/>
              </a:spcBef>
              <a:spcAft>
                <a:spcPts val="0"/>
              </a:spcAft>
              <a:buClr>
                <a:schemeClr val="dk1"/>
              </a:buClr>
              <a:buSzPts val="1400"/>
              <a:buFont typeface="Arial"/>
              <a:buNone/>
            </a:pPr>
            <a:endParaRPr sz="2800" b="0" i="0" u="none" strike="noStrike" cap="none">
              <a:solidFill>
                <a:schemeClr val="dk1"/>
              </a:solidFill>
              <a:latin typeface="Calibri"/>
              <a:ea typeface="Calibri"/>
              <a:cs typeface="Calibri"/>
              <a:sym typeface="Calibri"/>
            </a:endParaRPr>
          </a:p>
        </p:txBody>
      </p:sp>
      <p:sp>
        <p:nvSpPr>
          <p:cNvPr id="279" name="Google Shape;279;p5"/>
          <p:cNvSpPr txBox="1"/>
          <p:nvPr/>
        </p:nvSpPr>
        <p:spPr>
          <a:xfrm>
            <a:off x="204475" y="324675"/>
            <a:ext cx="10515599" cy="10410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1" i="0" u="none" strike="noStrike" cap="none">
                <a:solidFill>
                  <a:schemeClr val="dk1"/>
                </a:solidFill>
                <a:latin typeface="Calibri"/>
                <a:ea typeface="Calibri"/>
                <a:cs typeface="Calibri"/>
                <a:sym typeface="Calibri"/>
              </a:rPr>
              <a:t>Engineering Design Problem</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p:txBody>
      </p:sp>
      <p:sp>
        <p:nvSpPr>
          <p:cNvPr id="280" name="Google Shape;280;p5"/>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281" name="Google Shape;281;p5"/>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88" name="Google Shape;288;p6"/>
          <p:cNvSpPr txBox="1">
            <a:spLocks noGrp="1"/>
          </p:cNvSpPr>
          <p:nvPr>
            <p:ph type="body" idx="1"/>
          </p:nvPr>
        </p:nvSpPr>
        <p:spPr>
          <a:xfrm>
            <a:off x="613829" y="1418161"/>
            <a:ext cx="5905501" cy="43815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en-US" sz="4400" b="0" i="0" u="none" strike="noStrike" cap="none">
                <a:solidFill>
                  <a:schemeClr val="dk1"/>
                </a:solidFill>
                <a:latin typeface="Calibri"/>
                <a:ea typeface="Calibri"/>
                <a:cs typeface="Calibri"/>
                <a:sym typeface="Calibri"/>
              </a:rPr>
              <a:t>Your team’s challenge is to design and </a:t>
            </a:r>
            <a:r>
              <a:rPr lang="en-US" sz="4400">
                <a:solidFill>
                  <a:schemeClr val="dk1"/>
                </a:solidFill>
                <a:latin typeface="Calibri"/>
                <a:ea typeface="Calibri"/>
                <a:cs typeface="Calibri"/>
                <a:sym typeface="Calibri"/>
              </a:rPr>
              <a:t>create</a:t>
            </a:r>
            <a:r>
              <a:rPr lang="en-US" sz="4400" b="0" i="0" u="none" strike="noStrike" cap="none">
                <a:solidFill>
                  <a:schemeClr val="dk1"/>
                </a:solidFill>
                <a:latin typeface="Calibri"/>
                <a:ea typeface="Calibri"/>
                <a:cs typeface="Calibri"/>
                <a:sym typeface="Calibri"/>
              </a:rPr>
              <a:t> a cradle that will safely transport one islander at a time across the zip line from the island to the neighboring city.</a:t>
            </a:r>
            <a:endParaRPr/>
          </a:p>
        </p:txBody>
      </p:sp>
      <p:sp>
        <p:nvSpPr>
          <p:cNvPr id="289" name="Google Shape;289;p6"/>
          <p:cNvSpPr txBox="1"/>
          <p:nvPr/>
        </p:nvSpPr>
        <p:spPr>
          <a:xfrm>
            <a:off x="238342" y="498243"/>
            <a:ext cx="10515599" cy="78445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1" i="0" u="none" strike="noStrike" cap="none">
                <a:solidFill>
                  <a:schemeClr val="dk1"/>
                </a:solidFill>
                <a:latin typeface="Calibri"/>
                <a:ea typeface="Calibri"/>
                <a:cs typeface="Calibri"/>
                <a:sym typeface="Calibri"/>
              </a:rPr>
              <a:t>Engineering Design Challenge</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p:txBody>
      </p:sp>
      <p:pic>
        <p:nvPicPr>
          <p:cNvPr id="290" name="Google Shape;290;p6"/>
          <p:cNvPicPr preferRelativeResize="0"/>
          <p:nvPr/>
        </p:nvPicPr>
        <p:blipFill rotWithShape="1">
          <a:blip r:embed="rId4">
            <a:alphaModFix/>
          </a:blip>
          <a:srcRect l="12761" r="9937"/>
          <a:stretch/>
        </p:blipFill>
        <p:spPr>
          <a:xfrm>
            <a:off x="7102264" y="1418166"/>
            <a:ext cx="4872922" cy="4201951"/>
          </a:xfrm>
          <a:prstGeom prst="rect">
            <a:avLst/>
          </a:prstGeom>
          <a:noFill/>
          <a:ln>
            <a:noFill/>
          </a:ln>
        </p:spPr>
      </p:pic>
      <p:sp>
        <p:nvSpPr>
          <p:cNvPr id="291" name="Google Shape;291;p6"/>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292" name="Google Shape;292;p6"/>
          <p:cNvPicPr preferRelativeResize="0"/>
          <p:nvPr/>
        </p:nvPicPr>
        <p:blipFill rotWithShape="1">
          <a:blip r:embed="rId5">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7"/>
          <p:cNvSpPr txBox="1">
            <a:spLocks noGrp="1"/>
          </p:cNvSpPr>
          <p:nvPr>
            <p:ph type="body" idx="1"/>
          </p:nvPr>
        </p:nvSpPr>
        <p:spPr>
          <a:xfrm>
            <a:off x="423333" y="1058334"/>
            <a:ext cx="11387665" cy="52069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team of engineers will design cradle that holds and transports islanders along a zip line and off the island.</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design must cradle and transport one LEGO person at a time to safety.    </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Only materials supplied to your may be used. </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Hold your design at the top of the zip line, force its potential energy to transform to kinetic energy by giving it a push.  </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 may not help your design complete its movement across the zip line.</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Have fun!!</a:t>
            </a:r>
            <a:endParaRPr/>
          </a:p>
        </p:txBody>
      </p:sp>
      <p:sp>
        <p:nvSpPr>
          <p:cNvPr id="299" name="Google Shape;299;p7"/>
          <p:cNvSpPr txBox="1">
            <a:spLocks noGrp="1"/>
          </p:cNvSpPr>
          <p:nvPr>
            <p:ph type="title"/>
          </p:nvPr>
        </p:nvSpPr>
        <p:spPr>
          <a:xfrm>
            <a:off x="187126" y="39570"/>
            <a:ext cx="11181346" cy="1024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Design Goals</a:t>
            </a:r>
            <a:endParaRPr/>
          </a:p>
        </p:txBody>
      </p:sp>
      <p:sp>
        <p:nvSpPr>
          <p:cNvPr id="300" name="Google Shape;300;p7"/>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01" name="Google Shape;301;p7"/>
          <p:cNvPicPr preferRelativeResize="0"/>
          <p:nvPr/>
        </p:nvPicPr>
        <p:blipFill rotWithShape="1">
          <a:blip r:embed="rId3">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8"/>
          <p:cNvPicPr preferRelativeResize="0">
            <a:picLocks noGrp="1"/>
          </p:cNvPicPr>
          <p:nvPr>
            <p:ph type="body" idx="1"/>
          </p:nvPr>
        </p:nvPicPr>
        <p:blipFill rotWithShape="1">
          <a:blip r:embed="rId3">
            <a:alphaModFix/>
          </a:blip>
          <a:srcRect/>
          <a:stretch/>
        </p:blipFill>
        <p:spPr>
          <a:xfrm rot="10800000">
            <a:off x="4036355" y="527176"/>
            <a:ext cx="7631388" cy="5723541"/>
          </a:xfrm>
          <a:prstGeom prst="rect">
            <a:avLst/>
          </a:prstGeom>
          <a:noFill/>
          <a:ln>
            <a:noFill/>
          </a:ln>
        </p:spPr>
      </p:pic>
      <p:sp>
        <p:nvSpPr>
          <p:cNvPr id="308" name="Google Shape;308;p8"/>
          <p:cNvSpPr txBox="1">
            <a:spLocks noGrp="1"/>
          </p:cNvSpPr>
          <p:nvPr>
            <p:ph type="title"/>
          </p:nvPr>
        </p:nvSpPr>
        <p:spPr>
          <a:xfrm>
            <a:off x="280673" y="102034"/>
            <a:ext cx="10515599" cy="101324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Materials</a:t>
            </a:r>
            <a:endParaRPr/>
          </a:p>
        </p:txBody>
      </p:sp>
      <p:sp>
        <p:nvSpPr>
          <p:cNvPr id="309" name="Google Shape;309;p8"/>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10" name="Google Shape;310;p8"/>
          <p:cNvPicPr preferRelativeResize="0"/>
          <p:nvPr/>
        </p:nvPicPr>
        <p:blipFill rotWithShape="1">
          <a:blip r:embed="rId4">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9"/>
          <p:cNvSpPr txBox="1">
            <a:spLocks noGrp="1"/>
          </p:cNvSpPr>
          <p:nvPr>
            <p:ph type="title"/>
          </p:nvPr>
        </p:nvSpPr>
        <p:spPr>
          <a:xfrm>
            <a:off x="245244" y="32485"/>
            <a:ext cx="9500929" cy="12700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Design Testing</a:t>
            </a:r>
            <a:endParaRPr/>
          </a:p>
        </p:txBody>
      </p:sp>
      <p:sp>
        <p:nvSpPr>
          <p:cNvPr id="317" name="Google Shape;317;p9"/>
          <p:cNvSpPr txBox="1"/>
          <p:nvPr/>
        </p:nvSpPr>
        <p:spPr>
          <a:xfrm>
            <a:off x="379141" y="1302580"/>
            <a:ext cx="11485757" cy="156966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The cradle must hold one LEGO person.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Only one push from the top may be used to begin the cradle’s motion.</a:t>
            </a:r>
            <a:endParaRPr sz="3200" b="0" i="0" u="none" strike="noStrike" cap="none">
              <a:solidFill>
                <a:srgbClr val="000000"/>
              </a:solidFill>
              <a:latin typeface="Arial"/>
              <a:ea typeface="Arial"/>
              <a:cs typeface="Arial"/>
              <a:sym typeface="Arial"/>
            </a:endParaRPr>
          </a:p>
        </p:txBody>
      </p:sp>
      <p:sp>
        <p:nvSpPr>
          <p:cNvPr id="318" name="Google Shape;318;p9"/>
          <p:cNvSpPr txBox="1"/>
          <p:nvPr/>
        </p:nvSpPr>
        <p:spPr>
          <a:xfrm>
            <a:off x="2951550" y="6609925"/>
            <a:ext cx="7407300" cy="3081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pic>
        <p:nvPicPr>
          <p:cNvPr id="319" name="Google Shape;319;p9"/>
          <p:cNvPicPr preferRelativeResize="0"/>
          <p:nvPr/>
        </p:nvPicPr>
        <p:blipFill rotWithShape="1">
          <a:blip r:embed="rId3">
            <a:alphaModFix/>
          </a:blip>
          <a:srcRect/>
          <a:stretch/>
        </p:blipFill>
        <p:spPr>
          <a:xfrm>
            <a:off x="0" y="5201567"/>
            <a:ext cx="1828800" cy="2366682"/>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3177</Words>
  <Application>Microsoft Macintosh PowerPoint</Application>
  <PresentationFormat>Widescreen</PresentationFormat>
  <Paragraphs>324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Cambria</vt:lpstr>
      <vt:lpstr>Galdeano</vt:lpstr>
      <vt:lpstr>Times New Roman</vt:lpstr>
      <vt:lpstr>Office Theme</vt:lpstr>
      <vt:lpstr>1_Office Theme</vt:lpstr>
      <vt:lpstr>PowerPoint Presentation</vt:lpstr>
      <vt:lpstr>What does an engineer do?</vt:lpstr>
      <vt:lpstr>How do engineers do this?</vt:lpstr>
      <vt:lpstr>Today you will be a civil engineer –  You will design, build, and test a zip line!</vt:lpstr>
      <vt:lpstr>PowerPoint Presentation</vt:lpstr>
      <vt:lpstr>PowerPoint Presentation</vt:lpstr>
      <vt:lpstr>Design Goals</vt:lpstr>
      <vt:lpstr>Materials</vt:lpstr>
      <vt:lpstr>Design Testing</vt:lpstr>
      <vt:lpstr>Engineering Design Process</vt:lpstr>
      <vt:lpstr>Engineering Design Process,  Ask</vt:lpstr>
      <vt:lpstr>Engineering Design Process, Imagine</vt:lpstr>
      <vt:lpstr> Sharing Time!</vt:lpstr>
      <vt:lpstr>Engineering Design Process,  Plan</vt:lpstr>
      <vt:lpstr>Buying Time!</vt:lpstr>
      <vt:lpstr>Create a Cradle</vt:lpstr>
      <vt:lpstr>Test Your Cradle Time!</vt:lpstr>
      <vt:lpstr>Design Reflection</vt:lpstr>
      <vt:lpstr>Improve Your Cradle</vt:lpstr>
      <vt:lpstr>Create an Improved Cradle</vt:lpstr>
      <vt:lpstr>Test Your Improved Cradle</vt:lpstr>
      <vt:lpstr>Design Reflection</vt:lpstr>
      <vt:lpstr>Wrap Up</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2019-08-14T19:18:35Z</dcterms:modified>
</cp:coreProperties>
</file>