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4"/>
    <p:restoredTop sz="94759"/>
  </p:normalViewPr>
  <p:slideViewPr>
    <p:cSldViewPr snapToGrid="0" snapToObjects="1">
      <p:cViewPr varScale="1">
        <p:scale>
          <a:sx n="104" d="100"/>
          <a:sy n="104" d="100"/>
        </p:scale>
        <p:origin x="232" y="1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0732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15000"/>
              </a:lnSpc>
              <a:spcBef>
                <a:spcPts val="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As the pre-activity survey is distributed to students, introduce yourself and provide enough of an activity overview to gain students excitement. Set up testing area with the pan and have materials for toothpaste ready and organized.</a:t>
            </a:r>
            <a:endParaRPr/>
          </a:p>
          <a:p>
            <a:pPr marL="457200" marR="0" lvl="0" indent="-298450" algn="l" rtl="0">
              <a:lnSpc>
                <a:spcPct val="115000"/>
              </a:lnSpc>
              <a:spcBef>
                <a:spcPts val="5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Allow time for students to individually complete their pre-activity survey.</a:t>
            </a:r>
            <a:endParaRPr/>
          </a:p>
          <a:p>
            <a:pPr marL="457200" marR="0" lvl="0" indent="-298450" algn="l" rtl="0">
              <a:lnSpc>
                <a:spcPct val="115000"/>
              </a:lnSpc>
              <a:spcBef>
                <a:spcPts val="5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Divide group into teams of 3 or 4 students.</a:t>
            </a:r>
            <a:endParaRPr/>
          </a:p>
        </p:txBody>
      </p:sp>
      <p:sp>
        <p:nvSpPr>
          <p:cNvPr id="120" name="Google Shape;120;p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560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Introduce the Engineering Design Process. Explain that engineers use it as a tool to help them more effectively solve problems.</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04" name="Google Shape;204;p13: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6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Explain how teams will use the engineering design process as they complete the challenge.</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Brainstorm:</a:t>
            </a:r>
            <a:endParaRPr/>
          </a:p>
          <a:p>
            <a:pPr marL="685800" marR="0" lvl="0" indent="-29845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Each individual in a team must write or sketch one or two ideas.</a:t>
            </a:r>
            <a:endParaRPr/>
          </a:p>
          <a:p>
            <a:pPr marL="685800" marR="0" lvl="0" indent="-29845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Team must discuss each idea.</a:t>
            </a:r>
            <a:endParaRPr/>
          </a:p>
          <a:p>
            <a:pPr marL="685800" marR="0" lvl="0" indent="-29845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Team decides criteria most important to them while keeping constraints (limited time and materials, etc.) in mind.</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Create Team Prototype:</a:t>
            </a:r>
            <a:endParaRPr/>
          </a:p>
          <a:p>
            <a:pPr marL="685800" marR="0" lvl="1" indent="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Teams choose, sketch, and outline their prototype design idea.</a:t>
            </a:r>
            <a:endParaRPr/>
          </a:p>
          <a:p>
            <a:pPr marL="685800" marR="0" lvl="1" indent="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Teams have idea approved by facilitator. </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Gather Materials:</a:t>
            </a:r>
            <a:endParaRPr/>
          </a:p>
          <a:p>
            <a:pPr marL="685800" marR="0" lvl="1" indent="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Teams receive their bag of materials (prepared in advance).</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Create Chosen Design:</a:t>
            </a:r>
            <a:endParaRPr/>
          </a:p>
          <a:p>
            <a:pPr marL="685800" marR="0" lvl="1" indent="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Team creates their approved prototype design plan.</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Final Test:</a:t>
            </a:r>
            <a:endParaRPr/>
          </a:p>
          <a:p>
            <a:pPr marL="685800" marR="0" lvl="1" indent="0" algn="l" rtl="0">
              <a:lnSpc>
                <a:spcPct val="115000"/>
              </a:lnSpc>
              <a:spcBef>
                <a:spcPts val="50"/>
              </a:spcBef>
              <a:spcAft>
                <a:spcPts val="0"/>
              </a:spcAft>
              <a:buClr>
                <a:schemeClr val="dk1"/>
              </a:buClr>
              <a:buSzPts val="1100"/>
              <a:buFont typeface="Arial"/>
              <a:buChar char="o"/>
            </a:pPr>
            <a:r>
              <a:rPr lang="en-US" sz="1100" b="0" i="0" u="none" strike="noStrike" cap="none">
                <a:solidFill>
                  <a:schemeClr val="dk1"/>
                </a:solidFill>
                <a:latin typeface="Arial"/>
                <a:ea typeface="Arial"/>
                <a:cs typeface="Arial"/>
                <a:sym typeface="Arial"/>
              </a:rPr>
              <a:t>Each team tests their prototype while other teams observe.</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3" name="Google Shape;213;p1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41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Facilitate a whole group reflection on final prototype design and testing results by asking questions such as the following.</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best about your design? </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do you like least about your design?</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aspects of other team designs stood out to you, and/or gave you ideas for improving your own team’s design?</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modifications would you make if we had time to complete the design challenge again?</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3" name="Google Shape;223;p1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07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Conclude by discussing the following questions as post-activity surveys are distributed.</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What ideas do you have for engineering a better world?</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How can you turn ideas into reality?</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31" name="Google Shape;231;p1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040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Allow time for students to complete their post-activity survey.</a:t>
            </a:r>
            <a:endParaRPr/>
          </a:p>
        </p:txBody>
      </p:sp>
      <p:sp>
        <p:nvSpPr>
          <p:cNvPr id="240" name="Google Shape;240;p1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709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Discuss engineering and what engineers do.</a:t>
            </a:r>
            <a:endParaRPr/>
          </a:p>
        </p:txBody>
      </p:sp>
      <p:sp>
        <p:nvSpPr>
          <p:cNvPr id="130" name="Google Shape;130;p5: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5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Do all engineers do the same thing?</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NO, NO, NO!!!!!</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Many types of engineers</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Chemical</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Mechanical</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Electrical</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Civil</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They do many different types of jobs</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Design</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Sale</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Test</a:t>
            </a:r>
            <a:endParaRPr/>
          </a:p>
          <a:p>
            <a:pPr marL="457200" marR="0" lvl="1"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Much, much more!</a:t>
            </a:r>
            <a:endParaRPr/>
          </a:p>
          <a:p>
            <a:pPr marL="0" marR="0" lvl="0" indent="0" algn="l" rtl="0">
              <a:spcBef>
                <a:spcPts val="0"/>
              </a:spcBef>
              <a:spcAft>
                <a:spcPts val="0"/>
              </a:spcAft>
              <a:buClr>
                <a:schemeClr val="dk1"/>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44" name="Google Shape;144;p6: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Present the engineering design problem and challenge, following presentation:</a:t>
            </a:r>
            <a:endParaRPr/>
          </a:p>
          <a:p>
            <a:pPr marL="0" marR="0" lvl="0" indent="0" algn="l" rtl="0">
              <a:lnSpc>
                <a:spcPct val="115000"/>
              </a:lnSpc>
              <a:spcBef>
                <a:spcPts val="50"/>
              </a:spcBef>
              <a:spcAft>
                <a:spcPts val="0"/>
              </a:spcAft>
              <a:buNone/>
            </a:pPr>
            <a:r>
              <a:rPr lang="en-US" sz="1100" b="0" i="0" u="none" strike="noStrike" cap="none">
                <a:solidFill>
                  <a:schemeClr val="dk1"/>
                </a:solidFill>
                <a:latin typeface="Arial"/>
                <a:ea typeface="Arial"/>
                <a:cs typeface="Arial"/>
                <a:sym typeface="Arial"/>
              </a:rPr>
              <a:t>Play video (1m 49s).</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4" name="Google Shape;154;p7: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4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Present the real-world engineering design problem (scenario).</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3" name="Google Shape;163;p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58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Introduce the Engineering Design Challenge.</a:t>
            </a:r>
            <a:endParaRPr/>
          </a:p>
          <a:p>
            <a:pPr marL="0" marR="0" lvl="0" indent="0" algn="l" rtl="0">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1" name="Google Shape;171;p9: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224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Share Engineering Design Goals.</a:t>
            </a:r>
            <a:endParaRPr/>
          </a:p>
        </p:txBody>
      </p:sp>
      <p:sp>
        <p:nvSpPr>
          <p:cNvPr id="179" name="Google Shape;179;p10: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07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0" i="0" u="none" strike="noStrike" cap="none">
                <a:solidFill>
                  <a:schemeClr val="dk1"/>
                </a:solidFill>
                <a:latin typeface="Arial"/>
                <a:ea typeface="Arial"/>
                <a:cs typeface="Arial"/>
                <a:sym typeface="Arial"/>
              </a:rPr>
              <a:t>Introduce resources (materials) available to each team.</a:t>
            </a:r>
            <a:endParaRPr/>
          </a:p>
          <a:p>
            <a:pPr marL="0" marR="0" lvl="0" indent="0" algn="l" rtl="0">
              <a:lnSpc>
                <a:spcPct val="115000"/>
              </a:lnSpc>
              <a:spcBef>
                <a:spcPts val="5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constraining materials, each group can use-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Wooden Craft Sticks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Masking Tape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Duct Tape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Straws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Foam </a:t>
            </a:r>
            <a:r>
              <a:rPr lang="en-US">
                <a:latin typeface="Calibri"/>
                <a:ea typeface="Calibri"/>
                <a:cs typeface="Calibri"/>
                <a:sym typeface="Calibri"/>
              </a:rPr>
              <a:t>Plate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Cardboard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Foam Cup</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Crayola Modeling Clay</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Foil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Lego Blocks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Toothpicks</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87" name="Google Shape;187;p11: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05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15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Explain how teams will work.</a:t>
            </a:r>
            <a:endParaRPr/>
          </a:p>
          <a:p>
            <a:pPr marL="457200" marR="0" lvl="0" indent="-298450" algn="l" rtl="0">
              <a:lnSpc>
                <a:spcPct val="115000"/>
              </a:lnSpc>
              <a:spcBef>
                <a:spcPts val="5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Explain prototype-testing procedures.</a:t>
            </a:r>
            <a:endParaRPr/>
          </a:p>
        </p:txBody>
      </p:sp>
      <p:sp>
        <p:nvSpPr>
          <p:cNvPr id="196" name="Google Shape;196;p12: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02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noAutofit/>
          </a:bodyPr>
          <a:lstStyle>
            <a:lvl1pPr marR="0" lvl="0" algn="ctr"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noAutofit/>
          </a:bodyPr>
          <a:lstStyle>
            <a:lvl1pPr marR="0" lvl="0" algn="ctr" rtl="0">
              <a:lnSpc>
                <a:spcPct val="90000"/>
              </a:lnSpc>
              <a:spcBef>
                <a:spcPts val="10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p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20" name="Google Shape;20;p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1" name="Google Shape;21;p2"/>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22" name="Google Shape;22;p2"/>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1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07" name="Google Shape;107;p11"/>
          <p:cNvSpPr txBox="1">
            <a:spLocks noGrp="1"/>
          </p:cNvSpPr>
          <p:nvPr>
            <p:ph type="body" idx="1"/>
          </p:nvPr>
        </p:nvSpPr>
        <p:spPr>
          <a:xfrm rot="5400000">
            <a:off x="3920331" y="-1256505"/>
            <a:ext cx="4351338" cy="105155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8" name="Google Shape;108;p1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9" name="Google Shape;109;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rot="5400000">
            <a:off x="7133431" y="1956594"/>
            <a:ext cx="5811838" cy="2628899"/>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3" name="Google Shape;113;p12"/>
          <p:cNvSpPr txBox="1">
            <a:spLocks noGrp="1"/>
          </p:cNvSpPr>
          <p:nvPr>
            <p:ph type="body" idx="1"/>
          </p:nvPr>
        </p:nvSpPr>
        <p:spPr>
          <a:xfrm rot="5400000">
            <a:off x="1799431" y="-596105"/>
            <a:ext cx="5811838" cy="77342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4" name="Google Shape;114;p1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1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3"/>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30" name="Google Shape;30;p3"/>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1850" y="1709738"/>
            <a:ext cx="10515599" cy="2852737"/>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831850" y="4589462"/>
            <a:ext cx="10515599"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4" name="Google Shape;34;p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38" name="Google Shape;38;p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39" name="Google Shape;39;p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40" name="Google Shape;40;p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41" name="Google Shape;41;p4"/>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42" name="Google Shape;42;p4"/>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45" name="Google Shape;45;p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6" name="Google Shape;46;p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7" name="Google Shape;47;p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51" name="Google Shape;51;p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2" name="Google Shape;52;p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53" name="Google Shape;53;p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54" name="Google Shape;54;p5"/>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55" name="Google Shape;55;p5"/>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58" name="Google Shape;58;p6"/>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59" name="Google Shape;59;p6"/>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0" name="Google Shape;60;p6"/>
          <p:cNvSpPr txBox="1">
            <a:spLocks noGrp="1"/>
          </p:cNvSpPr>
          <p:nvPr>
            <p:ph type="body" idx="3"/>
          </p:nvPr>
        </p:nvSpPr>
        <p:spPr>
          <a:xfrm>
            <a:off x="6172200" y="1681163"/>
            <a:ext cx="51831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61" name="Google Shape;61;p6"/>
          <p:cNvSpPr txBox="1">
            <a:spLocks noGrp="1"/>
          </p:cNvSpPr>
          <p:nvPr>
            <p:ph type="body" idx="4"/>
          </p:nvPr>
        </p:nvSpPr>
        <p:spPr>
          <a:xfrm>
            <a:off x="6172200" y="2505075"/>
            <a:ext cx="5183187" cy="368458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 name="Google Shape;62;p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66" name="Google Shape;66;p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7" name="Google Shape;67;p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68" name="Google Shape;68;p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69" name="Google Shape;69;p6"/>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70" name="Google Shape;70;p6"/>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73" name="Google Shape;73;p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p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77" name="Google Shape;77;p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78" name="Google Shape;78;p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79" name="Google Shape;79;p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0" name="Google Shape;80;p7"/>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81" name="Google Shape;81;p7"/>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86" name="Google Shape;86;p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7" name="Google Shape;87;p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88" name="Google Shape;88;p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89" name="Google Shape;89;p8"/>
          <p:cNvSpPr txBox="1"/>
          <p:nvPr/>
        </p:nvSpPr>
        <p:spPr>
          <a:xfrm>
            <a:off x="8382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1/20/15</a:t>
            </a:r>
            <a:endParaRPr/>
          </a:p>
        </p:txBody>
      </p:sp>
      <p:sp>
        <p:nvSpPr>
          <p:cNvPr id="90" name="Google Shape;90;p8"/>
          <p:cNvSpPr txBox="1"/>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93" name="Google Shape;93;p9"/>
          <p:cNvSpPr txBox="1">
            <a:spLocks noGrp="1"/>
          </p:cNvSpPr>
          <p:nvPr>
            <p:ph type="body" idx="1"/>
          </p:nvPr>
        </p:nvSpPr>
        <p:spPr>
          <a:xfrm>
            <a:off x="5183187" y="987425"/>
            <a:ext cx="6172199" cy="4873624"/>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9"/>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95" name="Google Shape;95;p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Google Shape;97;p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839787" y="457200"/>
            <a:ext cx="3932237" cy="1600199"/>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00" name="Google Shape;100;p10"/>
          <p:cNvSpPr>
            <a:spLocks noGrp="1"/>
          </p:cNvSpPr>
          <p:nvPr>
            <p:ph type="pic" idx="2"/>
          </p:nvPr>
        </p:nvSpPr>
        <p:spPr>
          <a:xfrm>
            <a:off x="5183187" y="987425"/>
            <a:ext cx="6172199" cy="4873624"/>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101" name="Google Shape;101;p10"/>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102" name="Google Shape;102;p1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1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0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p:nvPr/>
        </p:nvSpPr>
        <p:spPr>
          <a:xfrm>
            <a:off x="2933025" y="6333125"/>
            <a:ext cx="6417300" cy="494100"/>
          </a:xfrm>
          <a:prstGeom prst="rect">
            <a:avLst/>
          </a:prstGeom>
          <a:noFill/>
          <a:ln>
            <a:noFill/>
          </a:ln>
        </p:spPr>
        <p:txBody>
          <a:bodyPr spcFirstLastPara="1" wrap="square" lIns="91425" tIns="91425" rIns="91425" bIns="91425" anchor="ctr" anchorCtr="0">
            <a:noAutofit/>
          </a:bodyPr>
          <a:lstStyle/>
          <a:p>
            <a:pPr marL="459105" marR="0" lvl="0" indent="0" algn="ctr" rtl="0">
              <a:lnSpc>
                <a:spcPct val="105416"/>
              </a:lnSpc>
              <a:spcBef>
                <a:spcPts val="0"/>
              </a:spcBef>
              <a:spcAft>
                <a:spcPts val="0"/>
              </a:spcAft>
              <a:buNone/>
            </a:pPr>
            <a:r>
              <a:rPr lang="en-US" sz="950" i="1">
                <a:solidFill>
                  <a:schemeClr val="dk1"/>
                </a:solidFill>
                <a:latin typeface="Times New Roman"/>
                <a:ea typeface="Times New Roman"/>
                <a:cs typeface="Times New Roman"/>
                <a:sym typeface="Times New Roman"/>
              </a:rPr>
              <a:t>This</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material</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is</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based</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upon</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work</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supported</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by</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the</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Engineering</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Science</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Foundation of Dayton under</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Grant</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No.</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AD2018-0001</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and</a:t>
            </a:r>
            <a:r>
              <a:rPr lang="en-US" sz="950">
                <a:solidFill>
                  <a:schemeClr val="dk1"/>
                </a:solidFill>
                <a:latin typeface="Times New Roman"/>
                <a:ea typeface="Times New Roman"/>
                <a:cs typeface="Times New Roman"/>
                <a:sym typeface="Times New Roman"/>
              </a:rPr>
              <a:t> </a:t>
            </a:r>
            <a:r>
              <a:rPr lang="en-US" sz="950" i="1">
                <a:solidFill>
                  <a:schemeClr val="dk1"/>
                </a:solidFill>
                <a:latin typeface="Times New Roman"/>
                <a:ea typeface="Times New Roman"/>
                <a:cs typeface="Times New Roman"/>
                <a:sym typeface="Times New Roman"/>
              </a:rPr>
              <a:t>through a 2017-18  grant from the Marianist Foundation.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education.ohio.gov/Topics/Ohio-s-New-Learning-Standards/Ohios-New-Learning-Standard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www.discovere.org/"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Title 2" hidden="1">
            <a:extLst>
              <a:ext uri="{FF2B5EF4-FFF2-40B4-BE49-F238E27FC236}">
                <a16:creationId xmlns:a16="http://schemas.microsoft.com/office/drawing/2014/main" id="{26782B95-4EFE-AE47-AA79-D5CCA5FDC971}"/>
              </a:ext>
            </a:extLst>
          </p:cNvPr>
          <p:cNvSpPr>
            <a:spLocks noGrp="1"/>
          </p:cNvSpPr>
          <p:nvPr>
            <p:ph type="title"/>
          </p:nvPr>
        </p:nvSpPr>
        <p:spPr/>
        <p:txBody>
          <a:bodyPr/>
          <a:lstStyle/>
          <a:p>
            <a:r>
              <a:rPr lang="en-US" dirty="0"/>
              <a:t>STEM Stories Volcano Rising Presentation</a:t>
            </a:r>
          </a:p>
        </p:txBody>
      </p:sp>
      <p:sp>
        <p:nvSpPr>
          <p:cNvPr id="122" name="Google Shape;122;p13"/>
          <p:cNvSpPr txBox="1">
            <a:spLocks noGrp="1"/>
          </p:cNvSpPr>
          <p:nvPr>
            <p:ph type="subTitle" idx="4294967295"/>
          </p:nvPr>
        </p:nvSpPr>
        <p:spPr>
          <a:xfrm>
            <a:off x="800886" y="4325817"/>
            <a:ext cx="5794375" cy="10810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350"/>
              <a:buFont typeface="Arial"/>
              <a:buNone/>
            </a:pPr>
            <a:r>
              <a:rPr lang="en-US" sz="5400" b="0" i="0" u="none" strike="noStrike" cap="none" dirty="0">
                <a:solidFill>
                  <a:schemeClr val="dk1"/>
                </a:solidFill>
                <a:latin typeface="Calibri"/>
                <a:ea typeface="Calibri"/>
                <a:cs typeface="Calibri"/>
                <a:sym typeface="Calibri"/>
              </a:rPr>
              <a:t>Volcano Rising</a:t>
            </a:r>
            <a:endParaRPr sz="5400" b="0" i="0" u="none" strike="noStrike" cap="none" dirty="0">
              <a:solidFill>
                <a:schemeClr val="dk1"/>
              </a:solidFill>
              <a:latin typeface="Calibri"/>
              <a:ea typeface="Calibri"/>
              <a:cs typeface="Calibri"/>
              <a:sym typeface="Calibri"/>
            </a:endParaRPr>
          </a:p>
        </p:txBody>
      </p:sp>
      <p:pic>
        <p:nvPicPr>
          <p:cNvPr id="123" name="Google Shape;123;p13" descr="2 students"/>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124" name="Google Shape;124;p13"/>
          <p:cNvSpPr/>
          <p:nvPr/>
        </p:nvSpPr>
        <p:spPr>
          <a:xfrm>
            <a:off x="9173703" y="6398203"/>
            <a:ext cx="1830626" cy="276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300"/>
              <a:buFont typeface="Arial"/>
              <a:buNone/>
            </a:pPr>
            <a:r>
              <a:rPr lang="en-US" sz="1200" b="0" i="0" u="sng" strike="noStrike" cap="none">
                <a:solidFill>
                  <a:schemeClr val="hlink"/>
                </a:solidFill>
                <a:latin typeface="Arial"/>
                <a:ea typeface="Arial"/>
                <a:cs typeface="Arial"/>
                <a:sym typeface="Arial"/>
                <a:hlinkClick r:id="rId4"/>
              </a:rPr>
              <a:t>www.discovere.org</a:t>
            </a:r>
            <a:r>
              <a:rPr lang="en-US" sz="1200" b="0" i="0" u="none" strike="noStrike" cap="none">
                <a:solidFill>
                  <a:srgbClr val="7D7D7D"/>
                </a:solidFill>
                <a:latin typeface="Arial"/>
                <a:ea typeface="Arial"/>
                <a:cs typeface="Arial"/>
                <a:sym typeface="Arial"/>
              </a:rPr>
              <a:t> </a:t>
            </a:r>
            <a:endParaRPr/>
          </a:p>
        </p:txBody>
      </p:sp>
      <p:sp>
        <p:nvSpPr>
          <p:cNvPr id="125" name="Google Shape;125;p13"/>
          <p:cNvSpPr txBox="1"/>
          <p:nvPr/>
        </p:nvSpPr>
        <p:spPr>
          <a:xfrm>
            <a:off x="190110" y="967251"/>
            <a:ext cx="7015929" cy="3358566"/>
          </a:xfrm>
          <a:prstGeom prst="rect">
            <a:avLst/>
          </a:prstGeom>
          <a:noFill/>
          <a:ln>
            <a:noFill/>
          </a:ln>
        </p:spPr>
        <p:txBody>
          <a:bodyPr spcFirstLastPara="1" wrap="square" lIns="91425" tIns="45700" rIns="91425" bIns="45700" anchor="b" anchorCtr="0">
            <a:noAutofit/>
          </a:bodyPr>
          <a:lstStyle/>
          <a:p>
            <a:pPr marL="0" marR="0" lvl="0" indent="0" algn="ctr" rtl="0">
              <a:lnSpc>
                <a:spcPct val="140000"/>
              </a:lnSpc>
              <a:spcBef>
                <a:spcPts val="0"/>
              </a:spcBef>
              <a:spcAft>
                <a:spcPts val="0"/>
              </a:spcAft>
              <a:buClr>
                <a:schemeClr val="dk1"/>
              </a:buClr>
              <a:buSzPts val="1100"/>
              <a:buFont typeface="Calibri"/>
              <a:buNone/>
            </a:pPr>
            <a:r>
              <a:rPr lang="en-US" sz="4400" b="1" i="0" u="none" strike="noStrike" cap="none" dirty="0">
                <a:solidFill>
                  <a:schemeClr val="dk1"/>
                </a:solidFill>
                <a:latin typeface="Calibri"/>
                <a:ea typeface="Calibri"/>
                <a:cs typeface="Calibri"/>
                <a:sym typeface="Calibri"/>
              </a:rPr>
              <a:t>TURNING IDEAS INTO REALITY:</a:t>
            </a:r>
            <a:br>
              <a:rPr lang="en-US" sz="3950" b="1" i="0" u="none" strike="noStrike" cap="none" dirty="0">
                <a:solidFill>
                  <a:schemeClr val="dk1"/>
                </a:solidFill>
                <a:latin typeface="Calibri"/>
                <a:ea typeface="Calibri"/>
                <a:cs typeface="Calibri"/>
                <a:sym typeface="Calibri"/>
              </a:rPr>
            </a:br>
            <a:r>
              <a:rPr lang="en-US" sz="4150" b="1" i="0" u="none" strike="noStrike" cap="none" dirty="0">
                <a:solidFill>
                  <a:schemeClr val="dk1"/>
                </a:solidFill>
                <a:latin typeface="Calibri"/>
                <a:ea typeface="Calibri"/>
                <a:cs typeface="Calibri"/>
                <a:sym typeface="Calibri"/>
              </a:rPr>
              <a:t>ENGINEERING A BETTER WORLD</a:t>
            </a:r>
            <a:endParaRPr dirty="0"/>
          </a:p>
        </p:txBody>
      </p:sp>
      <p:pic>
        <p:nvPicPr>
          <p:cNvPr id="2" name="Picture 1" descr="u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1" y="5145197"/>
            <a:ext cx="1828800" cy="2366682"/>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2" descr="graphic element - engineering design process - ask, imagine, plan, create, improve"/>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207" name="Google Shape;207;p22"/>
          <p:cNvSpPr/>
          <p:nvPr/>
        </p:nvSpPr>
        <p:spPr>
          <a:xfrm>
            <a:off x="5710176" y="1478266"/>
            <a:ext cx="6096000" cy="40395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ASK: </a:t>
            </a:r>
            <a:r>
              <a:rPr lang="en-US" sz="1800" b="0" i="0" u="none" strike="noStrike" cap="none">
                <a:solidFill>
                  <a:srgbClr val="474747"/>
                </a:solidFill>
                <a:latin typeface="Arial"/>
                <a:ea typeface="Arial"/>
                <a:cs typeface="Arial"/>
                <a:sym typeface="Arial"/>
              </a:rPr>
              <a:t>What is the problem? How have others approached it? What are your constraints?</a:t>
            </a:r>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IMAGINE: </a:t>
            </a:r>
            <a:r>
              <a:rPr lang="en-US" sz="1800" b="0" i="0" u="none" strike="noStrike" cap="none">
                <a:solidFill>
                  <a:srgbClr val="474747"/>
                </a:solidFill>
                <a:latin typeface="Arial"/>
                <a:ea typeface="Arial"/>
                <a:cs typeface="Arial"/>
                <a:sym typeface="Arial"/>
              </a:rPr>
              <a:t>What are some solutions? Brainstorm ideas. Choose the best one.</a:t>
            </a:r>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PLAN: </a:t>
            </a:r>
            <a:r>
              <a:rPr lang="en-US" sz="1800" b="0" i="0" u="none" strike="noStrike" cap="none">
                <a:solidFill>
                  <a:srgbClr val="474747"/>
                </a:solidFill>
                <a:latin typeface="Arial"/>
                <a:ea typeface="Arial"/>
                <a:cs typeface="Arial"/>
                <a:sym typeface="Arial"/>
              </a:rPr>
              <a:t>Draw a diagram. Make lists of materials you will need.</a:t>
            </a:r>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CREATE: </a:t>
            </a:r>
            <a:r>
              <a:rPr lang="en-US" sz="1800" b="0" i="0" u="none" strike="noStrike" cap="none">
                <a:solidFill>
                  <a:srgbClr val="474747"/>
                </a:solidFill>
                <a:latin typeface="Arial"/>
                <a:ea typeface="Arial"/>
                <a:cs typeface="Arial"/>
                <a:sym typeface="Arial"/>
              </a:rPr>
              <a:t>Follow your plan and create something. Test it out!</a:t>
            </a:r>
            <a:endParaRPr/>
          </a:p>
          <a:p>
            <a:pPr marL="0" marR="0" lvl="0" indent="0" algn="l" rtl="0">
              <a:lnSpc>
                <a:spcPct val="100000"/>
              </a:lnSpc>
              <a:spcBef>
                <a:spcPts val="1500"/>
              </a:spcBef>
              <a:spcAft>
                <a:spcPts val="0"/>
              </a:spcAft>
              <a:buClr>
                <a:srgbClr val="474747"/>
              </a:buClr>
              <a:buSzPts val="450"/>
              <a:buFont typeface="Arial"/>
              <a:buNone/>
            </a:pPr>
            <a:r>
              <a:rPr lang="en-US" sz="1800" b="1" i="0" u="none" strike="noStrike" cap="none">
                <a:solidFill>
                  <a:srgbClr val="474747"/>
                </a:solidFill>
                <a:latin typeface="Arial"/>
                <a:ea typeface="Arial"/>
                <a:cs typeface="Arial"/>
                <a:sym typeface="Arial"/>
              </a:rPr>
              <a:t>IMPROVE: </a:t>
            </a:r>
            <a:r>
              <a:rPr lang="en-US" sz="1800" b="0" i="0" u="none" strike="noStrike" cap="none">
                <a:solidFill>
                  <a:srgbClr val="474747"/>
                </a:solidFill>
                <a:latin typeface="Arial"/>
                <a:ea typeface="Arial"/>
                <a:cs typeface="Arial"/>
                <a:sym typeface="Arial"/>
              </a:rPr>
              <a:t>What works? What doesn't? What could work better? Modify your designs to make it better. Test it out!</a:t>
            </a:r>
            <a:endParaRPr/>
          </a:p>
          <a:p>
            <a:pPr marL="0" marR="0" lvl="0" indent="0" algn="l" rtl="0">
              <a:lnSpc>
                <a:spcPct val="100000"/>
              </a:lnSpc>
              <a:spcBef>
                <a:spcPts val="1500"/>
              </a:spcBef>
              <a:spcAft>
                <a:spcPts val="0"/>
              </a:spcAft>
              <a:buClr>
                <a:srgbClr val="474747"/>
              </a:buClr>
              <a:buSzPts val="350"/>
              <a:buFont typeface="Arial"/>
              <a:buNone/>
            </a:pPr>
            <a:r>
              <a:rPr lang="en-US" sz="1400" b="0" i="0" u="none" strike="noStrike" cap="none">
                <a:solidFill>
                  <a:srgbClr val="474747"/>
                </a:solidFill>
                <a:latin typeface="Arial"/>
                <a:ea typeface="Arial"/>
                <a:cs typeface="Arial"/>
                <a:sym typeface="Arial"/>
              </a:rPr>
              <a:t>www.teachengineering.org</a:t>
            </a:r>
            <a:endParaRPr/>
          </a:p>
        </p:txBody>
      </p:sp>
      <p:sp>
        <p:nvSpPr>
          <p:cNvPr id="208" name="Google Shape;208;p22"/>
          <p:cNvSpPr txBox="1">
            <a:spLocks noGrp="1"/>
          </p:cNvSpPr>
          <p:nvPr>
            <p:ph type="title"/>
          </p:nvPr>
        </p:nvSpPr>
        <p:spPr>
          <a:xfrm>
            <a:off x="191340" y="152704"/>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Engineering Design Process</a:t>
            </a:r>
            <a:endParaRPr dirty="0"/>
          </a:p>
        </p:txBody>
      </p:sp>
      <p:pic>
        <p:nvPicPr>
          <p:cNvPr id="6" name="Picture 5" descr="u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3" descr="decorativee image"/>
          <p:cNvPicPr preferRelativeResize="0"/>
          <p:nvPr/>
        </p:nvPicPr>
        <p:blipFill rotWithShape="1">
          <a:blip r:embed="rId3">
            <a:alphaModFix/>
          </a:blip>
          <a:srcRect/>
          <a:stretch/>
        </p:blipFill>
        <p:spPr>
          <a:xfrm>
            <a:off x="8459335" y="262912"/>
            <a:ext cx="3378765" cy="3164336"/>
          </a:xfrm>
          <a:prstGeom prst="rect">
            <a:avLst/>
          </a:prstGeom>
          <a:noFill/>
          <a:ln>
            <a:noFill/>
          </a:ln>
        </p:spPr>
      </p:pic>
      <p:sp>
        <p:nvSpPr>
          <p:cNvPr id="216" name="Google Shape;216;p23"/>
          <p:cNvSpPr txBox="1">
            <a:spLocks noGrp="1"/>
          </p:cNvSpPr>
          <p:nvPr>
            <p:ph type="title"/>
          </p:nvPr>
        </p:nvSpPr>
        <p:spPr>
          <a:xfrm>
            <a:off x="312796" y="355774"/>
            <a:ext cx="10515599" cy="91613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Engineering </a:t>
            </a:r>
            <a:r>
              <a:rPr lang="en-US" sz="5400" b="1" i="0" u="none" strike="noStrike" cap="none">
                <a:solidFill>
                  <a:schemeClr val="dk1"/>
                </a:solidFill>
                <a:latin typeface="Calibri"/>
                <a:ea typeface="Calibri"/>
                <a:cs typeface="Calibri"/>
                <a:sym typeface="Calibri"/>
              </a:rPr>
              <a:t>Design Process:</a:t>
            </a:r>
            <a:endParaRPr dirty="0"/>
          </a:p>
        </p:txBody>
      </p:sp>
      <p:sp>
        <p:nvSpPr>
          <p:cNvPr id="217" name="Google Shape;217;p23"/>
          <p:cNvSpPr txBox="1">
            <a:spLocks noGrp="1"/>
          </p:cNvSpPr>
          <p:nvPr>
            <p:ph type="body" idx="1"/>
          </p:nvPr>
        </p:nvSpPr>
        <p:spPr>
          <a:xfrm>
            <a:off x="711979" y="1365872"/>
            <a:ext cx="6967200" cy="51701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Imagine</a:t>
            </a:r>
            <a:r>
              <a:rPr lang="en-US" sz="2800" b="0" i="0" u="none" strike="noStrike" cap="none" dirty="0">
                <a:solidFill>
                  <a:schemeClr val="dk1"/>
                </a:solidFill>
                <a:latin typeface="Calibri"/>
                <a:ea typeface="Calibri"/>
                <a:cs typeface="Calibri"/>
                <a:sym typeface="Calibri"/>
              </a:rPr>
              <a:t> </a:t>
            </a:r>
            <a:r>
              <a:rPr lang="en-US" sz="2200" b="0" i="1" u="none" strike="noStrike" cap="none" dirty="0">
                <a:solidFill>
                  <a:schemeClr val="dk1"/>
                </a:solidFill>
                <a:latin typeface="Calibri"/>
                <a:ea typeface="Calibri"/>
                <a:cs typeface="Calibri"/>
                <a:sym typeface="Calibri"/>
              </a:rPr>
              <a:t>(10 min.)</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INDIVIDUALLY: observe available materials, and brainstorm and write design ideas </a:t>
            </a:r>
            <a:r>
              <a:rPr lang="en-US" sz="2200" b="0" i="1" u="none" strike="noStrike" cap="none" dirty="0">
                <a:solidFill>
                  <a:schemeClr val="dk1"/>
                </a:solidFill>
                <a:latin typeface="Calibri"/>
                <a:ea typeface="Calibri"/>
                <a:cs typeface="Calibri"/>
                <a:sym typeface="Calibri"/>
              </a:rPr>
              <a:t>(5 min.)</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TEAM: share individual ideas </a:t>
            </a:r>
            <a:r>
              <a:rPr lang="en-US" sz="2200" b="0" i="1" u="none" strike="noStrike" cap="none" dirty="0">
                <a:solidFill>
                  <a:schemeClr val="dk1"/>
                </a:solidFill>
                <a:latin typeface="Calibri"/>
                <a:ea typeface="Calibri"/>
                <a:cs typeface="Calibri"/>
                <a:sym typeface="Calibri"/>
              </a:rPr>
              <a:t>(5 min.) </a:t>
            </a:r>
            <a:endParaRPr dirty="0"/>
          </a:p>
          <a:p>
            <a:pPr marL="228600" marR="0" lvl="0" indent="-228600" algn="l" rtl="0">
              <a:lnSpc>
                <a:spcPct val="90000"/>
              </a:lnSpc>
              <a:spcBef>
                <a:spcPts val="100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Plan</a:t>
            </a:r>
            <a:r>
              <a:rPr lang="en-US" sz="2800" b="0" i="0" u="none" strike="noStrike" cap="none" dirty="0">
                <a:solidFill>
                  <a:schemeClr val="dk1"/>
                </a:solidFill>
                <a:latin typeface="Calibri"/>
                <a:ea typeface="Calibri"/>
                <a:cs typeface="Calibri"/>
                <a:sym typeface="Calibri"/>
              </a:rPr>
              <a:t> </a:t>
            </a:r>
            <a:r>
              <a:rPr lang="en-US" sz="2200" b="0" i="1" u="none" strike="noStrike" cap="none" dirty="0">
                <a:solidFill>
                  <a:schemeClr val="dk1"/>
                </a:solidFill>
                <a:latin typeface="Calibri"/>
                <a:ea typeface="Calibri"/>
                <a:cs typeface="Calibri"/>
                <a:sym typeface="Calibri"/>
              </a:rPr>
              <a:t>(</a:t>
            </a:r>
            <a:r>
              <a:rPr lang="en-US" sz="2200" i="1" dirty="0">
                <a:solidFill>
                  <a:schemeClr val="dk1"/>
                </a:solidFill>
                <a:latin typeface="Calibri"/>
                <a:ea typeface="Calibri"/>
                <a:cs typeface="Calibri"/>
                <a:sym typeface="Calibri"/>
              </a:rPr>
              <a:t>10</a:t>
            </a:r>
            <a:r>
              <a:rPr lang="en-US" sz="2200" b="0" i="1" u="none" strike="noStrike" cap="none" dirty="0">
                <a:solidFill>
                  <a:schemeClr val="dk1"/>
                </a:solidFill>
                <a:latin typeface="Calibri"/>
                <a:ea typeface="Calibri"/>
                <a:cs typeface="Calibri"/>
                <a:sym typeface="Calibri"/>
              </a:rPr>
              <a:t> min.)</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Choose and sketch a team design plan</a:t>
            </a:r>
            <a:endParaRPr dirty="0"/>
          </a:p>
          <a:p>
            <a:pPr marL="228600" marR="0" lvl="0" indent="-228600" algn="l" rtl="0">
              <a:lnSpc>
                <a:spcPct val="90000"/>
              </a:lnSpc>
              <a:spcBef>
                <a:spcPts val="100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Create</a:t>
            </a:r>
            <a:r>
              <a:rPr lang="en-US" sz="2800" b="0" i="0" u="none" strike="noStrike" cap="none" dirty="0">
                <a:solidFill>
                  <a:schemeClr val="dk1"/>
                </a:solidFill>
                <a:latin typeface="Calibri"/>
                <a:ea typeface="Calibri"/>
                <a:cs typeface="Calibri"/>
                <a:sym typeface="Calibri"/>
              </a:rPr>
              <a:t> </a:t>
            </a:r>
            <a:r>
              <a:rPr lang="en-US" sz="2200" b="0" i="1" u="none" strike="noStrike" cap="none" dirty="0">
                <a:solidFill>
                  <a:schemeClr val="dk1"/>
                </a:solidFill>
                <a:latin typeface="Calibri"/>
                <a:ea typeface="Calibri"/>
                <a:cs typeface="Calibri"/>
                <a:sym typeface="Calibri"/>
              </a:rPr>
              <a:t>(10 min.)</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Gather materials</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Construct your team design plan</a:t>
            </a:r>
            <a:endParaRPr dirty="0"/>
          </a:p>
          <a:p>
            <a:pPr marL="228600" marR="0" lvl="0" indent="-228600" algn="l" rtl="0">
              <a:lnSpc>
                <a:spcPct val="90000"/>
              </a:lnSpc>
              <a:spcBef>
                <a:spcPts val="100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Improve and Test </a:t>
            </a:r>
            <a:r>
              <a:rPr lang="en-US" sz="2000" b="0" i="1" u="none" strike="noStrike" cap="none" dirty="0">
                <a:solidFill>
                  <a:schemeClr val="dk1"/>
                </a:solidFill>
                <a:latin typeface="Calibri"/>
                <a:ea typeface="Calibri"/>
                <a:cs typeface="Calibri"/>
                <a:sym typeface="Calibri"/>
              </a:rPr>
              <a:t>(10 min.)</a:t>
            </a:r>
            <a:endParaRPr dirty="0"/>
          </a:p>
        </p:txBody>
      </p:sp>
      <p:pic>
        <p:nvPicPr>
          <p:cNvPr id="219" name="Google Shape;219;p23" descr="decorative image"/>
          <p:cNvPicPr preferRelativeResize="0"/>
          <p:nvPr/>
        </p:nvPicPr>
        <p:blipFill>
          <a:blip r:embed="rId4">
            <a:alphaModFix/>
          </a:blip>
          <a:stretch>
            <a:fillRect/>
          </a:stretch>
        </p:blipFill>
        <p:spPr>
          <a:xfrm>
            <a:off x="7004609" y="3635766"/>
            <a:ext cx="4966401" cy="2794825"/>
          </a:xfrm>
          <a:prstGeom prst="rect">
            <a:avLst/>
          </a:prstGeom>
          <a:noFill/>
          <a:ln>
            <a:noFill/>
          </a:ln>
        </p:spPr>
      </p:pic>
      <p:pic>
        <p:nvPicPr>
          <p:cNvPr id="7" name="Picture 6" descr="u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358499" y="376794"/>
            <a:ext cx="10515599" cy="9827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Design Reflection</a:t>
            </a:r>
            <a:endParaRPr dirty="0"/>
          </a:p>
        </p:txBody>
      </p:sp>
      <p:sp>
        <p:nvSpPr>
          <p:cNvPr id="226" name="Google Shape;226;p24"/>
          <p:cNvSpPr txBox="1">
            <a:spLocks noGrp="1"/>
          </p:cNvSpPr>
          <p:nvPr>
            <p:ph type="body" idx="1"/>
          </p:nvPr>
        </p:nvSpPr>
        <p:spPr>
          <a:xfrm>
            <a:off x="690664" y="1380250"/>
            <a:ext cx="10972800" cy="5159910"/>
          </a:xfrm>
          <a:prstGeom prst="rect">
            <a:avLst/>
          </a:prstGeom>
          <a:noFill/>
          <a:ln>
            <a:noFill/>
          </a:ln>
        </p:spPr>
        <p:txBody>
          <a:bodyPr spcFirstLastPara="1" wrap="square" lIns="91425" tIns="45700" rIns="91425" bIns="45700" anchor="t" anchorCtr="0">
            <a:noAutofit/>
          </a:bodyPr>
          <a:lstStyle/>
          <a:p>
            <a:pPr marL="228600" marR="0" lvl="0" indent="-206375" algn="l" rtl="0">
              <a:lnSpc>
                <a:spcPct val="90000"/>
              </a:lnSpc>
              <a:spcBef>
                <a:spcPts val="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What went well? Not so well?  Why?</a:t>
            </a:r>
            <a:endParaRPr dirty="0"/>
          </a:p>
          <a:p>
            <a:pPr marL="228600" marR="0" lvl="0" indent="-206375" algn="l" rtl="0">
              <a:lnSpc>
                <a:spcPct val="9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What aspects of other team designs stood out to you?  </a:t>
            </a:r>
            <a:endParaRPr dirty="0"/>
          </a:p>
          <a:p>
            <a:pPr marL="228600" marR="0" lvl="0" indent="-206375" algn="l" rtl="0">
              <a:lnSpc>
                <a:spcPct val="9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Did other designs give you ideas for ways to improve your design?</a:t>
            </a:r>
            <a:endParaRPr dirty="0"/>
          </a:p>
          <a:p>
            <a:pPr marL="228600" marR="0" lvl="0" indent="-206375" algn="l" rtl="0">
              <a:lnSpc>
                <a:spcPct val="9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What modifications would you make if we had time to complete the design challenge again?</a:t>
            </a:r>
            <a:endParaRPr dirty="0"/>
          </a:p>
          <a:p>
            <a:pPr marL="228600" marR="0" lvl="0" indent="-206375" algn="l" rtl="0">
              <a:lnSpc>
                <a:spcPct val="9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How does the type of material chosen affect your structure’s ability to withstand a lava flow?</a:t>
            </a:r>
            <a:endParaRPr dirty="0"/>
          </a:p>
          <a:p>
            <a:pPr marL="228600" marR="0" lvl="0" indent="-206375" algn="l" rtl="0">
              <a:lnSpc>
                <a:spcPct val="90000"/>
              </a:lnSpc>
              <a:spcBef>
                <a:spcPts val="100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How does the shape of your structure affect its ability to withstand a lava flow?</a:t>
            </a:r>
            <a:endParaRPr sz="3000" b="0" i="0" u="none" strike="noStrike" cap="none" dirty="0">
              <a:solidFill>
                <a:schemeClr val="dk1"/>
              </a:solidFill>
              <a:latin typeface="Calibri"/>
              <a:ea typeface="Calibri"/>
              <a:cs typeface="Calibri"/>
              <a:sym typeface="Calibri"/>
            </a:endParaRPr>
          </a:p>
          <a:p>
            <a:pPr marL="228600" marR="0" lvl="0" indent="-64135" algn="l" rtl="0">
              <a:lnSpc>
                <a:spcPct val="100000"/>
              </a:lnSpc>
              <a:spcBef>
                <a:spcPts val="1000"/>
              </a:spcBef>
              <a:spcAft>
                <a:spcPts val="0"/>
              </a:spcAft>
              <a:buClr>
                <a:schemeClr val="dk1"/>
              </a:buClr>
              <a:buSzPts val="3000"/>
              <a:buFont typeface="Arial"/>
              <a:buNone/>
            </a:pPr>
            <a:endParaRPr sz="3000" b="0" i="0" u="none" strike="noStrike" cap="none" dirty="0">
              <a:solidFill>
                <a:schemeClr val="dk1"/>
              </a:solidFill>
              <a:latin typeface="Calibri"/>
              <a:ea typeface="Calibri"/>
              <a:cs typeface="Calibri"/>
              <a:sym typeface="Calibri"/>
            </a:endParaRPr>
          </a:p>
        </p:txBody>
      </p:sp>
      <p:pic>
        <p:nvPicPr>
          <p:cNvPr id="5" name="Picture 4" descr="u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343389" y="470968"/>
            <a:ext cx="10515599" cy="10452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Wrap Up</a:t>
            </a:r>
            <a:endParaRPr dirty="0"/>
          </a:p>
        </p:txBody>
      </p:sp>
      <p:sp>
        <p:nvSpPr>
          <p:cNvPr id="234" name="Google Shape;234;p25"/>
          <p:cNvSpPr txBox="1">
            <a:spLocks noGrp="1"/>
          </p:cNvSpPr>
          <p:nvPr>
            <p:ph type="body" idx="1"/>
          </p:nvPr>
        </p:nvSpPr>
        <p:spPr>
          <a:xfrm>
            <a:off x="671208" y="1516196"/>
            <a:ext cx="6718241" cy="305580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What ideas do you have for engineering a better world?</a:t>
            </a:r>
            <a:endParaRPr sz="3600" b="0" i="0" u="none" strike="noStrike" cap="none" dirty="0">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How can you turn ideas into reality?</a:t>
            </a:r>
            <a:endParaRPr dirty="0"/>
          </a:p>
        </p:txBody>
      </p:sp>
      <p:pic>
        <p:nvPicPr>
          <p:cNvPr id="235" name="Google Shape;235;p25" descr="2 students"/>
          <p:cNvPicPr preferRelativeResize="0"/>
          <p:nvPr/>
        </p:nvPicPr>
        <p:blipFill rotWithShape="1">
          <a:blip r:embed="rId3">
            <a:alphaModFix/>
          </a:blip>
          <a:srcRect t="8191"/>
          <a:stretch/>
        </p:blipFill>
        <p:spPr>
          <a:xfrm>
            <a:off x="7695163" y="981698"/>
            <a:ext cx="3950073" cy="4518920"/>
          </a:xfrm>
          <a:prstGeom prst="rect">
            <a:avLst/>
          </a:prstGeom>
          <a:noFill/>
          <a:ln>
            <a:noFill/>
          </a:ln>
        </p:spPr>
      </p:pic>
      <p:pic>
        <p:nvPicPr>
          <p:cNvPr id="6" name="Picture 5" descr="u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hidden="1">
            <a:extLst>
              <a:ext uri="{FF2B5EF4-FFF2-40B4-BE49-F238E27FC236}">
                <a16:creationId xmlns:a16="http://schemas.microsoft.com/office/drawing/2014/main" id="{83CF2AFE-0A1B-454B-BD3F-5F3C5C648517}"/>
              </a:ext>
            </a:extLst>
          </p:cNvPr>
          <p:cNvSpPr>
            <a:spLocks noGrp="1"/>
          </p:cNvSpPr>
          <p:nvPr>
            <p:ph type="title"/>
          </p:nvPr>
        </p:nvSpPr>
        <p:spPr/>
        <p:txBody>
          <a:bodyPr/>
          <a:lstStyle/>
          <a:p>
            <a:r>
              <a:rPr lang="en-US" dirty="0"/>
              <a:t>Support and References</a:t>
            </a:r>
          </a:p>
        </p:txBody>
      </p:sp>
      <p:sp>
        <p:nvSpPr>
          <p:cNvPr id="242" name="Google Shape;242;p26"/>
          <p:cNvSpPr txBox="1">
            <a:spLocks noGrp="1"/>
          </p:cNvSpPr>
          <p:nvPr>
            <p:ph type="body" idx="4294967295"/>
          </p:nvPr>
        </p:nvSpPr>
        <p:spPr>
          <a:xfrm>
            <a:off x="296896" y="665662"/>
            <a:ext cx="6200775" cy="554831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2400" i="1" dirty="0">
                <a:solidFill>
                  <a:schemeClr val="dk1"/>
                </a:solidFill>
                <a:latin typeface="Calibri"/>
                <a:ea typeface="Calibri"/>
                <a:cs typeface="Calibri"/>
                <a:sym typeface="Calibri"/>
              </a:rPr>
              <a:t>This material is based upon work supported by: </a:t>
            </a:r>
            <a:endParaRPr sz="2400" i="1"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i="1" dirty="0">
                <a:solidFill>
                  <a:schemeClr val="dk1"/>
                </a:solidFill>
                <a:latin typeface="Calibri"/>
                <a:ea typeface="Calibri"/>
                <a:cs typeface="Calibri"/>
                <a:sym typeface="Calibri"/>
              </a:rPr>
              <a:t>the National Science Foundation under Grant No. EEC – 1009607</a:t>
            </a:r>
            <a:endParaRPr sz="2400" i="1"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i="1" dirty="0" err="1">
                <a:solidFill>
                  <a:schemeClr val="dk1"/>
                </a:solidFill>
                <a:latin typeface="Calibri"/>
                <a:ea typeface="Calibri"/>
                <a:cs typeface="Calibri"/>
                <a:sym typeface="Calibri"/>
              </a:rPr>
              <a:t>EiF</a:t>
            </a:r>
            <a:r>
              <a:rPr lang="en-US" sz="2400" i="1" dirty="0">
                <a:solidFill>
                  <a:schemeClr val="dk1"/>
                </a:solidFill>
                <a:latin typeface="Calibri"/>
                <a:ea typeface="Calibri"/>
                <a:cs typeface="Calibri"/>
                <a:sym typeface="Calibri"/>
              </a:rPr>
              <a:t> grant 14.06</a:t>
            </a:r>
            <a:endParaRPr sz="2400" i="1"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i="1" dirty="0">
                <a:solidFill>
                  <a:schemeClr val="dk1"/>
                </a:solidFill>
                <a:latin typeface="Calibri"/>
                <a:ea typeface="Calibri"/>
                <a:cs typeface="Calibri"/>
                <a:sym typeface="Calibri"/>
              </a:rPr>
              <a:t>Engineering Science Foundation of Dayton under </a:t>
            </a:r>
            <a:br>
              <a:rPr lang="en-US" sz="2400" i="1" dirty="0">
                <a:solidFill>
                  <a:schemeClr val="dk1"/>
                </a:solidFill>
                <a:latin typeface="Calibri"/>
                <a:ea typeface="Calibri"/>
                <a:cs typeface="Calibri"/>
                <a:sym typeface="Calibri"/>
              </a:rPr>
            </a:br>
            <a:r>
              <a:rPr lang="en-US" sz="2400" i="1" dirty="0">
                <a:solidFill>
                  <a:schemeClr val="dk1"/>
                </a:solidFill>
                <a:latin typeface="Calibri"/>
                <a:ea typeface="Calibri"/>
                <a:cs typeface="Calibri"/>
                <a:sym typeface="Calibri"/>
              </a:rPr>
              <a:t>Grant No. AD2018-0001 </a:t>
            </a:r>
            <a:endParaRPr sz="2400" i="1"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i="1" dirty="0">
                <a:solidFill>
                  <a:schemeClr val="dk1"/>
                </a:solidFill>
                <a:latin typeface="Calibri"/>
                <a:ea typeface="Calibri"/>
                <a:cs typeface="Calibri"/>
                <a:sym typeface="Calibri"/>
              </a:rPr>
              <a:t>2017-18 grant from the Marianist Foundation.</a:t>
            </a:r>
            <a:endParaRPr sz="2400" i="1"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700"/>
              <a:buFont typeface="Arial"/>
              <a:buNone/>
            </a:pPr>
            <a:r>
              <a:rPr lang="en-US" sz="2800" b="0" i="1" u="none" strike="noStrike" cap="none" dirty="0">
                <a:solidFill>
                  <a:schemeClr val="dk1"/>
                </a:solidFill>
                <a:latin typeface="Calibri"/>
                <a:ea typeface="Calibri"/>
                <a:cs typeface="Calibri"/>
                <a:sym typeface="Calibri"/>
              </a:rPr>
              <a:t>References:</a:t>
            </a:r>
            <a:endParaRPr dirty="0"/>
          </a:p>
          <a:p>
            <a:pPr marL="0" marR="0" lvl="0" indent="0" algn="l" rtl="0">
              <a:lnSpc>
                <a:spcPct val="90000"/>
              </a:lnSpc>
              <a:spcBef>
                <a:spcPts val="1000"/>
              </a:spcBef>
              <a:spcAft>
                <a:spcPts val="0"/>
              </a:spcAft>
              <a:buClr>
                <a:schemeClr val="dk1"/>
              </a:buClr>
              <a:buSzPts val="450"/>
              <a:buFont typeface="Arial"/>
              <a:buNone/>
            </a:pPr>
            <a:r>
              <a:rPr lang="en-US" sz="1800" b="0" i="0" u="none" strike="noStrike" cap="none" dirty="0">
                <a:solidFill>
                  <a:schemeClr val="dk1"/>
                </a:solidFill>
                <a:latin typeface="Calibri"/>
                <a:ea typeface="Calibri"/>
                <a:cs typeface="Calibri"/>
                <a:sym typeface="Calibri"/>
              </a:rPr>
              <a:t>Ohio's new learning standards. </a:t>
            </a:r>
            <a:r>
              <a:rPr lang="en-US" sz="1800" b="0" i="1" u="none" strike="noStrike" cap="none" dirty="0">
                <a:solidFill>
                  <a:schemeClr val="dk1"/>
                </a:solidFill>
                <a:latin typeface="Calibri"/>
                <a:ea typeface="Calibri"/>
                <a:cs typeface="Calibri"/>
                <a:sym typeface="Calibri"/>
              </a:rPr>
              <a:t>Ohio department of education</a:t>
            </a:r>
            <a:r>
              <a:rPr lang="en-US" sz="1800" b="0" i="0" u="none" strike="noStrike" cap="none" dirty="0">
                <a:solidFill>
                  <a:schemeClr val="dk1"/>
                </a:solidFill>
                <a:latin typeface="Calibri"/>
                <a:ea typeface="Calibri"/>
                <a:cs typeface="Calibri"/>
                <a:sym typeface="Calibri"/>
              </a:rPr>
              <a:t>.  08 Aug 2014.  Retrieved from: </a:t>
            </a:r>
            <a:r>
              <a:rPr lang="en-US" sz="1800" b="0" i="0" u="sng" strike="noStrike" cap="none" dirty="0">
                <a:solidFill>
                  <a:schemeClr val="hlink"/>
                </a:solidFill>
                <a:latin typeface="Calibri"/>
                <a:ea typeface="Calibri"/>
                <a:cs typeface="Calibri"/>
                <a:sym typeface="Calibri"/>
                <a:hlinkClick r:id="rId3"/>
              </a:rPr>
              <a:t>http://education.ohio.gov/Topics/Ohio-s-New-Learning-Standards/Ohios-New-Learning-Standards</a:t>
            </a:r>
            <a:r>
              <a:rPr lang="en-US" sz="1800" b="0" i="0" u="none" strike="noStrike" cap="none" dirty="0">
                <a:solidFill>
                  <a:schemeClr val="dk1"/>
                </a:solidFill>
                <a:latin typeface="Calibri"/>
                <a:ea typeface="Calibri"/>
                <a:cs typeface="Calibri"/>
                <a:sym typeface="Calibri"/>
              </a:rPr>
              <a:t> </a:t>
            </a:r>
            <a:endParaRPr dirty="0"/>
          </a:p>
          <a:p>
            <a:pPr marL="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243" name="Google Shape;243;p26" descr="decorative image"/>
          <p:cNvPicPr preferRelativeResize="0"/>
          <p:nvPr/>
        </p:nvPicPr>
        <p:blipFill rotWithShape="1">
          <a:blip r:embed="rId4">
            <a:alphaModFix/>
          </a:blip>
          <a:srcRect/>
          <a:stretch/>
        </p:blipFill>
        <p:spPr>
          <a:xfrm>
            <a:off x="6596444" y="189176"/>
            <a:ext cx="5364330" cy="5840149"/>
          </a:xfrm>
          <a:prstGeom prst="rect">
            <a:avLst/>
          </a:prstGeom>
          <a:noFill/>
          <a:ln>
            <a:noFill/>
          </a:ln>
        </p:spPr>
      </p:pic>
      <p:sp>
        <p:nvSpPr>
          <p:cNvPr id="244" name="Google Shape;244;p26"/>
          <p:cNvSpPr/>
          <p:nvPr/>
        </p:nvSpPr>
        <p:spPr>
          <a:xfrm>
            <a:off x="8890526" y="6029325"/>
            <a:ext cx="2196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450"/>
              <a:buFont typeface="Arial"/>
              <a:buNone/>
            </a:pPr>
            <a:r>
              <a:rPr lang="en-US" sz="1800" b="0" i="0" u="sng" strike="noStrike" cap="none">
                <a:solidFill>
                  <a:schemeClr val="hlink"/>
                </a:solidFill>
                <a:latin typeface="Arial"/>
                <a:ea typeface="Arial"/>
                <a:cs typeface="Arial"/>
                <a:sym typeface="Arial"/>
                <a:hlinkClick r:id="rId5"/>
              </a:rPr>
              <a:t>www.discovere.org</a:t>
            </a:r>
            <a:r>
              <a:rPr lang="en-US" sz="1800" b="0" i="0" u="none" strike="noStrike" cap="none">
                <a:solidFill>
                  <a:srgbClr val="7D7D7D"/>
                </a:solidFill>
                <a:latin typeface="Arial"/>
                <a:ea typeface="Arial"/>
                <a:cs typeface="Arial"/>
                <a:sym typeface="Arial"/>
              </a:rPr>
              <a:t> </a:t>
            </a:r>
            <a:endParaRPr/>
          </a:p>
        </p:txBody>
      </p:sp>
      <p:pic>
        <p:nvPicPr>
          <p:cNvPr id="6" name="Picture 5" descr="ud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p:nvPr/>
        </p:nvSpPr>
        <p:spPr>
          <a:xfrm>
            <a:off x="9696850" y="1964139"/>
            <a:ext cx="141577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Arial"/>
              <a:buNone/>
            </a:pPr>
            <a:r>
              <a:rPr lang="en-US" sz="800" b="0" i="0" u="sng" strike="noStrike" cap="none" dirty="0">
                <a:solidFill>
                  <a:schemeClr val="hlink"/>
                </a:solidFill>
                <a:latin typeface="Arial"/>
                <a:ea typeface="Arial"/>
                <a:cs typeface="Arial"/>
                <a:sym typeface="Arial"/>
                <a:hlinkClick r:id="rId3"/>
              </a:rPr>
              <a:t>images.businessweek.com</a:t>
            </a:r>
            <a:endParaRPr dirty="0"/>
          </a:p>
        </p:txBody>
      </p:sp>
      <p:sp>
        <p:nvSpPr>
          <p:cNvPr id="133" name="Google Shape;133;p14"/>
          <p:cNvSpPr/>
          <p:nvPr/>
        </p:nvSpPr>
        <p:spPr>
          <a:xfrm>
            <a:off x="9317015" y="4017867"/>
            <a:ext cx="1120819"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Arial"/>
              <a:buNone/>
            </a:pPr>
            <a:r>
              <a:rPr lang="en-US" sz="800" b="0" i="0" u="sng" strike="noStrike" cap="none" dirty="0">
                <a:solidFill>
                  <a:schemeClr val="hlink"/>
                </a:solidFill>
                <a:latin typeface="Arial"/>
                <a:ea typeface="Arial"/>
                <a:cs typeface="Arial"/>
                <a:sym typeface="Arial"/>
                <a:hlinkClick r:id="rId4"/>
              </a:rPr>
              <a:t>www.wistatefair.com</a:t>
            </a:r>
            <a:endParaRPr dirty="0"/>
          </a:p>
        </p:txBody>
      </p:sp>
      <p:sp>
        <p:nvSpPr>
          <p:cNvPr id="134" name="Google Shape;134;p14"/>
          <p:cNvSpPr/>
          <p:nvPr/>
        </p:nvSpPr>
        <p:spPr>
          <a:xfrm>
            <a:off x="9895904" y="6315807"/>
            <a:ext cx="1213793"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Arial"/>
              <a:buNone/>
            </a:pPr>
            <a:r>
              <a:rPr lang="en-US" sz="800" b="0" i="0" u="sng" strike="noStrike" cap="none" dirty="0">
                <a:solidFill>
                  <a:schemeClr val="hlink"/>
                </a:solidFill>
                <a:latin typeface="Arial"/>
                <a:ea typeface="Arial"/>
                <a:cs typeface="Arial"/>
                <a:sym typeface="Arial"/>
                <a:hlinkClick r:id="rId5"/>
              </a:rPr>
              <a:t>www.gettyimages.com</a:t>
            </a:r>
            <a:endParaRPr dirty="0"/>
          </a:p>
        </p:txBody>
      </p:sp>
      <p:sp>
        <p:nvSpPr>
          <p:cNvPr id="135" name="Google Shape;135;p14"/>
          <p:cNvSpPr txBox="1">
            <a:spLocks noGrp="1"/>
          </p:cNvSpPr>
          <p:nvPr>
            <p:ph type="title"/>
          </p:nvPr>
        </p:nvSpPr>
        <p:spPr>
          <a:xfrm>
            <a:off x="199668" y="175450"/>
            <a:ext cx="10515599"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What does an engineer do?</a:t>
            </a:r>
            <a:endParaRPr dirty="0"/>
          </a:p>
        </p:txBody>
      </p:sp>
      <p:sp>
        <p:nvSpPr>
          <p:cNvPr id="136" name="Google Shape;136;p14"/>
          <p:cNvSpPr txBox="1">
            <a:spLocks noGrp="1"/>
          </p:cNvSpPr>
          <p:nvPr>
            <p:ph type="body" idx="1"/>
          </p:nvPr>
        </p:nvSpPr>
        <p:spPr>
          <a:xfrm>
            <a:off x="622618" y="1149065"/>
            <a:ext cx="6758181" cy="52077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Solve problems and shape the future!</a:t>
            </a:r>
            <a:endParaRPr dirty="0"/>
          </a:p>
          <a:p>
            <a:pPr marL="228600" marR="0" lvl="0" indent="-203200" algn="l" rtl="0">
              <a:lnSpc>
                <a:spcPct val="90000"/>
              </a:lnSpc>
              <a:spcBef>
                <a:spcPts val="10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Create and design new “things” essential to health, happiness and safety:</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Chemical things – food, medicine, shampoo, fuels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Building things – bridges, skyscrapers, roads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Technology things – iPods, cameras, electronic gadgets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Fun things – toys, roller coasters, sporting goods</a:t>
            </a:r>
            <a:r>
              <a:rPr lang="en-US" sz="2400" dirty="0">
                <a:solidFill>
                  <a:schemeClr val="dk1"/>
                </a:solidFill>
                <a:latin typeface="Calibri"/>
                <a:ea typeface="Calibri"/>
                <a:cs typeface="Calibri"/>
                <a:sym typeface="Calibri"/>
              </a:rPr>
              <a:t>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Important things – water systems, medical devices and tools . . .</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Much, much more</a:t>
            </a:r>
            <a:r>
              <a:rPr lang="en-US" sz="2400" dirty="0">
                <a:solidFill>
                  <a:schemeClr val="dk1"/>
                </a:solidFill>
                <a:latin typeface="Calibri"/>
                <a:ea typeface="Calibri"/>
                <a:cs typeface="Calibri"/>
                <a:sym typeface="Calibri"/>
              </a:rPr>
              <a:t> . . . </a:t>
            </a:r>
            <a:r>
              <a:rPr lang="en-US" sz="2400" b="1" i="0" u="none" strike="noStrike" cap="none" dirty="0">
                <a:solidFill>
                  <a:schemeClr val="dk1"/>
                </a:solidFill>
                <a:latin typeface="Calibri"/>
                <a:ea typeface="Calibri"/>
                <a:cs typeface="Calibri"/>
                <a:sym typeface="Calibri"/>
              </a:rPr>
              <a:t>the list is endless</a:t>
            </a:r>
            <a:endParaRPr dirty="0"/>
          </a:p>
        </p:txBody>
      </p:sp>
      <p:pic>
        <p:nvPicPr>
          <p:cNvPr id="137" name="Google Shape;137;p14" descr="chemical products"/>
          <p:cNvPicPr preferRelativeResize="0"/>
          <p:nvPr/>
        </p:nvPicPr>
        <p:blipFill rotWithShape="1">
          <a:blip r:embed="rId6">
            <a:alphaModFix/>
          </a:blip>
          <a:srcRect/>
          <a:stretch/>
        </p:blipFill>
        <p:spPr>
          <a:xfrm>
            <a:off x="8637525" y="0"/>
            <a:ext cx="3421125" cy="1995661"/>
          </a:xfrm>
          <a:prstGeom prst="rect">
            <a:avLst/>
          </a:prstGeom>
          <a:noFill/>
          <a:ln>
            <a:noFill/>
          </a:ln>
        </p:spPr>
      </p:pic>
      <p:pic>
        <p:nvPicPr>
          <p:cNvPr id="138" name="Google Shape;138;p14" descr="amusement park"/>
          <p:cNvPicPr preferRelativeResize="0"/>
          <p:nvPr/>
        </p:nvPicPr>
        <p:blipFill rotWithShape="1">
          <a:blip r:embed="rId7">
            <a:alphaModFix/>
          </a:blip>
          <a:srcRect/>
          <a:stretch/>
        </p:blipFill>
        <p:spPr>
          <a:xfrm>
            <a:off x="7696201" y="2281359"/>
            <a:ext cx="4362449" cy="1794058"/>
          </a:xfrm>
          <a:prstGeom prst="rect">
            <a:avLst/>
          </a:prstGeom>
          <a:noFill/>
          <a:ln>
            <a:noFill/>
          </a:ln>
        </p:spPr>
      </p:pic>
      <p:pic>
        <p:nvPicPr>
          <p:cNvPr id="139" name="Google Shape;139;p14" descr="hospital room with patient, doctos and nurses"/>
          <p:cNvPicPr preferRelativeResize="0"/>
          <p:nvPr/>
        </p:nvPicPr>
        <p:blipFill rotWithShape="1">
          <a:blip r:embed="rId8">
            <a:alphaModFix/>
          </a:blip>
          <a:srcRect/>
          <a:stretch/>
        </p:blipFill>
        <p:spPr>
          <a:xfrm>
            <a:off x="9001615" y="4361115"/>
            <a:ext cx="3002373" cy="1995650"/>
          </a:xfrm>
          <a:prstGeom prst="rect">
            <a:avLst/>
          </a:prstGeom>
          <a:noFill/>
          <a:ln>
            <a:noFill/>
          </a:ln>
        </p:spPr>
      </p:pic>
      <p:pic>
        <p:nvPicPr>
          <p:cNvPr id="11" name="Picture 10" descr="ud log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p:nvPr/>
        </p:nvSpPr>
        <p:spPr>
          <a:xfrm>
            <a:off x="9384517" y="6164512"/>
            <a:ext cx="1516762" cy="2154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00"/>
              <a:buFont typeface="Calibri"/>
              <a:buNone/>
            </a:pPr>
            <a:r>
              <a:rPr lang="en-US" sz="800" b="0" i="0" u="sng" strike="noStrike" cap="none">
                <a:solidFill>
                  <a:schemeClr val="hlink"/>
                </a:solidFill>
                <a:latin typeface="Calibri"/>
                <a:ea typeface="Calibri"/>
                <a:cs typeface="Calibri"/>
                <a:sym typeface="Calibri"/>
                <a:hlinkClick r:id="rId3"/>
              </a:rPr>
              <a:t>www.engineeringmessages.org</a:t>
            </a:r>
            <a:r>
              <a:rPr lang="en-US" sz="800" b="0" i="0" u="none" strike="noStrike" cap="none">
                <a:solidFill>
                  <a:schemeClr val="dk1"/>
                </a:solidFill>
                <a:latin typeface="Calibri"/>
                <a:ea typeface="Calibri"/>
                <a:cs typeface="Calibri"/>
                <a:sym typeface="Calibri"/>
              </a:rPr>
              <a:t> </a:t>
            </a:r>
            <a:endParaRPr/>
          </a:p>
        </p:txBody>
      </p:sp>
      <p:pic>
        <p:nvPicPr>
          <p:cNvPr id="147" name="Google Shape;147;p15" descr="student poster: make a world of difference"/>
          <p:cNvPicPr preferRelativeResize="0"/>
          <p:nvPr/>
        </p:nvPicPr>
        <p:blipFill rotWithShape="1">
          <a:blip r:embed="rId4">
            <a:alphaModFix/>
          </a:blip>
          <a:srcRect/>
          <a:stretch/>
        </p:blipFill>
        <p:spPr>
          <a:xfrm>
            <a:off x="7990614" y="925488"/>
            <a:ext cx="4072770" cy="5239024"/>
          </a:xfrm>
          <a:prstGeom prst="rect">
            <a:avLst/>
          </a:prstGeom>
          <a:noFill/>
          <a:ln>
            <a:noFill/>
          </a:ln>
        </p:spPr>
      </p:pic>
      <p:sp>
        <p:nvSpPr>
          <p:cNvPr id="148" name="Google Shape;148;p15"/>
          <p:cNvSpPr txBox="1">
            <a:spLocks noGrp="1"/>
          </p:cNvSpPr>
          <p:nvPr>
            <p:ph type="title"/>
          </p:nvPr>
        </p:nvSpPr>
        <p:spPr>
          <a:xfrm>
            <a:off x="274469" y="425778"/>
            <a:ext cx="10515599" cy="9994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How do engineers do this?</a:t>
            </a:r>
            <a:endParaRPr dirty="0"/>
          </a:p>
        </p:txBody>
      </p:sp>
      <p:sp>
        <p:nvSpPr>
          <p:cNvPr id="149" name="Google Shape;149;p15"/>
          <p:cNvSpPr txBox="1">
            <a:spLocks noGrp="1"/>
          </p:cNvSpPr>
          <p:nvPr>
            <p:ph type="body" idx="1"/>
          </p:nvPr>
        </p:nvSpPr>
        <p:spPr>
          <a:xfrm>
            <a:off x="952961" y="1275399"/>
            <a:ext cx="5951400" cy="4767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Help others by solving all sorts of problems.</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Use one of their most important tools: their own creativity.</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Work in design teams.</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Use cool tools such as computers, microscopes, testing machines, etc.</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Communicate with lots of people about problems they need solved.</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Share ideas and solutions with others through presentations and/or writing.</a:t>
            </a:r>
            <a:endParaRPr dirty="0"/>
          </a:p>
        </p:txBody>
      </p:sp>
      <p:pic>
        <p:nvPicPr>
          <p:cNvPr id="7" name="Picture 6" descr="ud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p:nvPr>
        </p:nvSpPr>
        <p:spPr>
          <a:xfrm>
            <a:off x="1077855" y="1580019"/>
            <a:ext cx="10009054" cy="1812757"/>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988"/>
              <a:buFont typeface="Calibri"/>
              <a:buNone/>
            </a:pPr>
            <a:r>
              <a:rPr lang="en-US" sz="3950" b="0" i="0" u="none" strike="noStrike" cap="none" dirty="0">
                <a:solidFill>
                  <a:schemeClr val="dk1"/>
                </a:solidFill>
                <a:latin typeface="Calibri"/>
                <a:ea typeface="Calibri"/>
                <a:cs typeface="Calibri"/>
                <a:sym typeface="Calibri"/>
              </a:rPr>
              <a:t>Today you will be a civil engineer</a:t>
            </a:r>
            <a:r>
              <a:rPr lang="en-US" sz="3950" dirty="0">
                <a:solidFill>
                  <a:schemeClr val="dk1"/>
                </a:solidFill>
                <a:latin typeface="Calibri"/>
                <a:ea typeface="Calibri"/>
                <a:cs typeface="Calibri"/>
                <a:sym typeface="Calibri"/>
              </a:rPr>
              <a:t>. </a:t>
            </a:r>
            <a:r>
              <a:rPr lang="en-US" sz="3950" b="0" i="0" u="none" strike="noStrike" cap="none" dirty="0">
                <a:solidFill>
                  <a:schemeClr val="dk1"/>
                </a:solidFill>
                <a:latin typeface="Calibri"/>
                <a:ea typeface="Calibri"/>
                <a:cs typeface="Calibri"/>
                <a:sym typeface="Calibri"/>
              </a:rPr>
              <a:t>You will design, </a:t>
            </a:r>
            <a:r>
              <a:rPr lang="en-US" sz="3950" dirty="0">
                <a:solidFill>
                  <a:schemeClr val="dk1"/>
                </a:solidFill>
                <a:latin typeface="Calibri"/>
                <a:ea typeface="Calibri"/>
                <a:cs typeface="Calibri"/>
                <a:sym typeface="Calibri"/>
              </a:rPr>
              <a:t>create</a:t>
            </a:r>
            <a:r>
              <a:rPr lang="en-US" sz="3950" b="0" i="0" u="none" strike="noStrike" cap="none" dirty="0">
                <a:solidFill>
                  <a:schemeClr val="dk1"/>
                </a:solidFill>
                <a:latin typeface="Calibri"/>
                <a:ea typeface="Calibri"/>
                <a:cs typeface="Calibri"/>
                <a:sym typeface="Calibri"/>
              </a:rPr>
              <a:t> and test a product to protect your building from lava!</a:t>
            </a:r>
            <a:endParaRPr dirty="0"/>
          </a:p>
        </p:txBody>
      </p:sp>
      <p:sp>
        <p:nvSpPr>
          <p:cNvPr id="157" name="Google Shape;157;p16"/>
          <p:cNvSpPr txBox="1">
            <a:spLocks noGrp="1"/>
          </p:cNvSpPr>
          <p:nvPr>
            <p:ph type="body" idx="1"/>
          </p:nvPr>
        </p:nvSpPr>
        <p:spPr>
          <a:xfrm>
            <a:off x="1373091" y="3612807"/>
            <a:ext cx="10515599" cy="164507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Watch Video!</a:t>
            </a:r>
            <a:endParaRPr dirty="0"/>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https://</a:t>
            </a:r>
            <a:r>
              <a:rPr lang="en-US" sz="2400" b="0" i="0" u="none" strike="noStrike" cap="none" dirty="0" err="1">
                <a:solidFill>
                  <a:schemeClr val="dk1"/>
                </a:solidFill>
                <a:latin typeface="Calibri"/>
                <a:ea typeface="Calibri"/>
                <a:cs typeface="Calibri"/>
                <a:sym typeface="Calibri"/>
              </a:rPr>
              <a:t>www.youtube.com</a:t>
            </a:r>
            <a:r>
              <a:rPr lang="en-US" sz="2400" b="0" i="0" u="none" strike="noStrike" cap="none" dirty="0">
                <a:solidFill>
                  <a:schemeClr val="dk1"/>
                </a:solidFill>
                <a:latin typeface="Calibri"/>
                <a:ea typeface="Calibri"/>
                <a:cs typeface="Calibri"/>
                <a:sym typeface="Calibri"/>
              </a:rPr>
              <a:t>/</a:t>
            </a:r>
            <a:r>
              <a:rPr lang="en-US" sz="2400" b="0" i="0" u="none" strike="noStrike" cap="none" dirty="0" err="1">
                <a:solidFill>
                  <a:schemeClr val="dk1"/>
                </a:solidFill>
                <a:latin typeface="Calibri"/>
                <a:ea typeface="Calibri"/>
                <a:cs typeface="Calibri"/>
                <a:sym typeface="Calibri"/>
              </a:rPr>
              <a:t>watch?v</a:t>
            </a:r>
            <a:r>
              <a:rPr lang="en-US" sz="2400" b="0" i="0" u="none" strike="noStrike" cap="none" dirty="0">
                <a:solidFill>
                  <a:schemeClr val="dk1"/>
                </a:solidFill>
                <a:latin typeface="Calibri"/>
                <a:ea typeface="Calibri"/>
                <a:cs typeface="Calibri"/>
                <a:sym typeface="Calibri"/>
              </a:rPr>
              <a:t>=UK--hvgP2uY</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58" name="Google Shape;158;p16"/>
          <p:cNvSpPr txBox="1"/>
          <p:nvPr/>
        </p:nvSpPr>
        <p:spPr>
          <a:xfrm>
            <a:off x="571310" y="496757"/>
            <a:ext cx="10515599" cy="99941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Engineering a Better World</a:t>
            </a:r>
            <a:endParaRPr dirty="0"/>
          </a:p>
        </p:txBody>
      </p:sp>
      <p:pic>
        <p:nvPicPr>
          <p:cNvPr id="6" name="Picture 5" descr="u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2" name="Title 1" hidden="1">
            <a:extLst>
              <a:ext uri="{FF2B5EF4-FFF2-40B4-BE49-F238E27FC236}">
                <a16:creationId xmlns:a16="http://schemas.microsoft.com/office/drawing/2014/main" id="{D7D581AB-7455-0642-A788-DC64465751F4}"/>
              </a:ext>
            </a:extLst>
          </p:cNvPr>
          <p:cNvSpPr>
            <a:spLocks noGrp="1"/>
          </p:cNvSpPr>
          <p:nvPr>
            <p:ph type="title"/>
          </p:nvPr>
        </p:nvSpPr>
        <p:spPr>
          <a:xfrm>
            <a:off x="706106" y="3808413"/>
            <a:ext cx="10515599" cy="1325562"/>
          </a:xfrm>
        </p:spPr>
        <p:txBody>
          <a:bodyPr/>
          <a:lstStyle/>
          <a:p>
            <a:r>
              <a:rPr lang="en-US" dirty="0"/>
              <a:t>STEM Stories Volcano Rising Engineering Design Problem</a:t>
            </a:r>
          </a:p>
        </p:txBody>
      </p:sp>
      <p:sp>
        <p:nvSpPr>
          <p:cNvPr id="165" name="Google Shape;165;p17"/>
          <p:cNvSpPr txBox="1">
            <a:spLocks noGrp="1"/>
          </p:cNvSpPr>
          <p:nvPr>
            <p:ph type="body" idx="4294967295"/>
          </p:nvPr>
        </p:nvSpPr>
        <p:spPr>
          <a:xfrm>
            <a:off x="1450975" y="2093913"/>
            <a:ext cx="10741025" cy="304006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Mount St. Helens is erupting shortly. </a:t>
            </a:r>
            <a:endParaRPr sz="36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Buildings will be destroyed if action is not taken quickly to protect them. </a:t>
            </a:r>
            <a:endParaRPr dirty="0"/>
          </a:p>
        </p:txBody>
      </p:sp>
      <p:sp>
        <p:nvSpPr>
          <p:cNvPr id="166" name="Google Shape;166;p17"/>
          <p:cNvSpPr txBox="1"/>
          <p:nvPr/>
        </p:nvSpPr>
        <p:spPr>
          <a:xfrm>
            <a:off x="706107" y="958284"/>
            <a:ext cx="10515599" cy="10410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Engineering Design Problem</a:t>
            </a:r>
            <a:br>
              <a:rPr lang="en-US" sz="4400" b="1" i="0" u="none" strike="noStrike" cap="none" dirty="0">
                <a:solidFill>
                  <a:schemeClr val="dk1"/>
                </a:solidFill>
                <a:latin typeface="Calibri"/>
                <a:ea typeface="Calibri"/>
                <a:cs typeface="Calibri"/>
                <a:sym typeface="Calibri"/>
              </a:rPr>
            </a:br>
            <a:endParaRPr sz="4400" b="1" i="0" u="none" strike="noStrike" cap="none" dirty="0">
              <a:solidFill>
                <a:schemeClr val="dk1"/>
              </a:solidFill>
              <a:latin typeface="Calibri"/>
              <a:ea typeface="Calibri"/>
              <a:cs typeface="Calibri"/>
              <a:sym typeface="Calibri"/>
            </a:endParaRPr>
          </a:p>
        </p:txBody>
      </p:sp>
      <p:pic>
        <p:nvPicPr>
          <p:cNvPr id="5" name="Picture 4" descr="u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2" name="Title 1" hidden="1">
            <a:extLst>
              <a:ext uri="{FF2B5EF4-FFF2-40B4-BE49-F238E27FC236}">
                <a16:creationId xmlns:a16="http://schemas.microsoft.com/office/drawing/2014/main" id="{6C0CA83D-025C-C44A-9540-C98A0BA33F3F}"/>
              </a:ext>
            </a:extLst>
          </p:cNvPr>
          <p:cNvSpPr>
            <a:spLocks noGrp="1"/>
          </p:cNvSpPr>
          <p:nvPr>
            <p:ph type="title"/>
          </p:nvPr>
        </p:nvSpPr>
        <p:spPr>
          <a:xfrm>
            <a:off x="442783" y="4561320"/>
            <a:ext cx="10515599" cy="1325562"/>
          </a:xfrm>
        </p:spPr>
        <p:txBody>
          <a:bodyPr/>
          <a:lstStyle/>
          <a:p>
            <a:r>
              <a:rPr lang="en-US" dirty="0"/>
              <a:t>STEM Stories Volcano Rising Engineering Design Challenge</a:t>
            </a:r>
          </a:p>
        </p:txBody>
      </p:sp>
      <p:sp>
        <p:nvSpPr>
          <p:cNvPr id="173" name="Google Shape;173;p18"/>
          <p:cNvSpPr txBox="1">
            <a:spLocks noGrp="1"/>
          </p:cNvSpPr>
          <p:nvPr>
            <p:ph type="body" idx="4294967295"/>
          </p:nvPr>
        </p:nvSpPr>
        <p:spPr>
          <a:xfrm>
            <a:off x="948604" y="1684652"/>
            <a:ext cx="10414000" cy="275142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Your team’s challenge is to create a structure that will save the surrounding buildings before the lava places the civilians in danger. </a:t>
            </a:r>
            <a:endParaRPr sz="36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You have around 15 minutes to complete the task and save the building from the flow. </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174" name="Google Shape;174;p18"/>
          <p:cNvSpPr txBox="1"/>
          <p:nvPr/>
        </p:nvSpPr>
        <p:spPr>
          <a:xfrm>
            <a:off x="212041" y="1078695"/>
            <a:ext cx="10515599" cy="78445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Engineering Design Challenge</a:t>
            </a:r>
            <a:br>
              <a:rPr lang="en-US" sz="4400" b="1" i="0" u="none" strike="noStrike" cap="none" dirty="0">
                <a:solidFill>
                  <a:schemeClr val="dk1"/>
                </a:solidFill>
                <a:latin typeface="Calibri"/>
                <a:ea typeface="Calibri"/>
                <a:cs typeface="Calibri"/>
                <a:sym typeface="Calibri"/>
              </a:rPr>
            </a:br>
            <a:endParaRPr sz="4400" b="1" i="0" u="none" strike="noStrike" cap="none" dirty="0">
              <a:solidFill>
                <a:schemeClr val="dk1"/>
              </a:solidFill>
              <a:latin typeface="Calibri"/>
              <a:ea typeface="Calibri"/>
              <a:cs typeface="Calibri"/>
              <a:sym typeface="Calibri"/>
            </a:endParaRPr>
          </a:p>
        </p:txBody>
      </p:sp>
      <p:pic>
        <p:nvPicPr>
          <p:cNvPr id="5" name="Picture 4" descr="u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body" idx="1"/>
          </p:nvPr>
        </p:nvSpPr>
        <p:spPr>
          <a:xfrm>
            <a:off x="838200" y="1825625"/>
            <a:ext cx="10515599"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400"/>
              <a:buFont typeface="Arial"/>
              <a:buChar char="•"/>
            </a:pPr>
            <a:r>
              <a:rPr lang="en-US" sz="4400" dirty="0">
                <a:solidFill>
                  <a:schemeClr val="dk1"/>
                </a:solidFill>
                <a:latin typeface="Calibri"/>
                <a:ea typeface="Calibri"/>
                <a:cs typeface="Calibri"/>
                <a:sym typeface="Calibri"/>
              </a:rPr>
              <a:t>Create</a:t>
            </a:r>
            <a:r>
              <a:rPr lang="en-US" sz="4400" b="0" i="0" u="none" strike="noStrike" cap="none" dirty="0">
                <a:solidFill>
                  <a:schemeClr val="dk1"/>
                </a:solidFill>
                <a:latin typeface="Calibri"/>
                <a:ea typeface="Calibri"/>
                <a:cs typeface="Calibri"/>
                <a:sym typeface="Calibri"/>
              </a:rPr>
              <a:t> a design that protects the building.</a:t>
            </a:r>
            <a:endParaRPr dirty="0"/>
          </a:p>
          <a:p>
            <a:pPr marL="228600" marR="0" lvl="0" indent="-228600" algn="l" rtl="0">
              <a:lnSpc>
                <a:spcPct val="90000"/>
              </a:lnSpc>
              <a:spcBef>
                <a:spcPts val="1000"/>
              </a:spcBef>
              <a:spcAft>
                <a:spcPts val="0"/>
              </a:spcAft>
              <a:buClr>
                <a:schemeClr val="dk1"/>
              </a:buClr>
              <a:buSzPts val="4400"/>
              <a:buFont typeface="Arial"/>
              <a:buChar char="•"/>
            </a:pPr>
            <a:r>
              <a:rPr lang="en-US" sz="4400" b="0" i="0" u="none" strike="noStrike" cap="none" dirty="0">
                <a:solidFill>
                  <a:schemeClr val="dk1"/>
                </a:solidFill>
                <a:latin typeface="Calibri"/>
                <a:ea typeface="Calibri"/>
                <a:cs typeface="Calibri"/>
                <a:sym typeface="Calibri"/>
              </a:rPr>
              <a:t>Must be built in time given.</a:t>
            </a:r>
            <a:endParaRPr dirty="0"/>
          </a:p>
          <a:p>
            <a:pPr marL="228600" marR="0" lvl="0" indent="-228600" algn="l" rtl="0">
              <a:lnSpc>
                <a:spcPct val="90000"/>
              </a:lnSpc>
              <a:spcBef>
                <a:spcPts val="1000"/>
              </a:spcBef>
              <a:spcAft>
                <a:spcPts val="0"/>
              </a:spcAft>
              <a:buClr>
                <a:schemeClr val="dk1"/>
              </a:buClr>
              <a:buSzPts val="4400"/>
              <a:buFont typeface="Arial"/>
              <a:buChar char="•"/>
            </a:pPr>
            <a:r>
              <a:rPr lang="en-US" sz="4400" b="0" i="0" u="none" strike="noStrike" cap="none" dirty="0">
                <a:solidFill>
                  <a:schemeClr val="dk1"/>
                </a:solidFill>
                <a:latin typeface="Calibri"/>
                <a:ea typeface="Calibri"/>
                <a:cs typeface="Calibri"/>
                <a:sym typeface="Calibri"/>
              </a:rPr>
              <a:t>Can only use materials </a:t>
            </a:r>
            <a:r>
              <a:rPr lang="en-US" sz="4400" dirty="0">
                <a:solidFill>
                  <a:schemeClr val="dk1"/>
                </a:solidFill>
                <a:latin typeface="Calibri"/>
                <a:ea typeface="Calibri"/>
                <a:cs typeface="Calibri"/>
                <a:sym typeface="Calibri"/>
              </a:rPr>
              <a:t>you purchase</a:t>
            </a:r>
            <a:r>
              <a:rPr lang="en-US" sz="4400" b="0" i="0" u="none" strike="noStrike" cap="none" dirty="0">
                <a:solidFill>
                  <a:schemeClr val="dk1"/>
                </a:solidFill>
                <a:latin typeface="Calibri"/>
                <a:ea typeface="Calibri"/>
                <a:cs typeface="Calibri"/>
                <a:sym typeface="Calibri"/>
              </a:rPr>
              <a:t> and within limits given.</a:t>
            </a:r>
            <a:endParaRPr dirty="0"/>
          </a:p>
          <a:p>
            <a:pPr marL="228600" marR="0" lvl="0" indent="-228600" algn="l" rtl="0">
              <a:lnSpc>
                <a:spcPct val="90000"/>
              </a:lnSpc>
              <a:spcBef>
                <a:spcPts val="1000"/>
              </a:spcBef>
              <a:spcAft>
                <a:spcPts val="0"/>
              </a:spcAft>
              <a:buClr>
                <a:schemeClr val="dk1"/>
              </a:buClr>
              <a:buSzPts val="4400"/>
              <a:buFont typeface="Arial"/>
              <a:buChar char="•"/>
            </a:pPr>
            <a:r>
              <a:rPr lang="en-US" sz="4400" b="0" i="0" u="none" strike="noStrike" cap="none" dirty="0">
                <a:solidFill>
                  <a:schemeClr val="dk1"/>
                </a:solidFill>
                <a:latin typeface="Calibri"/>
                <a:ea typeface="Calibri"/>
                <a:cs typeface="Calibri"/>
                <a:sym typeface="Calibri"/>
              </a:rPr>
              <a:t>Have fun!!</a:t>
            </a:r>
            <a:endParaRPr dirty="0"/>
          </a:p>
          <a:p>
            <a:pPr marL="228600" marR="0" lvl="0" indent="50800" algn="l" rtl="0">
              <a:lnSpc>
                <a:spcPct val="90000"/>
              </a:lnSpc>
              <a:spcBef>
                <a:spcPts val="1000"/>
              </a:spcBef>
              <a:spcAft>
                <a:spcPts val="0"/>
              </a:spcAft>
              <a:buClr>
                <a:schemeClr val="dk1"/>
              </a:buClr>
              <a:buSzPts val="4400"/>
              <a:buFont typeface="Arial"/>
              <a:buNone/>
            </a:pPr>
            <a:endParaRPr sz="4400" b="0" i="0" u="none" strike="noStrike" cap="none" dirty="0">
              <a:solidFill>
                <a:schemeClr val="dk1"/>
              </a:solidFill>
              <a:latin typeface="Calibri"/>
              <a:ea typeface="Calibri"/>
              <a:cs typeface="Calibri"/>
              <a:sym typeface="Calibri"/>
            </a:endParaRPr>
          </a:p>
        </p:txBody>
      </p:sp>
      <p:sp>
        <p:nvSpPr>
          <p:cNvPr id="182" name="Google Shape;182;p19"/>
          <p:cNvSpPr txBox="1">
            <a:spLocks noGrp="1"/>
          </p:cNvSpPr>
          <p:nvPr>
            <p:ph type="title"/>
          </p:nvPr>
        </p:nvSpPr>
        <p:spPr>
          <a:xfrm>
            <a:off x="323313" y="501860"/>
            <a:ext cx="11181346" cy="1024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Design Goals</a:t>
            </a:r>
            <a:endParaRPr dirty="0"/>
          </a:p>
        </p:txBody>
      </p:sp>
      <p:pic>
        <p:nvPicPr>
          <p:cNvPr id="5" name="Picture 4" descr="u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0"/>
          <p:cNvSpPr txBox="1">
            <a:spLocks noGrp="1"/>
          </p:cNvSpPr>
          <p:nvPr>
            <p:ph type="title"/>
          </p:nvPr>
        </p:nvSpPr>
        <p:spPr>
          <a:xfrm>
            <a:off x="280673" y="102034"/>
            <a:ext cx="10515599" cy="101324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a:solidFill>
                  <a:schemeClr val="dk1"/>
                </a:solidFill>
                <a:latin typeface="Calibri"/>
                <a:ea typeface="Calibri"/>
                <a:cs typeface="Calibri"/>
                <a:sym typeface="Calibri"/>
              </a:rPr>
              <a:t>Materials</a:t>
            </a:r>
            <a:endParaRPr/>
          </a:p>
        </p:txBody>
      </p:sp>
      <p:pic>
        <p:nvPicPr>
          <p:cNvPr id="192" name="Google Shape;192;p20" descr="table of materials needed for STEM Stories Volcano Rising"/>
          <p:cNvPicPr preferRelativeResize="0"/>
          <p:nvPr/>
        </p:nvPicPr>
        <p:blipFill>
          <a:blip r:embed="rId3">
            <a:alphaModFix/>
          </a:blip>
          <a:stretch>
            <a:fillRect/>
          </a:stretch>
        </p:blipFill>
        <p:spPr>
          <a:xfrm>
            <a:off x="1724954" y="869812"/>
            <a:ext cx="9499574" cy="5345875"/>
          </a:xfrm>
          <a:prstGeom prst="rect">
            <a:avLst/>
          </a:prstGeom>
          <a:noFill/>
          <a:ln>
            <a:noFill/>
          </a:ln>
        </p:spPr>
      </p:pic>
      <p:pic>
        <p:nvPicPr>
          <p:cNvPr id="6" name="Picture 5" descr="ud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body" idx="1"/>
          </p:nvPr>
        </p:nvSpPr>
        <p:spPr>
          <a:xfrm>
            <a:off x="818745" y="1283031"/>
            <a:ext cx="10515599" cy="4486199"/>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Three groups will bring their designs to the testing tin where the houses are set up. </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facilitator will mix the reaction and advise students to step back and observe. </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designs will be evaluated based on the level of protection their design provided from the lava flow. </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The groups will continue to be tested in groups </a:t>
            </a:r>
            <a:r>
              <a:rPr lang="en-US" sz="2800" dirty="0">
                <a:solidFill>
                  <a:schemeClr val="dk1"/>
                </a:solidFill>
                <a:latin typeface="Calibri"/>
                <a:ea typeface="Calibri"/>
                <a:cs typeface="Calibri"/>
                <a:sym typeface="Calibri"/>
              </a:rPr>
              <a:t>o</a:t>
            </a:r>
            <a:r>
              <a:rPr lang="en-US" sz="2800" b="0" i="0" u="none" strike="noStrike" cap="none" dirty="0">
                <a:solidFill>
                  <a:schemeClr val="dk1"/>
                </a:solidFill>
                <a:latin typeface="Calibri"/>
                <a:ea typeface="Calibri"/>
                <a:cs typeface="Calibri"/>
                <a:sym typeface="Calibri"/>
              </a:rPr>
              <a:t>f three until all groups have tested their design.</a:t>
            </a:r>
            <a:endParaRPr dirty="0"/>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Place the houses in the tin spread apart in marked three areas. Have groups place their design where they determine would be the best spot to implement their design. </a:t>
            </a:r>
            <a:endParaRPr dirty="0"/>
          </a:p>
        </p:txBody>
      </p:sp>
      <p:sp>
        <p:nvSpPr>
          <p:cNvPr id="199" name="Google Shape;199;p21"/>
          <p:cNvSpPr txBox="1">
            <a:spLocks noGrp="1"/>
          </p:cNvSpPr>
          <p:nvPr>
            <p:ph type="title"/>
          </p:nvPr>
        </p:nvSpPr>
        <p:spPr>
          <a:xfrm>
            <a:off x="254971" y="193303"/>
            <a:ext cx="9501000" cy="1270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350"/>
              <a:buFont typeface="Calibri"/>
              <a:buNone/>
            </a:pPr>
            <a:r>
              <a:rPr lang="en-US" sz="5400" b="1" i="0" u="none" strike="noStrike" cap="none" dirty="0">
                <a:solidFill>
                  <a:schemeClr val="dk1"/>
                </a:solidFill>
                <a:latin typeface="Calibri"/>
                <a:ea typeface="Calibri"/>
                <a:cs typeface="Calibri"/>
                <a:sym typeface="Calibri"/>
              </a:rPr>
              <a:t>Design Testing</a:t>
            </a:r>
            <a:endParaRPr dirty="0"/>
          </a:p>
        </p:txBody>
      </p:sp>
      <p:pic>
        <p:nvPicPr>
          <p:cNvPr id="5" name="Picture 4" descr="u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1" y="5134046"/>
            <a:ext cx="1828800" cy="2366682"/>
          </a:xfrm>
          <a:prstGeom prst="rect">
            <a:avLst/>
          </a:prstGeom>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1148</Words>
  <Application>Microsoft Macintosh PowerPoint</Application>
  <PresentationFormat>Widescreen</PresentationFormat>
  <Paragraphs>161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STEM Stories Volcano Rising Presentation</vt:lpstr>
      <vt:lpstr>What does an engineer do?</vt:lpstr>
      <vt:lpstr>How do engineers do this?</vt:lpstr>
      <vt:lpstr>Today you will be a civil engineer. You will design, create and test a product to protect your building from lava!</vt:lpstr>
      <vt:lpstr>STEM Stories Volcano Rising Engineering Design Problem</vt:lpstr>
      <vt:lpstr>STEM Stories Volcano Rising Engineering Design Challenge</vt:lpstr>
      <vt:lpstr>Design Goals</vt:lpstr>
      <vt:lpstr>Materials</vt:lpstr>
      <vt:lpstr>Design Testing</vt:lpstr>
      <vt:lpstr>Engineering Design Process</vt:lpstr>
      <vt:lpstr>Engineering Design Process:</vt:lpstr>
      <vt:lpstr>Design Reflection</vt:lpstr>
      <vt:lpstr>Wrap Up</vt:lpstr>
      <vt:lpstr>Support and References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Stories Volcano Rising</dc:title>
  <dc:subject/>
  <dc:creator/>
  <cp:keywords/>
  <dc:description/>
  <cp:lastModifiedBy>Microsoft Office User</cp:lastModifiedBy>
  <cp:revision>17</cp:revision>
  <dcterms:modified xsi:type="dcterms:W3CDTF">2019-08-21T15:50:37Z</dcterms:modified>
  <cp:category/>
</cp:coreProperties>
</file>