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9" roundtripDataSignature="AMtx7mg3dsaiQwbyXtixasWPUGh14uXyn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799" cy="458788"/>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799" cy="458788"/>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399" cy="3086099"/>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799" cy="458786"/>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1: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As the pre-activity survey is distributed to students, introduce yourself and provide enough of an activity overview to gain students excitement.</a:t>
            </a:r>
            <a:endParaRPr/>
          </a:p>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Allow time for students to individually complete their pre-activity survey.</a:t>
            </a:r>
            <a:endParaRPr/>
          </a:p>
          <a:p>
            <a:pPr marL="0" marR="0" lvl="0" indent="0" algn="l" rtl="0">
              <a:lnSpc>
                <a:spcPct val="115000"/>
              </a:lnSpc>
              <a:spcBef>
                <a:spcPts val="50"/>
              </a:spcBef>
              <a:spcAft>
                <a:spcPts val="0"/>
              </a:spcAft>
              <a:buNone/>
            </a:pPr>
            <a:r>
              <a:rPr lang="en-US" sz="1100" b="0" i="0" u="none" strike="noStrike" cap="none">
                <a:solidFill>
                  <a:schemeClr val="dk1"/>
                </a:solidFill>
                <a:latin typeface="Arial"/>
                <a:ea typeface="Arial"/>
                <a:cs typeface="Arial"/>
                <a:sym typeface="Arial"/>
              </a:rPr>
              <a:t>Divide group into teams of 2 to 4 students (preferably 3 is possible).</a:t>
            </a:r>
            <a:endParaRPr/>
          </a:p>
        </p:txBody>
      </p:sp>
      <p:sp>
        <p:nvSpPr>
          <p:cNvPr id="120" name="Google Shape;120;p1: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0: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Introduce the Engineering Design Process. Explain that engineers use it as a tool to help them more effectively solve problems.</a:t>
            </a:r>
            <a:endParaRPr/>
          </a:p>
        </p:txBody>
      </p:sp>
      <p:sp>
        <p:nvSpPr>
          <p:cNvPr id="210" name="Google Shape;21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11: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Explain how teams will use the engineering design process as they complete the challenge.</a:t>
            </a:r>
            <a:endParaRPr/>
          </a:p>
          <a:p>
            <a:pPr marL="457200" marR="0" lvl="0" indent="0" algn="l" rtl="0">
              <a:lnSpc>
                <a:spcPct val="115000"/>
              </a:lnSpc>
              <a:spcBef>
                <a:spcPts val="50"/>
              </a:spcBef>
              <a:spcAft>
                <a:spcPts val="0"/>
              </a:spcAft>
              <a:buClr>
                <a:schemeClr val="dk1"/>
              </a:buClr>
              <a:buSzPts val="1100"/>
              <a:buFont typeface="Arial"/>
              <a:buNone/>
            </a:pPr>
            <a:r>
              <a:rPr lang="en-US" sz="1100" b="1" i="0" u="none" strike="noStrike" cap="none">
                <a:solidFill>
                  <a:schemeClr val="dk1"/>
                </a:solidFill>
                <a:latin typeface="Arial"/>
                <a:ea typeface="Arial"/>
                <a:cs typeface="Arial"/>
                <a:sym typeface="Arial"/>
              </a:rPr>
              <a:t>Imagine</a:t>
            </a:r>
            <a:r>
              <a:rPr lang="en-US" sz="1100" b="0" i="0" u="none" strike="noStrike" cap="none">
                <a:solidFill>
                  <a:schemeClr val="dk1"/>
                </a:solidFill>
                <a:latin typeface="Arial"/>
                <a:ea typeface="Arial"/>
                <a:cs typeface="Arial"/>
                <a:sym typeface="Arial"/>
              </a:rPr>
              <a:t> </a:t>
            </a:r>
            <a:r>
              <a:rPr lang="en-US" sz="1100" b="0" i="1" u="none" strike="noStrike" cap="none">
                <a:solidFill>
                  <a:schemeClr val="dk1"/>
                </a:solidFill>
                <a:latin typeface="Arial"/>
                <a:ea typeface="Arial"/>
                <a:cs typeface="Arial"/>
                <a:sym typeface="Arial"/>
              </a:rPr>
              <a:t>(10 min.)</a:t>
            </a:r>
            <a:endParaRPr/>
          </a:p>
          <a:p>
            <a:pPr marL="914400" marR="0" lvl="1"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INDIVIDUALLY: observe available materials, and brainstorm and write design ideas </a:t>
            </a:r>
            <a:r>
              <a:rPr lang="en-US" sz="1100" b="0" i="1" u="none" strike="noStrike" cap="none">
                <a:solidFill>
                  <a:schemeClr val="dk1"/>
                </a:solidFill>
                <a:latin typeface="Arial"/>
                <a:ea typeface="Arial"/>
                <a:cs typeface="Arial"/>
                <a:sym typeface="Arial"/>
              </a:rPr>
              <a:t>(5 min.)</a:t>
            </a:r>
            <a:endParaRPr/>
          </a:p>
          <a:p>
            <a:pPr marL="914400" marR="0" lvl="1"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TEAM: share individual ideas </a:t>
            </a:r>
            <a:r>
              <a:rPr lang="en-US" sz="1100" b="0" i="1" u="none" strike="noStrike" cap="none">
                <a:solidFill>
                  <a:schemeClr val="dk1"/>
                </a:solidFill>
                <a:latin typeface="Arial"/>
                <a:ea typeface="Arial"/>
                <a:cs typeface="Arial"/>
                <a:sym typeface="Arial"/>
              </a:rPr>
              <a:t>(5 min.) </a:t>
            </a:r>
            <a:endParaRPr/>
          </a:p>
          <a:p>
            <a:pPr marL="457200" marR="0" lvl="0" indent="0" algn="l" rtl="0">
              <a:lnSpc>
                <a:spcPct val="115000"/>
              </a:lnSpc>
              <a:spcBef>
                <a:spcPts val="50"/>
              </a:spcBef>
              <a:spcAft>
                <a:spcPts val="0"/>
              </a:spcAft>
              <a:buClr>
                <a:schemeClr val="dk1"/>
              </a:buClr>
              <a:buSzPts val="1100"/>
              <a:buFont typeface="Arial"/>
              <a:buNone/>
            </a:pPr>
            <a:r>
              <a:rPr lang="en-US" sz="1100" b="1" i="0" u="none" strike="noStrike" cap="none">
                <a:solidFill>
                  <a:schemeClr val="dk1"/>
                </a:solidFill>
                <a:latin typeface="Arial"/>
                <a:ea typeface="Arial"/>
                <a:cs typeface="Arial"/>
                <a:sym typeface="Arial"/>
              </a:rPr>
              <a:t>Plan</a:t>
            </a:r>
            <a:r>
              <a:rPr lang="en-US" sz="1100" b="0" i="0" u="none" strike="noStrike" cap="none">
                <a:solidFill>
                  <a:schemeClr val="dk1"/>
                </a:solidFill>
                <a:latin typeface="Arial"/>
                <a:ea typeface="Arial"/>
                <a:cs typeface="Arial"/>
                <a:sym typeface="Arial"/>
              </a:rPr>
              <a:t> </a:t>
            </a:r>
            <a:r>
              <a:rPr lang="en-US" sz="1100" b="0" i="1" u="none" strike="noStrike" cap="none">
                <a:solidFill>
                  <a:schemeClr val="dk1"/>
                </a:solidFill>
                <a:latin typeface="Arial"/>
                <a:ea typeface="Arial"/>
                <a:cs typeface="Arial"/>
                <a:sym typeface="Arial"/>
              </a:rPr>
              <a:t>(5 min.)</a:t>
            </a:r>
            <a:endParaRPr/>
          </a:p>
          <a:p>
            <a:pPr marL="914400" marR="0" lvl="1"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Choose and sketch a team design plan</a:t>
            </a:r>
            <a:endParaRPr/>
          </a:p>
          <a:p>
            <a:pPr marL="457200" marR="0" lvl="0" indent="0" algn="l" rtl="0">
              <a:lnSpc>
                <a:spcPct val="115000"/>
              </a:lnSpc>
              <a:spcBef>
                <a:spcPts val="50"/>
              </a:spcBef>
              <a:spcAft>
                <a:spcPts val="0"/>
              </a:spcAft>
              <a:buClr>
                <a:schemeClr val="dk1"/>
              </a:buClr>
              <a:buSzPts val="1100"/>
              <a:buFont typeface="Arial"/>
              <a:buNone/>
            </a:pPr>
            <a:r>
              <a:rPr lang="en-US" sz="1100" b="1" i="0" u="none" strike="noStrike" cap="none">
                <a:solidFill>
                  <a:schemeClr val="dk1"/>
                </a:solidFill>
                <a:latin typeface="Arial"/>
                <a:ea typeface="Arial"/>
                <a:cs typeface="Arial"/>
                <a:sym typeface="Arial"/>
              </a:rPr>
              <a:t>Create</a:t>
            </a:r>
            <a:r>
              <a:rPr lang="en-US" sz="1100" b="0" i="0" u="none" strike="noStrike" cap="none">
                <a:solidFill>
                  <a:schemeClr val="dk1"/>
                </a:solidFill>
                <a:latin typeface="Arial"/>
                <a:ea typeface="Arial"/>
                <a:cs typeface="Arial"/>
                <a:sym typeface="Arial"/>
              </a:rPr>
              <a:t> </a:t>
            </a:r>
            <a:r>
              <a:rPr lang="en-US" sz="1100" b="0" i="1" u="none" strike="noStrike" cap="none">
                <a:solidFill>
                  <a:schemeClr val="dk1"/>
                </a:solidFill>
                <a:latin typeface="Arial"/>
                <a:ea typeface="Arial"/>
                <a:cs typeface="Arial"/>
                <a:sym typeface="Arial"/>
              </a:rPr>
              <a:t>(10 min.)</a:t>
            </a:r>
            <a:endParaRPr/>
          </a:p>
          <a:p>
            <a:pPr marL="914400" marR="0" lvl="1"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Gather materials</a:t>
            </a:r>
            <a:endParaRPr/>
          </a:p>
          <a:p>
            <a:pPr marL="914400" marR="0" lvl="1"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Construct your team design plan</a:t>
            </a:r>
            <a:endParaRPr/>
          </a:p>
          <a:p>
            <a:pPr marL="457200" marR="0" lvl="0" indent="0" algn="l" rtl="0">
              <a:lnSpc>
                <a:spcPct val="115000"/>
              </a:lnSpc>
              <a:spcBef>
                <a:spcPts val="50"/>
              </a:spcBef>
              <a:spcAft>
                <a:spcPts val="0"/>
              </a:spcAft>
              <a:buClr>
                <a:schemeClr val="dk1"/>
              </a:buClr>
              <a:buSzPts val="1100"/>
              <a:buFont typeface="Arial"/>
              <a:buNone/>
            </a:pPr>
            <a:r>
              <a:rPr lang="en-US" sz="1100" b="1" i="0" u="none" strike="noStrike" cap="none">
                <a:solidFill>
                  <a:schemeClr val="dk1"/>
                </a:solidFill>
                <a:latin typeface="Arial"/>
                <a:ea typeface="Arial"/>
                <a:cs typeface="Arial"/>
                <a:sym typeface="Arial"/>
              </a:rPr>
              <a:t>Improve and Test </a:t>
            </a:r>
            <a:r>
              <a:rPr lang="en-US" sz="1100" b="0" i="1" u="none" strike="noStrike" cap="none">
                <a:solidFill>
                  <a:schemeClr val="dk1"/>
                </a:solidFill>
                <a:latin typeface="Arial"/>
                <a:ea typeface="Arial"/>
                <a:cs typeface="Arial"/>
                <a:sym typeface="Arial"/>
              </a:rPr>
              <a:t>(10 min.)</a:t>
            </a:r>
            <a:endParaRPr/>
          </a:p>
          <a:p>
            <a:pPr marL="9144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Teams decide on and make any last minute improvements before testing</a:t>
            </a:r>
            <a:endParaRPr/>
          </a:p>
          <a:p>
            <a:pPr marL="9144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Each team tests their prototype while other teams observe.</a:t>
            </a:r>
            <a:endParaRPr/>
          </a:p>
          <a:p>
            <a:pPr marL="0" marR="0" lvl="0" indent="0" algn="l" rtl="0">
              <a:lnSpc>
                <a:spcPct val="100000"/>
              </a:lnSpc>
              <a:spcBef>
                <a:spcPts val="5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219" name="Google Shape;219;p11: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2: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Facilitate a whole group reflection on final prototype design and testing results by asking questions such as the following.</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do you like best about your design? </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do you like least about your design?</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aspects of other team designs stood out to you, and/or gave you ideas for improving your own team’s design?</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modifications would you make if we had time to complete the design challenge again?</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was special properties of the materials you used in your design helped it be able to float? </a:t>
            </a:r>
            <a:endParaRPr/>
          </a:p>
        </p:txBody>
      </p:sp>
      <p:sp>
        <p:nvSpPr>
          <p:cNvPr id="228" name="Google Shape;22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Conclude by cleaning up and discussing the following questions as post-activity surveys are distributed.</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What ideas do you have for engineering a better world?</a:t>
            </a:r>
            <a:endParaRPr/>
          </a:p>
          <a:p>
            <a:pPr marL="457200" marR="0" lvl="0" indent="-304800" algn="l" rtl="0">
              <a:lnSpc>
                <a:spcPct val="115000"/>
              </a:lnSpc>
              <a:spcBef>
                <a:spcPts val="50"/>
              </a:spcBef>
              <a:spcAft>
                <a:spcPts val="0"/>
              </a:spcAft>
              <a:buClr>
                <a:schemeClr val="dk1"/>
              </a:buClr>
              <a:buSzPts val="1100"/>
              <a:buFont typeface="Arial"/>
              <a:buChar char="●"/>
            </a:pPr>
            <a:r>
              <a:rPr lang="en-US" sz="1100" b="0" i="0" u="none" strike="noStrike" cap="none">
                <a:solidFill>
                  <a:schemeClr val="dk1"/>
                </a:solidFill>
                <a:latin typeface="Arial"/>
                <a:ea typeface="Arial"/>
                <a:cs typeface="Arial"/>
                <a:sym typeface="Arial"/>
              </a:rPr>
              <a:t>How can you turn ideas into reality?</a:t>
            </a:r>
            <a:endParaRPr/>
          </a:p>
          <a:p>
            <a:pPr marL="0" marR="0" lvl="0" indent="0" algn="l" rtl="0">
              <a:lnSpc>
                <a:spcPct val="100000"/>
              </a:lnSpc>
              <a:spcBef>
                <a:spcPts val="5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p:txBody>
      </p:sp>
      <p:sp>
        <p:nvSpPr>
          <p:cNvPr id="235" name="Google Shape;23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4: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Allow time for students to complete their post-activity survey.</a:t>
            </a:r>
            <a:endParaRPr/>
          </a:p>
        </p:txBody>
      </p:sp>
      <p:sp>
        <p:nvSpPr>
          <p:cNvPr id="243" name="Google Shape;24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2: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Discuss engineering and what engineers do.</a:t>
            </a:r>
            <a:endParaRPr/>
          </a:p>
        </p:txBody>
      </p:sp>
      <p:sp>
        <p:nvSpPr>
          <p:cNvPr id="130" name="Google Shape;130;p2: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3: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Do all engineers do the same thing?</a:t>
            </a:r>
            <a:endParaRPr/>
          </a:p>
          <a:p>
            <a:pPr marL="0" marR="0" lvl="0"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NO, NO, NO!!!!!</a:t>
            </a:r>
            <a:endParaRPr/>
          </a:p>
          <a:p>
            <a:pPr marL="0" marR="0" lvl="0"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Many types of engineers</a:t>
            </a:r>
            <a:endParaRPr/>
          </a:p>
          <a:p>
            <a:pPr marL="4572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Chemical</a:t>
            </a:r>
            <a:endParaRPr/>
          </a:p>
          <a:p>
            <a:pPr marL="4572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Mechanical</a:t>
            </a:r>
            <a:endParaRPr/>
          </a:p>
          <a:p>
            <a:pPr marL="4572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Electrical</a:t>
            </a:r>
            <a:endParaRPr/>
          </a:p>
          <a:p>
            <a:pPr marL="4572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Civil</a:t>
            </a:r>
            <a:endParaRPr/>
          </a:p>
          <a:p>
            <a:pPr marL="0" marR="0" lvl="0"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They do many different types of jobs</a:t>
            </a:r>
            <a:endParaRPr/>
          </a:p>
          <a:p>
            <a:pPr marL="4572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Design</a:t>
            </a:r>
            <a:endParaRPr/>
          </a:p>
          <a:p>
            <a:pPr marL="4572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Sale</a:t>
            </a:r>
            <a:endParaRPr/>
          </a:p>
          <a:p>
            <a:pPr marL="4572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Test</a:t>
            </a:r>
            <a:endParaRPr/>
          </a:p>
          <a:p>
            <a:pPr marL="457200" marR="0" lvl="1" indent="0" algn="l" rtl="0">
              <a:lnSpc>
                <a:spcPct val="100000"/>
              </a:lnSpc>
              <a:spcBef>
                <a:spcPts val="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Much, much more!</a:t>
            </a:r>
            <a:endParaRPr/>
          </a:p>
          <a:p>
            <a:pPr marL="0" marR="0" lvl="0" indent="0" algn="l" rtl="0">
              <a:lnSpc>
                <a:spcPct val="100000"/>
              </a:lnSpc>
              <a:spcBef>
                <a:spcPts val="0"/>
              </a:spcBef>
              <a:spcAft>
                <a:spcPts val="0"/>
              </a:spcAft>
              <a:buClr>
                <a:schemeClr val="dk1"/>
              </a:buClr>
              <a:buSzPts val="1200"/>
              <a:buFont typeface="Arial"/>
              <a:buNone/>
            </a:pPr>
            <a:endParaRPr sz="1200" b="1" i="0" u="none" strike="noStrike" cap="none">
              <a:solidFill>
                <a:schemeClr val="dk1"/>
              </a:solidFill>
              <a:latin typeface="Calibri"/>
              <a:ea typeface="Calibri"/>
              <a:cs typeface="Calibri"/>
              <a:sym typeface="Calibri"/>
            </a:endParaRPr>
          </a:p>
        </p:txBody>
      </p:sp>
      <p:sp>
        <p:nvSpPr>
          <p:cNvPr id="144" name="Google Shape;144;p3: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4: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Present the engineering design problem and challenge, following presentation:</a:t>
            </a:r>
            <a:endParaRPr/>
          </a:p>
          <a:p>
            <a:pPr marL="0" marR="0" lvl="0" indent="0" algn="l" rtl="0">
              <a:lnSpc>
                <a:spcPct val="115000"/>
              </a:lnSpc>
              <a:spcBef>
                <a:spcPts val="50"/>
              </a:spcBef>
              <a:spcAft>
                <a:spcPts val="0"/>
              </a:spcAft>
              <a:buNone/>
            </a:pPr>
            <a:r>
              <a:rPr lang="en-US" sz="1100" b="0" i="0" u="none" strike="noStrike" cap="none">
                <a:solidFill>
                  <a:schemeClr val="dk1"/>
                </a:solidFill>
                <a:latin typeface="Arial"/>
                <a:ea typeface="Arial"/>
                <a:cs typeface="Arial"/>
                <a:sym typeface="Arial"/>
              </a:rPr>
              <a:t>Explain that students will be taking on the role of mechanical engineers as they complete the engineering design challenge.</a:t>
            </a:r>
            <a:endParaRPr/>
          </a:p>
          <a:p>
            <a:pPr marL="0" marR="0" lvl="0" indent="0" algn="l" rtl="0">
              <a:lnSpc>
                <a:spcPct val="100000"/>
              </a:lnSpc>
              <a:spcBef>
                <a:spcPts val="5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154" name="Google Shape;154;p4: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5: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Present the real-world engineering design problem (scenario).</a:t>
            </a:r>
            <a:endParaRPr/>
          </a:p>
        </p:txBody>
      </p:sp>
      <p:sp>
        <p:nvSpPr>
          <p:cNvPr id="163" name="Google Shape;16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6:notes"/>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Introduce the Engineering Design Challenge.</a:t>
            </a:r>
            <a:endParaRPr/>
          </a:p>
        </p:txBody>
      </p:sp>
      <p:sp>
        <p:nvSpPr>
          <p:cNvPr id="170" name="Google Shape;17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7: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Share Engineering Design Goals.</a:t>
            </a:r>
            <a:endParaRPr/>
          </a:p>
        </p:txBody>
      </p:sp>
      <p:sp>
        <p:nvSpPr>
          <p:cNvPr id="178" name="Google Shape;178;p7: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8: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Introduce resources (materials) available to each team.</a:t>
            </a:r>
            <a:endParaRPr/>
          </a:p>
          <a:p>
            <a:pPr marL="0" marR="0" lvl="0" indent="0" algn="l" rtl="0">
              <a:lnSpc>
                <a:spcPct val="100000"/>
              </a:lnSpc>
              <a:spcBef>
                <a:spcPts val="5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Materials consist of: balloons, string, rubber bands, cups, paperclips, glue, and ziplock bags</a:t>
            </a:r>
            <a:endParaRPr/>
          </a:p>
          <a:p>
            <a:pPr marL="0" marR="0" lvl="0" indent="0" algn="l" rtl="0">
              <a:lnSpc>
                <a:spcPct val="100000"/>
              </a:lnSpc>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186" name="Google Shape;186;p8: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9:notes"/>
          <p:cNvSpPr txBox="1">
            <a:spLocks noGrp="1"/>
          </p:cNvSpPr>
          <p:nvPr>
            <p:ph type="body" idx="1"/>
          </p:nvPr>
        </p:nvSpPr>
        <p:spPr>
          <a:xfrm>
            <a:off x="685800" y="4400550"/>
            <a:ext cx="5486399" cy="36004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1100" b="0" i="0" u="none" strike="noStrike" cap="none">
                <a:solidFill>
                  <a:schemeClr val="dk1"/>
                </a:solidFill>
                <a:latin typeface="Arial"/>
                <a:ea typeface="Arial"/>
                <a:cs typeface="Arial"/>
                <a:sym typeface="Arial"/>
              </a:rPr>
              <a:t>Explain prototype-testing procedures.</a:t>
            </a:r>
            <a:endParaRPr/>
          </a:p>
          <a:p>
            <a:pPr marL="0" marR="0" lvl="0" indent="0" algn="l" rtl="0">
              <a:lnSpc>
                <a:spcPct val="100000"/>
              </a:lnSpc>
              <a:spcBef>
                <a:spcPts val="50"/>
              </a:spcBef>
              <a:spcAft>
                <a:spcPts val="0"/>
              </a:spcAft>
              <a:buClr>
                <a:schemeClr val="dk1"/>
              </a:buClr>
              <a:buSzPts val="300"/>
              <a:buFont typeface="Calibri"/>
              <a:buNone/>
            </a:pPr>
            <a:r>
              <a:rPr lang="en-US" sz="1200" b="0" i="0" u="none" strike="noStrike" cap="none">
                <a:solidFill>
                  <a:schemeClr val="dk1"/>
                </a:solidFill>
                <a:latin typeface="Calibri"/>
                <a:ea typeface="Calibri"/>
                <a:cs typeface="Calibri"/>
                <a:sym typeface="Calibri"/>
              </a:rPr>
              <a:t>The design is tested by attaching the design to a soup can within 20 seconds.  After attaching, the can with the design is placed into the bucket of water (as indicated in the setup).  The design passes if the can remains above water and floats for more than 20 seconds (This time can be adjusted depending on the amount of time left for the activity).  Otherwise, the design needs to be changed so that the can would remain afloat</a:t>
            </a:r>
            <a:endParaRPr/>
          </a:p>
        </p:txBody>
      </p:sp>
      <p:sp>
        <p:nvSpPr>
          <p:cNvPr id="201" name="Google Shape;201;p9:notes"/>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6"/>
          <p:cNvSpPr txBox="1">
            <a:spLocks noGrp="1"/>
          </p:cNvSpPr>
          <p:nvPr>
            <p:ph type="ctrTitle"/>
          </p:nvPr>
        </p:nvSpPr>
        <p:spPr>
          <a:xfrm>
            <a:off x="1524000" y="1122362"/>
            <a:ext cx="9144000" cy="2387600"/>
          </a:xfrm>
          <a:prstGeom prst="rect">
            <a:avLst/>
          </a:prstGeom>
          <a:noFill/>
          <a:ln>
            <a:noFill/>
          </a:ln>
        </p:spPr>
        <p:txBody>
          <a:bodyPr spcFirstLastPara="1" wrap="square" lIns="91425" tIns="91425" rIns="91425" bIns="91425" anchor="b" anchorCtr="0">
            <a:noAutofit/>
          </a:bodyPr>
          <a:lstStyle>
            <a:lvl1pPr marR="0" lvl="0" algn="ctr">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15" name="Google Shape;15;p16"/>
          <p:cNvSpPr txBox="1">
            <a:spLocks noGrp="1"/>
          </p:cNvSpPr>
          <p:nvPr>
            <p:ph type="subTitle" idx="1"/>
          </p:nvPr>
        </p:nvSpPr>
        <p:spPr>
          <a:xfrm>
            <a:off x="1524000" y="3602037"/>
            <a:ext cx="9144000" cy="1655761"/>
          </a:xfrm>
          <a:prstGeom prst="rect">
            <a:avLst/>
          </a:prstGeom>
          <a:noFill/>
          <a:ln>
            <a:noFill/>
          </a:ln>
        </p:spPr>
        <p:txBody>
          <a:bodyPr spcFirstLastPara="1" wrap="square" lIns="91425" tIns="91425" rIns="91425" bIns="91425" anchor="t" anchorCtr="0">
            <a:noAutofit/>
          </a:bodyPr>
          <a:lstStyle>
            <a:lvl1pPr marR="0" lvl="0" algn="ctr">
              <a:lnSpc>
                <a:spcPct val="90000"/>
              </a:lnSpc>
              <a:spcBef>
                <a:spcPts val="10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1pPr>
            <a:lvl2pPr marR="0" lvl="1"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2pPr>
            <a:lvl3pPr marR="0" lvl="2"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3pPr>
            <a:lvl4pPr marR="0" lvl="3"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4pPr>
            <a:lvl5pPr marR="0" lvl="4"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5pPr>
            <a:lvl6pPr marR="0" lvl="5"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6pPr>
            <a:lvl7pPr marR="0" lvl="6"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7pPr>
            <a:lvl8pPr marR="0" lvl="7"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8pPr>
            <a:lvl9pPr marR="0" lvl="8" algn="ctr">
              <a:lnSpc>
                <a:spcPct val="90000"/>
              </a:lnSpc>
              <a:spcBef>
                <a:spcPts val="50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6" name="Google Shape;16;p16"/>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7" name="Google Shape;17;p1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8" name="Google Shape;18;p16"/>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9" name="Google Shape;19;p16"/>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20" name="Google Shape;20;p16"/>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21" name="Google Shape;21;p16"/>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22" name="Google Shape;22;p16"/>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107" name="Google Shape;107;p25"/>
          <p:cNvSpPr txBox="1">
            <a:spLocks noGrp="1"/>
          </p:cNvSpPr>
          <p:nvPr>
            <p:ph type="body" idx="1"/>
          </p:nvPr>
        </p:nvSpPr>
        <p:spPr>
          <a:xfrm rot="5400000">
            <a:off x="3920331" y="-1256505"/>
            <a:ext cx="4351338" cy="10515599"/>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08" name="Google Shape;108;p25"/>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9" name="Google Shape;109;p25"/>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0" name="Google Shape;110;p25"/>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1"/>
        <p:cNvGrpSpPr/>
        <p:nvPr/>
      </p:nvGrpSpPr>
      <p:grpSpPr>
        <a:xfrm>
          <a:off x="0" y="0"/>
          <a:ext cx="0" cy="0"/>
          <a:chOff x="0" y="0"/>
          <a:chExt cx="0" cy="0"/>
        </a:xfrm>
      </p:grpSpPr>
      <p:sp>
        <p:nvSpPr>
          <p:cNvPr id="112" name="Google Shape;112;p26"/>
          <p:cNvSpPr txBox="1">
            <a:spLocks noGrp="1"/>
          </p:cNvSpPr>
          <p:nvPr>
            <p:ph type="title"/>
          </p:nvPr>
        </p:nvSpPr>
        <p:spPr>
          <a:xfrm rot="5400000">
            <a:off x="7133431" y="1956594"/>
            <a:ext cx="5811838" cy="2628899"/>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113" name="Google Shape;113;p26"/>
          <p:cNvSpPr txBox="1">
            <a:spLocks noGrp="1"/>
          </p:cNvSpPr>
          <p:nvPr>
            <p:ph type="body" idx="1"/>
          </p:nvPr>
        </p:nvSpPr>
        <p:spPr>
          <a:xfrm rot="5400000">
            <a:off x="1799431" y="-596105"/>
            <a:ext cx="5811838" cy="7734299"/>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14" name="Google Shape;114;p26"/>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5" name="Google Shape;115;p2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6" name="Google Shape;116;p26"/>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7"/>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25" name="Google Shape;25;p17"/>
          <p:cNvSpPr txBox="1">
            <a:spLocks noGrp="1"/>
          </p:cNvSpPr>
          <p:nvPr>
            <p:ph type="body" idx="1"/>
          </p:nvPr>
        </p:nvSpPr>
        <p:spPr>
          <a:xfrm>
            <a:off x="838200" y="1825625"/>
            <a:ext cx="10515599" cy="435133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6" name="Google Shape;26;p17"/>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Google Shape;27;p17"/>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Google Shape;28;p17"/>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29" name="Google Shape;29;p17"/>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30" name="Google Shape;30;p17"/>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831850" y="1709738"/>
            <a:ext cx="10515599" cy="2852737"/>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33" name="Google Shape;33;p18"/>
          <p:cNvSpPr txBox="1">
            <a:spLocks noGrp="1"/>
          </p:cNvSpPr>
          <p:nvPr>
            <p:ph type="body" idx="1"/>
          </p:nvPr>
        </p:nvSpPr>
        <p:spPr>
          <a:xfrm>
            <a:off x="831850" y="4589462"/>
            <a:ext cx="10515599" cy="1500187"/>
          </a:xfrm>
          <a:prstGeom prst="rect">
            <a:avLst/>
          </a:prstGeom>
          <a:noFill/>
          <a:ln>
            <a:noFill/>
          </a:ln>
        </p:spPr>
        <p:txBody>
          <a:bodyPr spcFirstLastPara="1" wrap="square" lIns="91425" tIns="91425" rIns="91425" bIns="91425" anchor="t" anchorCtr="0">
            <a:noAutofit/>
          </a:bodyPr>
          <a:lstStyle>
            <a:lvl1pPr marL="457200" marR="0" lvl="0"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rgbClr val="888888"/>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34" name="Google Shape;34;p18"/>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Google Shape;35;p1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Google Shape;36;p18"/>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37" name="Google Shape;37;p18"/>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38" name="Google Shape;38;p18"/>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39" name="Google Shape;39;p18"/>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40" name="Google Shape;40;p18"/>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41" name="Google Shape;41;p18"/>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42" name="Google Shape;42;p18"/>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19"/>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45" name="Google Shape;45;p19"/>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6" name="Google Shape;46;p19"/>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7" name="Google Shape;47;p19"/>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8" name="Google Shape;48;p1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9" name="Google Shape;49;p19"/>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50" name="Google Shape;50;p19"/>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51" name="Google Shape;51;p19"/>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52" name="Google Shape;52;p19"/>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53" name="Google Shape;53;p19"/>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54" name="Google Shape;54;p19"/>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55" name="Google Shape;55;p19"/>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6"/>
        <p:cNvGrpSpPr/>
        <p:nvPr/>
      </p:nvGrpSpPr>
      <p:grpSpPr>
        <a:xfrm>
          <a:off x="0" y="0"/>
          <a:ext cx="0" cy="0"/>
          <a:chOff x="0" y="0"/>
          <a:chExt cx="0" cy="0"/>
        </a:xfrm>
      </p:grpSpPr>
      <p:sp>
        <p:nvSpPr>
          <p:cNvPr id="57" name="Google Shape;57;p20"/>
          <p:cNvSpPr txBox="1">
            <a:spLocks noGrp="1"/>
          </p:cNvSpPr>
          <p:nvPr>
            <p:ph type="title"/>
          </p:nvPr>
        </p:nvSpPr>
        <p:spPr>
          <a:xfrm>
            <a:off x="839787"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58" name="Google Shape;58;p20"/>
          <p:cNvSpPr txBox="1">
            <a:spLocks noGrp="1"/>
          </p:cNvSpPr>
          <p:nvPr>
            <p:ph type="body" idx="1"/>
          </p:nvPr>
        </p:nvSpPr>
        <p:spPr>
          <a:xfrm>
            <a:off x="839787" y="1681163"/>
            <a:ext cx="5157787" cy="823912"/>
          </a:xfrm>
          <a:prstGeom prst="rect">
            <a:avLst/>
          </a:prstGeom>
          <a:noFill/>
          <a:ln>
            <a:noFill/>
          </a:ln>
        </p:spPr>
        <p:txBody>
          <a:bodyPr spcFirstLastPara="1" wrap="square" lIns="91425" tIns="91425" rIns="91425" bIns="91425" anchor="b" anchorCtr="0">
            <a:noAutofit/>
          </a:bodyPr>
          <a:lstStyle>
            <a:lvl1pPr marL="457200" marR="0" lvl="0"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59" name="Google Shape;59;p20"/>
          <p:cNvSpPr txBox="1">
            <a:spLocks noGrp="1"/>
          </p:cNvSpPr>
          <p:nvPr>
            <p:ph type="body" idx="2"/>
          </p:nvPr>
        </p:nvSpPr>
        <p:spPr>
          <a:xfrm>
            <a:off x="839787" y="2505075"/>
            <a:ext cx="5157787" cy="368458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60" name="Google Shape;60;p20"/>
          <p:cNvSpPr txBox="1">
            <a:spLocks noGrp="1"/>
          </p:cNvSpPr>
          <p:nvPr>
            <p:ph type="body" idx="3"/>
          </p:nvPr>
        </p:nvSpPr>
        <p:spPr>
          <a:xfrm>
            <a:off x="6172200" y="1681163"/>
            <a:ext cx="5183187" cy="823912"/>
          </a:xfrm>
          <a:prstGeom prst="rect">
            <a:avLst/>
          </a:prstGeom>
          <a:noFill/>
          <a:ln>
            <a:noFill/>
          </a:ln>
        </p:spPr>
        <p:txBody>
          <a:bodyPr spcFirstLastPara="1" wrap="square" lIns="91425" tIns="91425" rIns="91425" bIns="91425" anchor="b" anchorCtr="0">
            <a:noAutofit/>
          </a:bodyPr>
          <a:lstStyle>
            <a:lvl1pPr marL="457200" marR="0" lvl="0"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61" name="Google Shape;61;p20"/>
          <p:cNvSpPr txBox="1">
            <a:spLocks noGrp="1"/>
          </p:cNvSpPr>
          <p:nvPr>
            <p:ph type="body" idx="4"/>
          </p:nvPr>
        </p:nvSpPr>
        <p:spPr>
          <a:xfrm>
            <a:off x="6172200" y="2505075"/>
            <a:ext cx="5183187" cy="3684588"/>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62" name="Google Shape;62;p20"/>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3" name="Google Shape;63;p20"/>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Google Shape;64;p20"/>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65" name="Google Shape;65;p20"/>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66" name="Google Shape;66;p20"/>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67" name="Google Shape;67;p20"/>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68" name="Google Shape;68;p20"/>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69" name="Google Shape;69;p20"/>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70" name="Google Shape;70;p20"/>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21"/>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73" name="Google Shape;73;p21"/>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4" name="Google Shape;74;p2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5" name="Google Shape;75;p21"/>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76" name="Google Shape;76;p21"/>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77" name="Google Shape;77;p21"/>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8" name="Google Shape;78;p21"/>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79" name="Google Shape;79;p21"/>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80" name="Google Shape;80;p21"/>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81" name="Google Shape;81;p21"/>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2"/>
        <p:cNvGrpSpPr/>
        <p:nvPr/>
      </p:nvGrpSpPr>
      <p:grpSpPr>
        <a:xfrm>
          <a:off x="0" y="0"/>
          <a:ext cx="0" cy="0"/>
          <a:chOff x="0" y="0"/>
          <a:chExt cx="0" cy="0"/>
        </a:xfrm>
      </p:grpSpPr>
      <p:sp>
        <p:nvSpPr>
          <p:cNvPr id="83" name="Google Shape;83;p2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4" name="Google Shape;84;p22"/>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22"/>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86" name="Google Shape;86;p22"/>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87" name="Google Shape;87;p22"/>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88" name="Google Shape;88;p22"/>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89" name="Google Shape;89;p22"/>
          <p:cNvSpPr txBox="1"/>
          <p:nvPr/>
        </p:nvSpPr>
        <p:spPr>
          <a:xfrm>
            <a:off x="8382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888888"/>
              </a:buClr>
              <a:buSzPts val="300"/>
              <a:buFont typeface="Calibri"/>
              <a:buNone/>
            </a:pPr>
            <a:r>
              <a:rPr lang="en-US" sz="1200" b="0" i="0" u="none" strike="noStrike" cap="none">
                <a:solidFill>
                  <a:srgbClr val="888888"/>
                </a:solidFill>
                <a:latin typeface="Calibri"/>
                <a:ea typeface="Calibri"/>
                <a:cs typeface="Calibri"/>
                <a:sym typeface="Calibri"/>
              </a:rPr>
              <a:t>1/21/15</a:t>
            </a:r>
            <a:endParaRPr sz="1400" b="0" i="0" u="none" strike="noStrike" cap="none">
              <a:solidFill>
                <a:srgbClr val="000000"/>
              </a:solidFill>
              <a:latin typeface="Arial"/>
              <a:ea typeface="Arial"/>
              <a:cs typeface="Arial"/>
              <a:sym typeface="Arial"/>
            </a:endParaRPr>
          </a:p>
        </p:txBody>
      </p:sp>
      <p:sp>
        <p:nvSpPr>
          <p:cNvPr id="90" name="Google Shape;90;p22"/>
          <p:cNvSpPr txBox="1"/>
          <p:nvPr/>
        </p:nvSpPr>
        <p:spPr>
          <a:xfrm>
            <a:off x="8610600" y="6356350"/>
            <a:ext cx="27431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1"/>
        <p:cNvGrpSpPr/>
        <p:nvPr/>
      </p:nvGrpSpPr>
      <p:grpSpPr>
        <a:xfrm>
          <a:off x="0" y="0"/>
          <a:ext cx="0" cy="0"/>
          <a:chOff x="0" y="0"/>
          <a:chExt cx="0" cy="0"/>
        </a:xfrm>
      </p:grpSpPr>
      <p:sp>
        <p:nvSpPr>
          <p:cNvPr id="92" name="Google Shape;92;p23"/>
          <p:cNvSpPr txBox="1">
            <a:spLocks noGrp="1"/>
          </p:cNvSpPr>
          <p:nvPr>
            <p:ph type="title"/>
          </p:nvPr>
        </p:nvSpPr>
        <p:spPr>
          <a:xfrm>
            <a:off x="839787" y="457200"/>
            <a:ext cx="3932237" cy="1600199"/>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93" name="Google Shape;93;p23"/>
          <p:cNvSpPr txBox="1">
            <a:spLocks noGrp="1"/>
          </p:cNvSpPr>
          <p:nvPr>
            <p:ph type="body" idx="1"/>
          </p:nvPr>
        </p:nvSpPr>
        <p:spPr>
          <a:xfrm>
            <a:off x="5183187" y="987425"/>
            <a:ext cx="6172199" cy="4873624"/>
          </a:xfrm>
          <a:prstGeom prst="rect">
            <a:avLst/>
          </a:prstGeom>
          <a:noFill/>
          <a:ln>
            <a:noFill/>
          </a:ln>
        </p:spPr>
        <p:txBody>
          <a:bodyPr spcFirstLastPara="1" wrap="square" lIns="91425" tIns="91425" rIns="91425" bIns="91425" anchor="t" anchorCtr="0">
            <a:noAutofit/>
          </a:bodyPr>
          <a:lstStyle>
            <a:lvl1pPr marL="457200" marR="0" lvl="0"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a:lnSpc>
                <a:spcPct val="9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94" name="Google Shape;94;p23"/>
          <p:cNvSpPr txBox="1">
            <a:spLocks noGrp="1"/>
          </p:cNvSpPr>
          <p:nvPr>
            <p:ph type="body" idx="2"/>
          </p:nvPr>
        </p:nvSpPr>
        <p:spPr>
          <a:xfrm>
            <a:off x="839787" y="2057400"/>
            <a:ext cx="3932237" cy="3811588"/>
          </a:xfrm>
          <a:prstGeom prst="rect">
            <a:avLst/>
          </a:prstGeom>
          <a:noFill/>
          <a:ln>
            <a:noFill/>
          </a:ln>
        </p:spPr>
        <p:txBody>
          <a:bodyPr spcFirstLastPara="1" wrap="square" lIns="91425" tIns="91425" rIns="91425" bIns="91425" anchor="t" anchorCtr="0">
            <a:noAutofit/>
          </a:bodyPr>
          <a:lstStyle>
            <a:lvl1pPr marL="457200" marR="0" lvl="0"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95" name="Google Shape;95;p23"/>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6" name="Google Shape;96;p2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7" name="Google Shape;97;p23"/>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8"/>
        <p:cNvGrpSpPr/>
        <p:nvPr/>
      </p:nvGrpSpPr>
      <p:grpSpPr>
        <a:xfrm>
          <a:off x="0" y="0"/>
          <a:ext cx="0" cy="0"/>
          <a:chOff x="0" y="0"/>
          <a:chExt cx="0" cy="0"/>
        </a:xfrm>
      </p:grpSpPr>
      <p:sp>
        <p:nvSpPr>
          <p:cNvPr id="99" name="Google Shape;99;p24"/>
          <p:cNvSpPr txBox="1">
            <a:spLocks noGrp="1"/>
          </p:cNvSpPr>
          <p:nvPr>
            <p:ph type="title"/>
          </p:nvPr>
        </p:nvSpPr>
        <p:spPr>
          <a:xfrm>
            <a:off x="839787" y="457200"/>
            <a:ext cx="3932237" cy="1600199"/>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a:lnSpc>
                <a:spcPct val="100000"/>
              </a:lnSpc>
              <a:spcBef>
                <a:spcPts val="0"/>
              </a:spcBef>
              <a:spcAft>
                <a:spcPts val="0"/>
              </a:spcAft>
              <a:buSzPts val="1400"/>
              <a:buNone/>
              <a:defRPr sz="1800"/>
            </a:lvl2pPr>
            <a:lvl3pPr marR="0" lvl="2" algn="l">
              <a:lnSpc>
                <a:spcPct val="100000"/>
              </a:lnSpc>
              <a:spcBef>
                <a:spcPts val="0"/>
              </a:spcBef>
              <a:spcAft>
                <a:spcPts val="0"/>
              </a:spcAft>
              <a:buSzPts val="1400"/>
              <a:buNone/>
              <a:defRPr sz="1800"/>
            </a:lvl3pPr>
            <a:lvl4pPr marR="0" lvl="3" algn="l">
              <a:lnSpc>
                <a:spcPct val="100000"/>
              </a:lnSpc>
              <a:spcBef>
                <a:spcPts val="0"/>
              </a:spcBef>
              <a:spcAft>
                <a:spcPts val="0"/>
              </a:spcAft>
              <a:buSzPts val="1400"/>
              <a:buNone/>
              <a:defRPr sz="1800"/>
            </a:lvl4pPr>
            <a:lvl5pPr marR="0" lvl="4" algn="l">
              <a:lnSpc>
                <a:spcPct val="100000"/>
              </a:lnSpc>
              <a:spcBef>
                <a:spcPts val="0"/>
              </a:spcBef>
              <a:spcAft>
                <a:spcPts val="0"/>
              </a:spcAft>
              <a:buSzPts val="1400"/>
              <a:buNone/>
              <a:defRPr sz="1800"/>
            </a:lvl5pPr>
            <a:lvl6pPr marR="0" lvl="5" algn="l">
              <a:lnSpc>
                <a:spcPct val="100000"/>
              </a:lnSpc>
              <a:spcBef>
                <a:spcPts val="0"/>
              </a:spcBef>
              <a:spcAft>
                <a:spcPts val="0"/>
              </a:spcAft>
              <a:buSzPts val="1400"/>
              <a:buNone/>
              <a:defRPr sz="1800"/>
            </a:lvl6pPr>
            <a:lvl7pPr marR="0" lvl="6" algn="l">
              <a:lnSpc>
                <a:spcPct val="100000"/>
              </a:lnSpc>
              <a:spcBef>
                <a:spcPts val="0"/>
              </a:spcBef>
              <a:spcAft>
                <a:spcPts val="0"/>
              </a:spcAft>
              <a:buSzPts val="1400"/>
              <a:buNone/>
              <a:defRPr sz="1800"/>
            </a:lvl7pPr>
            <a:lvl8pPr marR="0" lvl="7" algn="l">
              <a:lnSpc>
                <a:spcPct val="100000"/>
              </a:lnSpc>
              <a:spcBef>
                <a:spcPts val="0"/>
              </a:spcBef>
              <a:spcAft>
                <a:spcPts val="0"/>
              </a:spcAft>
              <a:buSzPts val="1400"/>
              <a:buNone/>
              <a:defRPr sz="1800"/>
            </a:lvl8pPr>
            <a:lvl9pPr marR="0" lvl="8" algn="l">
              <a:lnSpc>
                <a:spcPct val="100000"/>
              </a:lnSpc>
              <a:spcBef>
                <a:spcPts val="0"/>
              </a:spcBef>
              <a:spcAft>
                <a:spcPts val="0"/>
              </a:spcAft>
              <a:buSzPts val="1400"/>
              <a:buNone/>
              <a:defRPr sz="1800"/>
            </a:lvl9pPr>
          </a:lstStyle>
          <a:p>
            <a:endParaRPr/>
          </a:p>
        </p:txBody>
      </p:sp>
      <p:sp>
        <p:nvSpPr>
          <p:cNvPr id="100" name="Google Shape;100;p24"/>
          <p:cNvSpPr>
            <a:spLocks noGrp="1"/>
          </p:cNvSpPr>
          <p:nvPr>
            <p:ph type="pic" idx="2"/>
          </p:nvPr>
        </p:nvSpPr>
        <p:spPr>
          <a:xfrm>
            <a:off x="5183187" y="987425"/>
            <a:ext cx="6172199" cy="4873624"/>
          </a:xfrm>
          <a:prstGeom prst="rect">
            <a:avLst/>
          </a:prstGeom>
          <a:noFill/>
          <a:ln>
            <a:noFill/>
          </a:ln>
        </p:spPr>
        <p:txBody>
          <a:bodyPr spcFirstLastPara="1" wrap="square" lIns="91425" tIns="91425" rIns="91425" bIns="91425" anchor="ctr" anchorCtr="0">
            <a:noAutofit/>
          </a:bodyPr>
          <a:lstStyle>
            <a:lvl1pPr marR="0" lvl="0" algn="l" rtl="0">
              <a:lnSpc>
                <a:spcPct val="90000"/>
              </a:lnSpc>
              <a:spcBef>
                <a:spcPts val="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01" name="Google Shape;101;p24"/>
          <p:cNvSpPr txBox="1">
            <a:spLocks noGrp="1"/>
          </p:cNvSpPr>
          <p:nvPr>
            <p:ph type="body" idx="1"/>
          </p:nvPr>
        </p:nvSpPr>
        <p:spPr>
          <a:xfrm>
            <a:off x="839787" y="2057400"/>
            <a:ext cx="3932237" cy="3811588"/>
          </a:xfrm>
          <a:prstGeom prst="rect">
            <a:avLst/>
          </a:prstGeom>
          <a:noFill/>
          <a:ln>
            <a:noFill/>
          </a:ln>
        </p:spPr>
        <p:txBody>
          <a:bodyPr spcFirstLastPara="1" wrap="square" lIns="91425" tIns="91425" rIns="91425" bIns="91425" anchor="t" anchorCtr="0">
            <a:noAutofit/>
          </a:bodyPr>
          <a:lstStyle>
            <a:lvl1pPr marL="457200" marR="0" lvl="0"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L="914400" marR="0" lvl="1"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2pPr>
            <a:lvl3pPr marL="1371600" marR="0" lvl="2"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3pPr>
            <a:lvl4pPr marL="1828800" marR="0" lvl="3"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4pPr>
            <a:lvl5pPr marL="2286000" marR="0" lvl="4"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5pPr>
            <a:lvl6pPr marL="2743200" marR="0" lvl="5"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6pPr>
            <a:lvl7pPr marL="3200400" marR="0" lvl="6"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7pPr>
            <a:lvl8pPr marL="3657600" marR="0" lvl="7"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8pPr>
            <a:lvl9pPr marL="4114800" marR="0" lvl="8" indent="-228600" algn="l">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9pPr>
          </a:lstStyle>
          <a:p>
            <a:endParaRPr/>
          </a:p>
        </p:txBody>
      </p:sp>
      <p:sp>
        <p:nvSpPr>
          <p:cNvPr id="102" name="Google Shape;102;p24"/>
          <p:cNvSpPr txBox="1">
            <a:spLocks noGrp="1"/>
          </p:cNvSpPr>
          <p:nvPr>
            <p:ph type="dt" idx="10"/>
          </p:nvPr>
        </p:nvSpPr>
        <p:spPr>
          <a:xfrm>
            <a:off x="838200" y="6356350"/>
            <a:ext cx="2743199"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3" name="Google Shape;103;p24"/>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4" name="Google Shape;104;p24"/>
          <p:cNvSpPr txBox="1">
            <a:spLocks noGrp="1"/>
          </p:cNvSpPr>
          <p:nvPr>
            <p:ph type="sldNum" idx="12"/>
          </p:nvPr>
        </p:nvSpPr>
        <p:spPr>
          <a:xfrm>
            <a:off x="8610600" y="6356350"/>
            <a:ext cx="2743199"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838200" y="365125"/>
            <a:ext cx="10515599" cy="1325562"/>
          </a:xfrm>
          <a:prstGeom prst="rect">
            <a:avLst/>
          </a:prstGeom>
          <a:noFill/>
          <a:ln>
            <a:noFill/>
          </a:ln>
        </p:spPr>
        <p:txBody>
          <a:bodyPr spcFirstLastPara="1" wrap="square" lIns="91425" tIns="91425" rIns="91425" bIns="91425" anchor="ctr" anchorCtr="0">
            <a:noAutofit/>
          </a:bodyPr>
          <a:lstStyle>
            <a:lvl1pPr marR="0" lvl="0" algn="l" rtl="0">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5"/>
          <p:cNvSpPr txBox="1">
            <a:spLocks noGrp="1"/>
          </p:cNvSpPr>
          <p:nvPr>
            <p:ph type="body" idx="1"/>
          </p:nvPr>
        </p:nvSpPr>
        <p:spPr>
          <a:xfrm>
            <a:off x="838200" y="1825625"/>
            <a:ext cx="10515599" cy="4351338"/>
          </a:xfrm>
          <a:prstGeom prst="rect">
            <a:avLst/>
          </a:prstGeom>
          <a:noFill/>
          <a:ln>
            <a:noFill/>
          </a:ln>
        </p:spPr>
        <p:txBody>
          <a:bodyPr spcFirstLastPara="1" wrap="square" lIns="91425" tIns="91425" rIns="91425" bIns="91425" anchor="t" anchorCtr="0">
            <a:noAutofit/>
          </a:bodyPr>
          <a:lstStyle>
            <a:lvl1pPr marL="457200" marR="0" lvl="0" indent="-317500" algn="l" rtl="0">
              <a:lnSpc>
                <a:spcPct val="90000"/>
              </a:lnSpc>
              <a:spcBef>
                <a:spcPts val="10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90000"/>
              </a:lnSpc>
              <a:spcBef>
                <a:spcPts val="50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2" name="Google Shape;12;p15"/>
          <p:cNvSpPr txBox="1"/>
          <p:nvPr/>
        </p:nvSpPr>
        <p:spPr>
          <a:xfrm>
            <a:off x="2390700" y="6311925"/>
            <a:ext cx="7637700" cy="531000"/>
          </a:xfrm>
          <a:prstGeom prst="rect">
            <a:avLst/>
          </a:prstGeom>
          <a:noFill/>
          <a:ln>
            <a:noFill/>
          </a:ln>
        </p:spPr>
        <p:txBody>
          <a:bodyPr spcFirstLastPara="1" wrap="square" lIns="91425" tIns="91425" rIns="91425" bIns="91425" anchor="ctr" anchorCtr="0">
            <a:noAutofit/>
          </a:bodyPr>
          <a:lstStyle/>
          <a:p>
            <a:pPr marL="459105" marR="831850" lvl="0" indent="0" algn="ctr" rtl="0">
              <a:lnSpc>
                <a:spcPct val="105416"/>
              </a:lnSpc>
              <a:spcBef>
                <a:spcPts val="0"/>
              </a:spcBef>
              <a:spcAft>
                <a:spcPts val="0"/>
              </a:spcAft>
              <a:buClr>
                <a:srgbClr val="000000"/>
              </a:buClr>
              <a:buSzPts val="950"/>
              <a:buFont typeface="Arial"/>
              <a:buNone/>
            </a:pPr>
            <a:r>
              <a:rPr lang="en-US" sz="950" b="0" i="1" u="none" strike="noStrike" cap="none">
                <a:solidFill>
                  <a:schemeClr val="dk1"/>
                </a:solidFill>
                <a:latin typeface="Times New Roman"/>
                <a:ea typeface="Times New Roman"/>
                <a:cs typeface="Times New Roman"/>
                <a:sym typeface="Times New Roman"/>
              </a:rPr>
              <a:t>This</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material</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is</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based</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upon</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work</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supported</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by</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the</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Engineering</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Science</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Foundation of Dayton under</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Grant</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No.</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AD2018-0001</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and</a:t>
            </a:r>
            <a:r>
              <a:rPr lang="en-US" sz="950" b="0" i="0" u="none" strike="noStrike" cap="none">
                <a:solidFill>
                  <a:schemeClr val="dk1"/>
                </a:solidFill>
                <a:latin typeface="Times New Roman"/>
                <a:ea typeface="Times New Roman"/>
                <a:cs typeface="Times New Roman"/>
                <a:sym typeface="Times New Roman"/>
              </a:rPr>
              <a:t> </a:t>
            </a:r>
            <a:r>
              <a:rPr lang="en-US" sz="950" b="0" i="1" u="none" strike="noStrike" cap="none">
                <a:solidFill>
                  <a:schemeClr val="dk1"/>
                </a:solidFill>
                <a:latin typeface="Times New Roman"/>
                <a:ea typeface="Times New Roman"/>
                <a:cs typeface="Times New Roman"/>
                <a:sym typeface="Times New Roman"/>
              </a:rPr>
              <a:t>through a 2017-18  grant from the Marianist Foundation.</a:t>
            </a:r>
            <a:endParaRPr sz="1000" b="0" i="1"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discovere.or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hyperlink" Target="http://www.tryengineering.org/lessons/lifevest" TargetMode="External"/><Relationship Id="rId7" Type="http://schemas.openxmlformats.org/officeDocument/2006/relationships/hyperlink" Target="http://www.discover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1.png"/><Relationship Id="rId4" Type="http://schemas.openxmlformats.org/officeDocument/2006/relationships/hyperlink" Target="http://education.ohio.gov/Topics/Ohio-s-New-Learning-Standards/Ohios-New-Learning-Standards"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hyperlink" Target="http://www.wistatefair.com/wp/mobile-amusement-ride-and-game-operato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images.businessweek.com/ss/09/12/1210_best_internship_companies/5.htm" TargetMode="External"/><Relationship Id="rId4" Type="http://schemas.openxmlformats.org/officeDocument/2006/relationships/image" Target="../media/image3.jpeg"/><Relationship Id="rId9" Type="http://schemas.openxmlformats.org/officeDocument/2006/relationships/hyperlink" Target="http://www.gettyimages.com/detail/photo/doctor-and-nurses-taking-care-of-patient-royalty-free-image/dv41810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engineeringmessages.org/" TargetMode="Externa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png"/><Relationship Id="rId7"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D7C8CC33-597B-FF43-A789-C023F412B72F}"/>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0" name="Shape 116">
            <a:extLst>
              <a:ext uri="{FF2B5EF4-FFF2-40B4-BE49-F238E27FC236}">
                <a16:creationId xmlns:a16="http://schemas.microsoft.com/office/drawing/2014/main" id="{40F7CABB-A38A-1C47-8DA6-6335E6D111FB}"/>
              </a:ext>
            </a:extLst>
          </p:cNvPr>
          <p:cNvSpPr txBox="1">
            <a:spLocks noGrp="1"/>
          </p:cNvSpPr>
          <p:nvPr>
            <p:ph type="subTitle" idx="1"/>
          </p:nvPr>
        </p:nvSpPr>
        <p:spPr>
          <a:xfrm>
            <a:off x="1335923" y="3945639"/>
            <a:ext cx="5794799" cy="822017"/>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en-US" sz="5400" b="1" u="none" strike="noStrike" cap="none" baseline="0" dirty="0">
                <a:solidFill>
                  <a:schemeClr val="dk1"/>
                </a:solidFill>
                <a:latin typeface="Calibri"/>
                <a:ea typeface="Calibri"/>
                <a:cs typeface="Calibri"/>
                <a:sym typeface="Calibri"/>
              </a:rPr>
              <a:t>Save Max!</a:t>
            </a:r>
          </a:p>
        </p:txBody>
      </p:sp>
      <p:pic>
        <p:nvPicPr>
          <p:cNvPr id="11" name="Shape 117">
            <a:extLst>
              <a:ext uri="{FF2B5EF4-FFF2-40B4-BE49-F238E27FC236}">
                <a16:creationId xmlns:a16="http://schemas.microsoft.com/office/drawing/2014/main" id="{6ABF30D3-73E4-B44F-BCC8-97276C729BA3}"/>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132186" y="1338393"/>
            <a:ext cx="3356713" cy="4182729"/>
          </a:xfrm>
          <a:prstGeom prst="rect">
            <a:avLst/>
          </a:prstGeom>
          <a:noFill/>
          <a:ln>
            <a:noFill/>
          </a:ln>
        </p:spPr>
      </p:pic>
      <p:sp>
        <p:nvSpPr>
          <p:cNvPr id="12" name="Shape 118">
            <a:extLst>
              <a:ext uri="{FF2B5EF4-FFF2-40B4-BE49-F238E27FC236}">
                <a16:creationId xmlns:a16="http://schemas.microsoft.com/office/drawing/2014/main" id="{0557354F-5041-8845-B028-0417F5B6E58D}"/>
              </a:ext>
            </a:extLst>
          </p:cNvPr>
          <p:cNvSpPr/>
          <p:nvPr/>
        </p:nvSpPr>
        <p:spPr>
          <a:xfrm>
            <a:off x="8047181" y="5525697"/>
            <a:ext cx="1830626"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arial"/>
                <a:ea typeface="arial"/>
                <a:cs typeface="arial"/>
                <a:sym typeface="arial"/>
                <a:hlinkClick r:id="rId5"/>
              </a:rPr>
              <a:t>www.discovere.org</a:t>
            </a:r>
            <a:r>
              <a:rPr lang="en-US" sz="800" b="0" i="0" u="none" strike="noStrike" cap="none" baseline="0" dirty="0">
                <a:solidFill>
                  <a:srgbClr val="7D7D7D"/>
                </a:solidFill>
                <a:latin typeface="arial"/>
                <a:ea typeface="arial"/>
                <a:cs typeface="arial"/>
                <a:sym typeface="arial"/>
              </a:rPr>
              <a:t> </a:t>
            </a:r>
          </a:p>
        </p:txBody>
      </p:sp>
      <p:sp>
        <p:nvSpPr>
          <p:cNvPr id="13" name="Shape 119">
            <a:extLst>
              <a:ext uri="{FF2B5EF4-FFF2-40B4-BE49-F238E27FC236}">
                <a16:creationId xmlns:a16="http://schemas.microsoft.com/office/drawing/2014/main" id="{29057411-E3D8-4F43-869E-B73C934823E9}"/>
              </a:ext>
            </a:extLst>
          </p:cNvPr>
          <p:cNvSpPr txBox="1"/>
          <p:nvPr/>
        </p:nvSpPr>
        <p:spPr>
          <a:xfrm>
            <a:off x="407890" y="1466994"/>
            <a:ext cx="7650866" cy="1915499"/>
          </a:xfrm>
          <a:prstGeom prst="rect">
            <a:avLst/>
          </a:prstGeom>
          <a:noFill/>
          <a:ln>
            <a:noFill/>
          </a:ln>
        </p:spPr>
        <p:txBody>
          <a:bodyPr lIns="91425" tIns="45700" rIns="91425" bIns="45700" anchor="b" anchorCtr="0">
            <a:noAutofit/>
          </a:bodyPr>
          <a:lstStyle/>
          <a:p>
            <a:pPr marL="0" marR="0" lvl="0" indent="0" algn="ctr" rtl="0">
              <a:lnSpc>
                <a:spcPct val="140000"/>
              </a:lnSpc>
              <a:spcBef>
                <a:spcPts val="0"/>
              </a:spcBef>
              <a:spcAft>
                <a:spcPts val="1400"/>
              </a:spcAft>
              <a:buClr>
                <a:schemeClr val="dk1"/>
              </a:buClr>
              <a:buSzPct val="25000"/>
              <a:buFont typeface="Calibri"/>
              <a:buNone/>
            </a:pPr>
            <a:r>
              <a:rPr lang="en-US" sz="4400" b="1" i="0" u="none" strike="noStrike" cap="none" baseline="0" dirty="0">
                <a:solidFill>
                  <a:schemeClr val="dk1"/>
                </a:solidFill>
                <a:latin typeface="Calibri"/>
                <a:ea typeface="Calibri"/>
                <a:cs typeface="Calibri"/>
                <a:sym typeface="Calibri"/>
              </a:rPr>
              <a:t>TURNING IDEAS INTO REALITY:</a:t>
            </a:r>
            <a:br>
              <a:rPr lang="en-US" sz="3950" b="1" i="0" u="none" strike="noStrike" cap="none" baseline="0" dirty="0">
                <a:solidFill>
                  <a:schemeClr val="dk1"/>
                </a:solidFill>
                <a:latin typeface="Calibri"/>
                <a:ea typeface="Calibri"/>
                <a:cs typeface="Calibri"/>
                <a:sym typeface="Calibri"/>
              </a:rPr>
            </a:br>
            <a:r>
              <a:rPr lang="en-US" sz="4150" b="1" i="0" u="none" strike="noStrike" cap="none" baseline="0" dirty="0">
                <a:solidFill>
                  <a:schemeClr val="dk1"/>
                </a:solidFill>
                <a:latin typeface="Calibri"/>
                <a:ea typeface="Calibri"/>
                <a:cs typeface="Calibri"/>
                <a:sym typeface="Calibri"/>
              </a:rPr>
              <a:t>ENGINEERING A BETTER WORLD</a:t>
            </a: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932BE2D5-1DF8-414A-BB6E-46AE8AFA2427}"/>
              </a:ext>
            </a:extLst>
          </p:cNvPr>
          <p:cNvPicPr>
            <a:picLocks noChangeAspect="1"/>
          </p:cNvPicPr>
          <p:nvPr/>
        </p:nvPicPr>
        <p:blipFill>
          <a:blip r:embed="rId3"/>
          <a:stretch>
            <a:fillRect/>
          </a:stretch>
        </p:blipFill>
        <p:spPr>
          <a:xfrm>
            <a:off x="300446" y="5877840"/>
            <a:ext cx="1942691" cy="826911"/>
          </a:xfrm>
          <a:prstGeom prst="rect">
            <a:avLst/>
          </a:prstGeom>
        </p:spPr>
      </p:pic>
      <p:sp>
        <p:nvSpPr>
          <p:cNvPr id="9" name="Shape 211">
            <a:extLst>
              <a:ext uri="{FF2B5EF4-FFF2-40B4-BE49-F238E27FC236}">
                <a16:creationId xmlns:a16="http://schemas.microsoft.com/office/drawing/2014/main" id="{CB55B181-E10A-0446-A488-BB0AE495FE33}"/>
              </a:ext>
            </a:extLst>
          </p:cNvPr>
          <p:cNvSpPr txBox="1">
            <a:spLocks/>
          </p:cNvSpPr>
          <p:nvPr/>
        </p:nvSpPr>
        <p:spPr>
          <a:xfrm>
            <a:off x="452376" y="272519"/>
            <a:ext cx="10515599" cy="132556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25000"/>
            </a:pPr>
            <a:r>
              <a:rPr lang="en-US" sz="5400" b="1">
                <a:solidFill>
                  <a:schemeClr val="dk1"/>
                </a:solidFill>
                <a:latin typeface="Calibri"/>
                <a:ea typeface="Calibri"/>
                <a:cs typeface="Calibri"/>
                <a:sym typeface="Calibri"/>
              </a:rPr>
              <a:t>Engineering Design Process</a:t>
            </a:r>
            <a:endParaRPr lang="en-US" sz="5400" b="1" dirty="0">
              <a:solidFill>
                <a:schemeClr val="dk1"/>
              </a:solidFill>
              <a:latin typeface="Calibri"/>
              <a:ea typeface="Calibri"/>
              <a:cs typeface="Calibri"/>
              <a:sym typeface="Calibri"/>
            </a:endParaRPr>
          </a:p>
        </p:txBody>
      </p:sp>
      <p:sp>
        <p:nvSpPr>
          <p:cNvPr id="11" name="Shape 213">
            <a:extLst>
              <a:ext uri="{FF2B5EF4-FFF2-40B4-BE49-F238E27FC236}">
                <a16:creationId xmlns:a16="http://schemas.microsoft.com/office/drawing/2014/main" id="{A94AA454-0AC2-7043-AAD3-B9D78709E228}"/>
              </a:ext>
            </a:extLst>
          </p:cNvPr>
          <p:cNvSpPr/>
          <p:nvPr/>
        </p:nvSpPr>
        <p:spPr>
          <a:xfrm>
            <a:off x="5665832" y="1915302"/>
            <a:ext cx="6096000" cy="4039566"/>
          </a:xfrm>
          <a:prstGeom prst="rect">
            <a:avLst/>
          </a:prstGeom>
          <a:noFill/>
          <a:ln>
            <a:noFill/>
          </a:ln>
        </p:spPr>
        <p:txBody>
          <a:bodyPr lIns="91425" tIns="45700" rIns="91425" bIns="45700" anchor="t" anchorCtr="0">
            <a:noAutofit/>
          </a:bodyPr>
          <a:lstStyle/>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ASK: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What is the problem? How have others approached it? What are your constraints?</a:t>
            </a:r>
          </a:p>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IMAGINE: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What are some solutions? Brainstorm ideas. Choose the best one.</a:t>
            </a:r>
          </a:p>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PLAN: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Draw a diagram. Make lists of materials you will need.</a:t>
            </a:r>
          </a:p>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CREATE: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Follow your plan and create something. Test it out!</a:t>
            </a:r>
          </a:p>
          <a:p>
            <a:pPr marL="0" marR="0" lvl="0" indent="0" algn="l" rtl="0">
              <a:spcBef>
                <a:spcPts val="0"/>
              </a:spcBef>
              <a:spcAft>
                <a:spcPts val="1500"/>
              </a:spcAft>
              <a:buSzPct val="25000"/>
              <a:buNone/>
            </a:pPr>
            <a:r>
              <a:rPr lang="en-US" sz="1800" b="1" i="0" u="none" strike="noStrike" cap="none" baseline="0" dirty="0">
                <a:solidFill>
                  <a:srgbClr val="474747"/>
                </a:solidFill>
                <a:latin typeface="Calibri" panose="020F0502020204030204" pitchFamily="34" charset="0"/>
                <a:cs typeface="Calibri" panose="020F0502020204030204" pitchFamily="34" charset="0"/>
                <a:sym typeface="Arial"/>
              </a:rPr>
              <a:t>IMPROVE: </a:t>
            </a:r>
            <a:r>
              <a:rPr lang="en-US" sz="1800" b="0" i="0" u="none" strike="noStrike" cap="none" baseline="0" dirty="0">
                <a:solidFill>
                  <a:srgbClr val="474747"/>
                </a:solidFill>
                <a:latin typeface="Calibri" panose="020F0502020204030204" pitchFamily="34" charset="0"/>
                <a:cs typeface="Calibri" panose="020F0502020204030204" pitchFamily="34" charset="0"/>
                <a:sym typeface="Arial"/>
              </a:rPr>
              <a:t>What works? What doesn't? What could work better? Modify your designs to make it better. Test it out!</a:t>
            </a:r>
          </a:p>
          <a:p>
            <a:pPr marL="0" marR="0" lvl="0" indent="0" algn="l" rtl="0">
              <a:spcBef>
                <a:spcPts val="0"/>
              </a:spcBef>
              <a:spcAft>
                <a:spcPts val="1500"/>
              </a:spcAft>
              <a:buSzPct val="25000"/>
              <a:buNone/>
            </a:pPr>
            <a:endParaRPr lang="en-US" sz="800" b="0" i="0" u="none" strike="noStrike" cap="none" baseline="0" dirty="0">
              <a:solidFill>
                <a:srgbClr val="474747"/>
              </a:solidFill>
              <a:latin typeface="Arial"/>
              <a:ea typeface="Arial"/>
              <a:cs typeface="Arial"/>
              <a:sym typeface="Arial"/>
            </a:endParaRPr>
          </a:p>
          <a:p>
            <a:pPr marL="0" marR="0" lvl="0" indent="0" algn="l" rtl="0">
              <a:spcBef>
                <a:spcPts val="0"/>
              </a:spcBef>
              <a:spcAft>
                <a:spcPts val="1500"/>
              </a:spcAft>
              <a:buSzPct val="25000"/>
              <a:buNone/>
            </a:pPr>
            <a:endParaRPr lang="en-US" sz="800" dirty="0">
              <a:solidFill>
                <a:srgbClr val="474747"/>
              </a:solidFill>
            </a:endParaRPr>
          </a:p>
          <a:p>
            <a:pPr marL="0" marR="0" lvl="0" indent="0" algn="l" rtl="0">
              <a:spcBef>
                <a:spcPts val="0"/>
              </a:spcBef>
              <a:spcAft>
                <a:spcPts val="1500"/>
              </a:spcAft>
              <a:buSzPct val="25000"/>
              <a:buNone/>
            </a:pPr>
            <a:r>
              <a:rPr lang="en-US" sz="800" b="0" i="0" u="none" strike="noStrike" cap="none" baseline="0" dirty="0" err="1">
                <a:solidFill>
                  <a:srgbClr val="474747"/>
                </a:solidFill>
                <a:latin typeface="Arial"/>
                <a:ea typeface="Arial"/>
                <a:cs typeface="Arial"/>
                <a:sym typeface="Arial"/>
              </a:rPr>
              <a:t>www.teachengineering.org</a:t>
            </a:r>
            <a:endParaRPr lang="en-US" sz="800" b="0" i="0" u="none" strike="noStrike" cap="none" baseline="0" dirty="0">
              <a:solidFill>
                <a:srgbClr val="474747"/>
              </a:solidFill>
              <a:latin typeface="Arial"/>
              <a:ea typeface="Arial"/>
              <a:cs typeface="Arial"/>
              <a:sym typeface="Arial"/>
            </a:endParaRPr>
          </a:p>
        </p:txBody>
      </p:sp>
      <p:pic>
        <p:nvPicPr>
          <p:cNvPr id="7" name="Shape 212">
            <a:extLst>
              <a:ext uri="{FF2B5EF4-FFF2-40B4-BE49-F238E27FC236}">
                <a16:creationId xmlns:a16="http://schemas.microsoft.com/office/drawing/2014/main" id="{BAA09EE3-0127-7246-92C7-C2F3E8045C2B}"/>
              </a:ext>
            </a:extLst>
          </p:cNvPr>
          <p:cNvPicPr preferRelativeResize="0"/>
          <p:nvPr/>
        </p:nvPicPr>
        <p:blipFill rotWithShape="1">
          <a:blip r:embed="rId4">
            <a:alphaModFix/>
          </a:blip>
          <a:srcRect/>
          <a:stretch/>
        </p:blipFill>
        <p:spPr>
          <a:xfrm>
            <a:off x="579120" y="1569838"/>
            <a:ext cx="4808039" cy="4295462"/>
          </a:xfrm>
          <a:prstGeom prst="rect">
            <a:avLst/>
          </a:prstGeom>
          <a:noFill/>
          <a:ln>
            <a:noFill/>
          </a:ln>
        </p:spPr>
      </p:pic>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7F813D11-8730-7840-BC63-017FC02980A1}"/>
              </a:ext>
            </a:extLst>
          </p:cNvPr>
          <p:cNvPicPr>
            <a:picLocks noChangeAspect="1"/>
          </p:cNvPicPr>
          <p:nvPr/>
        </p:nvPicPr>
        <p:blipFill>
          <a:blip r:embed="rId3"/>
          <a:stretch>
            <a:fillRect/>
          </a:stretch>
        </p:blipFill>
        <p:spPr>
          <a:xfrm>
            <a:off x="300446" y="5877840"/>
            <a:ext cx="1942691" cy="826911"/>
          </a:xfrm>
          <a:prstGeom prst="rect">
            <a:avLst/>
          </a:prstGeom>
        </p:spPr>
      </p:pic>
      <p:pic>
        <p:nvPicPr>
          <p:cNvPr id="12" name="Shape 222">
            <a:extLst>
              <a:ext uri="{FF2B5EF4-FFF2-40B4-BE49-F238E27FC236}">
                <a16:creationId xmlns:a16="http://schemas.microsoft.com/office/drawing/2014/main" id="{A15F0351-2A4A-CE4B-92B7-2751B5588B41}"/>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567987" y="702395"/>
            <a:ext cx="2911372" cy="2726606"/>
          </a:xfrm>
          <a:prstGeom prst="rect">
            <a:avLst/>
          </a:prstGeom>
          <a:noFill/>
          <a:ln>
            <a:noFill/>
          </a:ln>
        </p:spPr>
      </p:pic>
      <p:pic>
        <p:nvPicPr>
          <p:cNvPr id="13" name="Shape 223">
            <a:extLst>
              <a:ext uri="{FF2B5EF4-FFF2-40B4-BE49-F238E27FC236}">
                <a16:creationId xmlns:a16="http://schemas.microsoft.com/office/drawing/2014/main" id="{B361D95F-02F5-EF4B-9C28-98E600E46FF0}"/>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6581033" y="4162639"/>
            <a:ext cx="4934606" cy="2098308"/>
          </a:xfrm>
          <a:prstGeom prst="rect">
            <a:avLst/>
          </a:prstGeom>
          <a:noFill/>
          <a:ln>
            <a:noFill/>
          </a:ln>
        </p:spPr>
      </p:pic>
      <p:sp>
        <p:nvSpPr>
          <p:cNvPr id="14" name="Shape 224">
            <a:extLst>
              <a:ext uri="{FF2B5EF4-FFF2-40B4-BE49-F238E27FC236}">
                <a16:creationId xmlns:a16="http://schemas.microsoft.com/office/drawing/2014/main" id="{6F1F3E56-F117-DA48-BD3C-DAC04C4DF0CF}"/>
              </a:ext>
            </a:extLst>
          </p:cNvPr>
          <p:cNvSpPr txBox="1">
            <a:spLocks noGrp="1"/>
          </p:cNvSpPr>
          <p:nvPr>
            <p:ph type="title"/>
          </p:nvPr>
        </p:nvSpPr>
        <p:spPr>
          <a:xfrm>
            <a:off x="444302" y="363423"/>
            <a:ext cx="10515599" cy="916135"/>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Engineering Design Process</a:t>
            </a:r>
          </a:p>
        </p:txBody>
      </p:sp>
      <p:sp>
        <p:nvSpPr>
          <p:cNvPr id="15" name="Shape 225">
            <a:extLst>
              <a:ext uri="{FF2B5EF4-FFF2-40B4-BE49-F238E27FC236}">
                <a16:creationId xmlns:a16="http://schemas.microsoft.com/office/drawing/2014/main" id="{4D93C85C-B7B6-304A-A7BD-0AA1FB9DB9CF}"/>
              </a:ext>
            </a:extLst>
          </p:cNvPr>
          <p:cNvSpPr txBox="1">
            <a:spLocks noGrp="1"/>
          </p:cNvSpPr>
          <p:nvPr>
            <p:ph type="body" idx="1"/>
          </p:nvPr>
        </p:nvSpPr>
        <p:spPr>
          <a:xfrm>
            <a:off x="588679" y="1318094"/>
            <a:ext cx="6967185" cy="517005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sz="2800" b="1" i="0" u="none" strike="noStrike" cap="none" baseline="0" dirty="0">
                <a:solidFill>
                  <a:schemeClr val="dk1"/>
                </a:solidFill>
                <a:latin typeface="Calibri"/>
                <a:ea typeface="Calibri"/>
                <a:cs typeface="Calibri"/>
                <a:sym typeface="Calibri"/>
              </a:rPr>
              <a:t>Imagine</a:t>
            </a:r>
            <a:r>
              <a:rPr lang="en-US" sz="2800" b="0" i="0" u="none" strike="noStrike" cap="none" baseline="0" dirty="0">
                <a:solidFill>
                  <a:schemeClr val="dk1"/>
                </a:solidFill>
                <a:latin typeface="Calibri"/>
                <a:ea typeface="Calibri"/>
                <a:cs typeface="Calibri"/>
                <a:sym typeface="Calibri"/>
              </a:rPr>
              <a:t> </a:t>
            </a:r>
            <a:r>
              <a:rPr lang="en-US" sz="2800" b="0" i="1" u="none" strike="noStrike" cap="none" baseline="0" dirty="0">
                <a:solidFill>
                  <a:schemeClr val="dk1"/>
                </a:solidFill>
                <a:latin typeface="Calibri"/>
                <a:ea typeface="Calibri"/>
                <a:cs typeface="Calibri"/>
                <a:sym typeface="Calibri"/>
              </a:rPr>
              <a:t>(10 min.)</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INDIVIDUALLY: Observe available materials, and brainstorm and write design ideas </a:t>
            </a:r>
            <a:r>
              <a:rPr lang="en-US" sz="2400" b="0" i="1" u="none" strike="noStrike" cap="none" baseline="0" dirty="0">
                <a:solidFill>
                  <a:schemeClr val="dk1"/>
                </a:solidFill>
                <a:latin typeface="Calibri"/>
                <a:ea typeface="Calibri"/>
                <a:cs typeface="Calibri"/>
                <a:sym typeface="Calibri"/>
              </a:rPr>
              <a:t>(5 min.)</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TEAM: Share individual ideas </a:t>
            </a:r>
            <a:r>
              <a:rPr lang="en-US" sz="2400" b="0" i="1" u="none" strike="noStrike" cap="none" baseline="0" dirty="0">
                <a:solidFill>
                  <a:schemeClr val="dk1"/>
                </a:solidFill>
                <a:latin typeface="Calibri"/>
                <a:ea typeface="Calibri"/>
                <a:cs typeface="Calibri"/>
                <a:sym typeface="Calibri"/>
              </a:rPr>
              <a:t>(5 min.) </a:t>
            </a:r>
          </a:p>
          <a:p>
            <a:pPr marL="228600" marR="0" lvl="0" indent="-228600" algn="l" rtl="0">
              <a:lnSpc>
                <a:spcPct val="90000"/>
              </a:lnSpc>
              <a:spcBef>
                <a:spcPts val="1000"/>
              </a:spcBef>
              <a:buClr>
                <a:schemeClr val="dk1"/>
              </a:buClr>
              <a:buSzPct val="100000"/>
              <a:buFont typeface="Arial"/>
              <a:buChar char="•"/>
            </a:pPr>
            <a:r>
              <a:rPr lang="en-US" sz="2800" b="1" i="0" u="none" strike="noStrike" cap="none" baseline="0" dirty="0">
                <a:solidFill>
                  <a:schemeClr val="dk1"/>
                </a:solidFill>
                <a:latin typeface="Calibri"/>
                <a:ea typeface="Calibri"/>
                <a:cs typeface="Calibri"/>
                <a:sym typeface="Calibri"/>
              </a:rPr>
              <a:t>Plan</a:t>
            </a:r>
            <a:r>
              <a:rPr lang="en-US" sz="2400" b="0" i="0" u="none" strike="noStrike" cap="none" baseline="0" dirty="0">
                <a:solidFill>
                  <a:schemeClr val="dk1"/>
                </a:solidFill>
                <a:latin typeface="Calibri"/>
                <a:ea typeface="Calibri"/>
                <a:cs typeface="Calibri"/>
                <a:sym typeface="Calibri"/>
              </a:rPr>
              <a:t> </a:t>
            </a:r>
            <a:r>
              <a:rPr lang="en-US" sz="2400" b="0" i="1" u="none" strike="noStrike" cap="none" baseline="0" dirty="0">
                <a:solidFill>
                  <a:schemeClr val="dk1"/>
                </a:solidFill>
                <a:latin typeface="Calibri"/>
                <a:ea typeface="Calibri"/>
                <a:cs typeface="Calibri"/>
                <a:sym typeface="Calibri"/>
              </a:rPr>
              <a:t>(5 min.)</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Choose and sketch a team design plan</a:t>
            </a:r>
          </a:p>
          <a:p>
            <a:pPr marL="228600" marR="0" lvl="0" indent="-228600" algn="l" rtl="0">
              <a:lnSpc>
                <a:spcPct val="90000"/>
              </a:lnSpc>
              <a:spcBef>
                <a:spcPts val="1000"/>
              </a:spcBef>
              <a:buClr>
                <a:schemeClr val="dk1"/>
              </a:buClr>
              <a:buSzPct val="100000"/>
              <a:buFont typeface="Arial"/>
              <a:buChar char="•"/>
            </a:pPr>
            <a:r>
              <a:rPr lang="en-US" sz="2800" b="1" i="0" u="none" strike="noStrike" cap="none" baseline="0" dirty="0">
                <a:solidFill>
                  <a:schemeClr val="dk1"/>
                </a:solidFill>
                <a:latin typeface="Calibri"/>
                <a:ea typeface="Calibri"/>
                <a:cs typeface="Calibri"/>
                <a:sym typeface="Calibri"/>
              </a:rPr>
              <a:t>Create</a:t>
            </a:r>
            <a:r>
              <a:rPr lang="en-US" sz="2800" b="0" i="0" u="none" strike="noStrike" cap="none" baseline="0" dirty="0">
                <a:solidFill>
                  <a:schemeClr val="dk1"/>
                </a:solidFill>
                <a:latin typeface="Calibri"/>
                <a:ea typeface="Calibri"/>
                <a:cs typeface="Calibri"/>
                <a:sym typeface="Calibri"/>
              </a:rPr>
              <a:t> </a:t>
            </a:r>
            <a:r>
              <a:rPr lang="en-US" sz="2400" b="0" i="1" u="none" strike="noStrike" cap="none" baseline="0" dirty="0">
                <a:solidFill>
                  <a:schemeClr val="dk1"/>
                </a:solidFill>
                <a:latin typeface="Calibri"/>
                <a:ea typeface="Calibri"/>
                <a:cs typeface="Calibri"/>
                <a:sym typeface="Calibri"/>
              </a:rPr>
              <a:t>(10 min.)</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Gather materials</a:t>
            </a:r>
          </a:p>
          <a:p>
            <a:pPr marL="685800" marR="0" lvl="1" indent="-228600" algn="l" rtl="0">
              <a:lnSpc>
                <a:spcPct val="90000"/>
              </a:lnSpc>
              <a:spcBef>
                <a:spcPts val="500"/>
              </a:spcBef>
              <a:buClr>
                <a:schemeClr val="dk1"/>
              </a:buClr>
              <a:buSzPct val="100000"/>
              <a:buFont typeface="Arial"/>
              <a:buChar char="•"/>
            </a:pPr>
            <a:r>
              <a:rPr lang="en-US" sz="2400" b="0" i="0" u="none" strike="noStrike" cap="none" baseline="0" dirty="0">
                <a:solidFill>
                  <a:schemeClr val="dk1"/>
                </a:solidFill>
                <a:latin typeface="Calibri"/>
                <a:ea typeface="Calibri"/>
                <a:cs typeface="Calibri"/>
                <a:sym typeface="Calibri"/>
              </a:rPr>
              <a:t>Construct your team design plan</a:t>
            </a:r>
          </a:p>
          <a:p>
            <a:pPr marL="228600" marR="0" lvl="0" indent="-228600" algn="l" rtl="0">
              <a:lnSpc>
                <a:spcPct val="90000"/>
              </a:lnSpc>
              <a:spcBef>
                <a:spcPts val="1000"/>
              </a:spcBef>
              <a:buClr>
                <a:schemeClr val="dk1"/>
              </a:buClr>
              <a:buSzPct val="100000"/>
              <a:buFont typeface="Arial"/>
              <a:buChar char="•"/>
            </a:pPr>
            <a:r>
              <a:rPr lang="en-US" sz="2800" b="1" i="0" u="none" strike="noStrike" cap="none" baseline="0" dirty="0">
                <a:solidFill>
                  <a:schemeClr val="dk1"/>
                </a:solidFill>
                <a:latin typeface="Calibri"/>
                <a:ea typeface="Calibri"/>
                <a:cs typeface="Calibri"/>
                <a:sym typeface="Calibri"/>
              </a:rPr>
              <a:t>Improve and Test </a:t>
            </a:r>
            <a:r>
              <a:rPr lang="en-US" sz="2400" b="0" i="1" u="none" strike="noStrike" cap="none" baseline="0" dirty="0">
                <a:solidFill>
                  <a:schemeClr val="dk1"/>
                </a:solidFill>
                <a:latin typeface="Calibri"/>
                <a:ea typeface="Calibri"/>
                <a:cs typeface="Calibri"/>
                <a:sym typeface="Calibri"/>
              </a:rPr>
              <a:t>(10 min.)</a:t>
            </a: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D758C6F6-892E-AA40-A4CD-114967E6CB18}"/>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0" name="Shape 232">
            <a:extLst>
              <a:ext uri="{FF2B5EF4-FFF2-40B4-BE49-F238E27FC236}">
                <a16:creationId xmlns:a16="http://schemas.microsoft.com/office/drawing/2014/main" id="{BB084973-1294-EC42-BAB1-33BCD80C0575}"/>
              </a:ext>
            </a:extLst>
          </p:cNvPr>
          <p:cNvSpPr txBox="1">
            <a:spLocks noGrp="1"/>
          </p:cNvSpPr>
          <p:nvPr>
            <p:ph type="title"/>
          </p:nvPr>
        </p:nvSpPr>
        <p:spPr>
          <a:xfrm>
            <a:off x="447944" y="348370"/>
            <a:ext cx="10515599" cy="982764"/>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Design Reflection</a:t>
            </a:r>
          </a:p>
        </p:txBody>
      </p:sp>
      <p:sp>
        <p:nvSpPr>
          <p:cNvPr id="11" name="Shape 233">
            <a:extLst>
              <a:ext uri="{FF2B5EF4-FFF2-40B4-BE49-F238E27FC236}">
                <a16:creationId xmlns:a16="http://schemas.microsoft.com/office/drawing/2014/main" id="{43CAFF4D-8800-3B4C-A80A-07F514949797}"/>
              </a:ext>
            </a:extLst>
          </p:cNvPr>
          <p:cNvSpPr txBox="1">
            <a:spLocks noGrp="1"/>
          </p:cNvSpPr>
          <p:nvPr>
            <p:ph type="body" idx="1"/>
          </p:nvPr>
        </p:nvSpPr>
        <p:spPr>
          <a:xfrm>
            <a:off x="590271" y="1322661"/>
            <a:ext cx="10016892" cy="5613399"/>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What went well? Not so well?  Why?</a:t>
            </a:r>
          </a:p>
          <a:p>
            <a:pPr marL="228600" marR="0" lvl="0" indent="-228600" algn="l" rtl="0">
              <a:lnSpc>
                <a:spcPct val="10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What aspects of other team designs stood out to you?  </a:t>
            </a:r>
          </a:p>
          <a:p>
            <a:pPr marL="228600" marR="0" lvl="0" indent="-228600" algn="l" rtl="0">
              <a:lnSpc>
                <a:spcPct val="10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Did other designs give you ideas for ways to improve your design?</a:t>
            </a:r>
          </a:p>
          <a:p>
            <a:pPr marL="228600" marR="0" lvl="0" indent="-228600" algn="l" rtl="0">
              <a:lnSpc>
                <a:spcPct val="10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What modifications would you make if we had time to complete the design challenge again?</a:t>
            </a:r>
          </a:p>
          <a:p>
            <a:pPr marL="228600" marR="0" lvl="0" indent="-228600" algn="l" rtl="0">
              <a:lnSpc>
                <a:spcPct val="10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What was special properties of the materials you used in your design helped it be able to float? </a:t>
            </a:r>
          </a:p>
          <a:p>
            <a:pPr marL="228600" marR="0" lvl="0" indent="-50800" algn="l" rtl="0">
              <a:lnSpc>
                <a:spcPct val="120000"/>
              </a:lnSpc>
              <a:spcBef>
                <a:spcPts val="1000"/>
              </a:spcBef>
              <a:buClr>
                <a:schemeClr val="dk1"/>
              </a:buClr>
              <a:buFont typeface="Arial"/>
              <a:buNone/>
            </a:pPr>
            <a:endParaRPr sz="28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A16AA7DC-4F11-E84D-9119-4A438F003126}"/>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1" name="Shape 242">
            <a:extLst>
              <a:ext uri="{FF2B5EF4-FFF2-40B4-BE49-F238E27FC236}">
                <a16:creationId xmlns:a16="http://schemas.microsoft.com/office/drawing/2014/main" id="{592049B8-05E6-F04C-B1DC-340F5B4F3D3E}"/>
              </a:ext>
            </a:extLst>
          </p:cNvPr>
          <p:cNvSpPr txBox="1">
            <a:spLocks/>
          </p:cNvSpPr>
          <p:nvPr/>
        </p:nvSpPr>
        <p:spPr>
          <a:xfrm>
            <a:off x="482600" y="307647"/>
            <a:ext cx="10515599" cy="104522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25000"/>
            </a:pPr>
            <a:r>
              <a:rPr lang="en-US" sz="5400" b="1">
                <a:solidFill>
                  <a:schemeClr val="dk1"/>
                </a:solidFill>
                <a:latin typeface="Calibri"/>
                <a:ea typeface="Calibri"/>
                <a:cs typeface="Calibri"/>
                <a:sym typeface="Calibri"/>
              </a:rPr>
              <a:t>Wrap Up</a:t>
            </a:r>
            <a:endParaRPr lang="en-US" sz="5400" b="1" dirty="0">
              <a:solidFill>
                <a:schemeClr val="dk1"/>
              </a:solidFill>
              <a:latin typeface="Calibri"/>
              <a:ea typeface="Calibri"/>
              <a:cs typeface="Calibri"/>
              <a:sym typeface="Calibri"/>
            </a:endParaRPr>
          </a:p>
        </p:txBody>
      </p:sp>
      <p:sp>
        <p:nvSpPr>
          <p:cNvPr id="12" name="Shape 243">
            <a:extLst>
              <a:ext uri="{FF2B5EF4-FFF2-40B4-BE49-F238E27FC236}">
                <a16:creationId xmlns:a16="http://schemas.microsoft.com/office/drawing/2014/main" id="{420EF970-019B-054D-92AB-C7065B7E9005}"/>
              </a:ext>
            </a:extLst>
          </p:cNvPr>
          <p:cNvSpPr txBox="1">
            <a:spLocks noGrp="1"/>
          </p:cNvSpPr>
          <p:nvPr>
            <p:ph type="body" idx="1"/>
          </p:nvPr>
        </p:nvSpPr>
        <p:spPr>
          <a:xfrm>
            <a:off x="579120" y="1315111"/>
            <a:ext cx="7719440" cy="2186231"/>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dk1"/>
              </a:buClr>
              <a:buFont typeface="Arial"/>
              <a:buNone/>
            </a:pPr>
            <a:endParaRPr sz="2800" b="0" i="0" u="none" strike="noStrike" cap="none" baseline="0" dirty="0">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100000"/>
              <a:buFont typeface="Arial"/>
              <a:buChar char="•"/>
            </a:pPr>
            <a:r>
              <a:rPr lang="en-US" sz="3600" u="none" strike="noStrike" cap="none" baseline="0" dirty="0">
                <a:solidFill>
                  <a:schemeClr val="dk1"/>
                </a:solidFill>
                <a:latin typeface="Calibri"/>
                <a:ea typeface="Calibri"/>
                <a:cs typeface="Calibri"/>
                <a:sym typeface="Calibri"/>
              </a:rPr>
              <a:t>What ideas do you have for engineering a better world?</a:t>
            </a:r>
          </a:p>
          <a:p>
            <a:pPr marL="0" marR="0" lvl="0" indent="0" algn="l" rtl="0">
              <a:lnSpc>
                <a:spcPct val="80000"/>
              </a:lnSpc>
              <a:spcBef>
                <a:spcPts val="1000"/>
              </a:spcBef>
              <a:buClr>
                <a:schemeClr val="dk1"/>
              </a:buClr>
              <a:buFont typeface="Arial"/>
              <a:buNone/>
            </a:pPr>
            <a:endParaRPr sz="3600" u="none" strike="noStrike" cap="none" baseline="0" dirty="0">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100000"/>
              <a:buFont typeface="Arial"/>
              <a:buChar char="•"/>
            </a:pPr>
            <a:r>
              <a:rPr lang="en-US" sz="3600" u="none" strike="noStrike" cap="none" baseline="0" dirty="0">
                <a:solidFill>
                  <a:schemeClr val="dk1"/>
                </a:solidFill>
                <a:latin typeface="Calibri"/>
                <a:ea typeface="Calibri"/>
                <a:cs typeface="Calibri"/>
                <a:sym typeface="Calibri"/>
              </a:rPr>
              <a:t>How can you turn ideas into reality?</a:t>
            </a:r>
          </a:p>
        </p:txBody>
      </p:sp>
      <p:pic>
        <p:nvPicPr>
          <p:cNvPr id="13" name="Shape 244">
            <a:extLst>
              <a:ext uri="{FF2B5EF4-FFF2-40B4-BE49-F238E27FC236}">
                <a16:creationId xmlns:a16="http://schemas.microsoft.com/office/drawing/2014/main" id="{1E0160E6-FA8F-4B45-9A77-D7812DB7A587}"/>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7851228" y="1586060"/>
            <a:ext cx="3738328" cy="4276681"/>
          </a:xfrm>
          <a:prstGeom prst="rect">
            <a:avLst/>
          </a:prstGeom>
          <a:noFill/>
          <a:ln>
            <a:noFill/>
          </a:ln>
        </p:spPr>
      </p:pic>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4"/>
          <p:cNvSpPr txBox="1">
            <a:spLocks noGrp="1"/>
          </p:cNvSpPr>
          <p:nvPr>
            <p:ph type="body" idx="1"/>
          </p:nvPr>
        </p:nvSpPr>
        <p:spPr>
          <a:xfrm>
            <a:off x="625926" y="711337"/>
            <a:ext cx="5392800" cy="55473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1100"/>
              <a:buFont typeface="Arial"/>
              <a:buNone/>
            </a:pPr>
            <a:r>
              <a:rPr lang="en-US" sz="1800" i="1" dirty="0">
                <a:solidFill>
                  <a:schemeClr val="dk1"/>
                </a:solidFill>
                <a:latin typeface="Calibri"/>
                <a:ea typeface="Calibri"/>
                <a:cs typeface="Calibri"/>
                <a:sym typeface="Calibri"/>
              </a:rPr>
              <a:t>This material is based upon work supported by: </a:t>
            </a:r>
            <a:endParaRPr sz="1800" i="1" dirty="0">
              <a:solidFill>
                <a:schemeClr val="dk1"/>
              </a:solidFill>
              <a:latin typeface="Calibri"/>
              <a:ea typeface="Calibri"/>
              <a:cs typeface="Calibri"/>
              <a:sym typeface="Calibri"/>
            </a:endParaRPr>
          </a:p>
          <a:p>
            <a:pPr marL="457200" lvl="0" indent="-355600" algn="l" rtl="0">
              <a:lnSpc>
                <a:spcPct val="90000"/>
              </a:lnSpc>
              <a:spcBef>
                <a:spcPts val="0"/>
              </a:spcBef>
              <a:spcAft>
                <a:spcPts val="0"/>
              </a:spcAft>
              <a:buSzPts val="2000"/>
              <a:buFont typeface="Calibri"/>
              <a:buChar char="-"/>
            </a:pPr>
            <a:r>
              <a:rPr lang="en-US" sz="1800" i="1" dirty="0">
                <a:solidFill>
                  <a:schemeClr val="dk1"/>
                </a:solidFill>
                <a:latin typeface="Calibri"/>
                <a:ea typeface="Calibri"/>
                <a:cs typeface="Calibri"/>
                <a:sym typeface="Calibri"/>
              </a:rPr>
              <a:t>the National Science Foundation under Grant No. EEC – 1009607</a:t>
            </a:r>
            <a:endParaRPr sz="1800" i="1" dirty="0">
              <a:solidFill>
                <a:schemeClr val="dk1"/>
              </a:solidFill>
              <a:latin typeface="Calibri"/>
              <a:ea typeface="Calibri"/>
              <a:cs typeface="Calibri"/>
              <a:sym typeface="Calibri"/>
            </a:endParaRPr>
          </a:p>
          <a:p>
            <a:pPr marL="457200" lvl="0" indent="-355600" algn="l" rtl="0">
              <a:lnSpc>
                <a:spcPct val="90000"/>
              </a:lnSpc>
              <a:spcBef>
                <a:spcPts val="0"/>
              </a:spcBef>
              <a:spcAft>
                <a:spcPts val="0"/>
              </a:spcAft>
              <a:buSzPts val="2000"/>
              <a:buFont typeface="Calibri"/>
              <a:buChar char="-"/>
            </a:pPr>
            <a:r>
              <a:rPr lang="en-US" sz="1800" i="1" dirty="0" err="1">
                <a:solidFill>
                  <a:schemeClr val="dk1"/>
                </a:solidFill>
                <a:latin typeface="Calibri"/>
                <a:ea typeface="Calibri"/>
                <a:cs typeface="Calibri"/>
                <a:sym typeface="Calibri"/>
              </a:rPr>
              <a:t>EiF</a:t>
            </a:r>
            <a:r>
              <a:rPr lang="en-US" sz="1800" i="1" dirty="0">
                <a:solidFill>
                  <a:schemeClr val="dk1"/>
                </a:solidFill>
                <a:latin typeface="Calibri"/>
                <a:ea typeface="Calibri"/>
                <a:cs typeface="Calibri"/>
                <a:sym typeface="Calibri"/>
              </a:rPr>
              <a:t> grant 14.06</a:t>
            </a:r>
            <a:endParaRPr sz="1800" i="1" dirty="0">
              <a:solidFill>
                <a:schemeClr val="dk1"/>
              </a:solidFill>
              <a:latin typeface="Calibri"/>
              <a:ea typeface="Calibri"/>
              <a:cs typeface="Calibri"/>
              <a:sym typeface="Calibri"/>
            </a:endParaRPr>
          </a:p>
          <a:p>
            <a:pPr marL="457200" lvl="0" indent="-355600" algn="l" rtl="0">
              <a:lnSpc>
                <a:spcPct val="90000"/>
              </a:lnSpc>
              <a:spcBef>
                <a:spcPts val="0"/>
              </a:spcBef>
              <a:spcAft>
                <a:spcPts val="0"/>
              </a:spcAft>
              <a:buSzPts val="2000"/>
              <a:buFont typeface="Calibri"/>
              <a:buChar char="-"/>
            </a:pPr>
            <a:r>
              <a:rPr lang="en-US" sz="1800" i="1" dirty="0">
                <a:solidFill>
                  <a:schemeClr val="dk1"/>
                </a:solidFill>
                <a:latin typeface="Calibri"/>
                <a:ea typeface="Calibri"/>
                <a:cs typeface="Calibri"/>
                <a:sym typeface="Calibri"/>
              </a:rPr>
              <a:t>Engineering Science Foundation of Dayton under </a:t>
            </a:r>
            <a:br>
              <a:rPr lang="en-US" sz="1800" i="1" dirty="0">
                <a:solidFill>
                  <a:schemeClr val="dk1"/>
                </a:solidFill>
                <a:latin typeface="Calibri"/>
                <a:ea typeface="Calibri"/>
                <a:cs typeface="Calibri"/>
                <a:sym typeface="Calibri"/>
              </a:rPr>
            </a:br>
            <a:r>
              <a:rPr lang="en-US" sz="1800" i="1" dirty="0">
                <a:solidFill>
                  <a:schemeClr val="dk1"/>
                </a:solidFill>
                <a:latin typeface="Calibri"/>
                <a:ea typeface="Calibri"/>
                <a:cs typeface="Calibri"/>
                <a:sym typeface="Calibri"/>
              </a:rPr>
              <a:t>Grant No. AD2018-0001 </a:t>
            </a:r>
            <a:endParaRPr sz="1800" i="1" dirty="0">
              <a:solidFill>
                <a:schemeClr val="dk1"/>
              </a:solidFill>
              <a:latin typeface="Calibri"/>
              <a:ea typeface="Calibri"/>
              <a:cs typeface="Calibri"/>
              <a:sym typeface="Calibri"/>
            </a:endParaRPr>
          </a:p>
          <a:p>
            <a:pPr marL="457200" lvl="0" indent="-355600" algn="l" rtl="0">
              <a:lnSpc>
                <a:spcPct val="90000"/>
              </a:lnSpc>
              <a:spcBef>
                <a:spcPts val="0"/>
              </a:spcBef>
              <a:spcAft>
                <a:spcPts val="0"/>
              </a:spcAft>
              <a:buSzPts val="2000"/>
              <a:buFont typeface="Calibri"/>
              <a:buChar char="-"/>
            </a:pPr>
            <a:r>
              <a:rPr lang="en-US" sz="1800" i="1" dirty="0">
                <a:solidFill>
                  <a:schemeClr val="dk1"/>
                </a:solidFill>
                <a:latin typeface="Calibri"/>
                <a:ea typeface="Calibri"/>
                <a:cs typeface="Calibri"/>
                <a:sym typeface="Calibri"/>
              </a:rPr>
              <a:t>2017-18 grant from the Marianist Foundation.</a:t>
            </a:r>
            <a:endParaRPr sz="1800" i="1" dirty="0">
              <a:solidFill>
                <a:schemeClr val="dk1"/>
              </a:solidFill>
              <a:latin typeface="Calibri"/>
              <a:ea typeface="Calibri"/>
              <a:cs typeface="Calibri"/>
              <a:sym typeface="Calibri"/>
            </a:endParaRPr>
          </a:p>
          <a:p>
            <a:pPr marL="0" marR="0" lvl="0" indent="0" algn="l" rtl="0">
              <a:lnSpc>
                <a:spcPct val="80000"/>
              </a:lnSpc>
              <a:spcBef>
                <a:spcPts val="1000"/>
              </a:spcBef>
              <a:spcAft>
                <a:spcPts val="0"/>
              </a:spcAft>
              <a:buClr>
                <a:schemeClr val="dk1"/>
              </a:buClr>
              <a:buSzPts val="450"/>
              <a:buFont typeface="Arial"/>
              <a:buNone/>
            </a:pPr>
            <a:r>
              <a:rPr lang="en-US" sz="1800" b="0" i="1" u="none" strike="noStrike" cap="none" dirty="0">
                <a:solidFill>
                  <a:schemeClr val="dk1"/>
                </a:solidFill>
                <a:latin typeface="Calibri"/>
                <a:ea typeface="Calibri"/>
                <a:cs typeface="Calibri"/>
                <a:sym typeface="Calibri"/>
              </a:rPr>
              <a:t>References:</a:t>
            </a:r>
            <a:endParaRPr dirty="0"/>
          </a:p>
          <a:p>
            <a:pPr marL="228600" marR="0" lvl="0" indent="-215900" algn="l" rtl="0">
              <a:lnSpc>
                <a:spcPct val="80000"/>
              </a:lnSpc>
              <a:spcBef>
                <a:spcPts val="100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Life vest challenge. (n.d.). </a:t>
            </a:r>
            <a:r>
              <a:rPr lang="en-US" sz="1800" b="0" i="1" u="none" strike="noStrike" cap="none" dirty="0" err="1">
                <a:solidFill>
                  <a:schemeClr val="dk1"/>
                </a:solidFill>
                <a:latin typeface="Calibri"/>
                <a:ea typeface="Calibri"/>
                <a:cs typeface="Calibri"/>
                <a:sym typeface="Calibri"/>
              </a:rPr>
              <a:t>Tryengineering.com</a:t>
            </a:r>
            <a:r>
              <a:rPr lang="en-US" sz="1800" b="0" i="0" u="none" strike="noStrike" cap="none" dirty="0">
                <a:solidFill>
                  <a:schemeClr val="dk1"/>
                </a:solidFill>
                <a:latin typeface="Calibri"/>
                <a:ea typeface="Calibri"/>
                <a:cs typeface="Calibri"/>
                <a:sym typeface="Calibri"/>
              </a:rPr>
              <a:t>. Developed by IEEE as part of </a:t>
            </a:r>
            <a:r>
              <a:rPr lang="en-US" sz="1800" b="0" i="0" u="none" strike="noStrike" cap="none" dirty="0" err="1">
                <a:solidFill>
                  <a:schemeClr val="dk1"/>
                </a:solidFill>
                <a:latin typeface="Calibri"/>
                <a:ea typeface="Calibri"/>
                <a:cs typeface="Calibri"/>
                <a:sym typeface="Calibri"/>
              </a:rPr>
              <a:t>TryEngineering</a:t>
            </a:r>
            <a:r>
              <a:rPr lang="en-US" sz="1800" b="0" i="0" u="none" strike="noStrike" cap="none" dirty="0">
                <a:solidFill>
                  <a:schemeClr val="dk1"/>
                </a:solidFill>
                <a:latin typeface="Calibri"/>
                <a:ea typeface="Calibri"/>
                <a:cs typeface="Calibri"/>
                <a:sym typeface="Calibri"/>
              </a:rPr>
              <a:t>. Retrieved from: </a:t>
            </a:r>
            <a:r>
              <a:rPr lang="en-US" sz="1800" b="0" i="0" u="sng" strike="noStrike" cap="none" dirty="0">
                <a:solidFill>
                  <a:schemeClr val="hlink"/>
                </a:solidFill>
                <a:latin typeface="Calibri"/>
                <a:ea typeface="Calibri"/>
                <a:cs typeface="Calibri"/>
                <a:sym typeface="Calibri"/>
                <a:hlinkClick r:id="rId3"/>
              </a:rPr>
              <a:t>http://www.tryengineering.org/lessons/lifevest</a:t>
            </a:r>
            <a:r>
              <a:rPr lang="en-US" sz="1800" b="0" i="0" u="none" strike="noStrike" cap="none" dirty="0">
                <a:solidFill>
                  <a:schemeClr val="dk1"/>
                </a:solidFill>
                <a:latin typeface="Calibri"/>
                <a:ea typeface="Calibri"/>
                <a:cs typeface="Calibri"/>
                <a:sym typeface="Calibri"/>
              </a:rPr>
              <a:t>.</a:t>
            </a:r>
            <a:endParaRPr dirty="0"/>
          </a:p>
          <a:p>
            <a:pPr marL="228600" marR="0" lvl="0" indent="-215900" algn="l" rtl="0">
              <a:lnSpc>
                <a:spcPct val="80000"/>
              </a:lnSpc>
              <a:spcBef>
                <a:spcPts val="1000"/>
              </a:spcBef>
              <a:spcAft>
                <a:spcPts val="0"/>
              </a:spcAft>
              <a:buClr>
                <a:schemeClr val="dk1"/>
              </a:buClr>
              <a:buSzPts val="1800"/>
              <a:buFont typeface="Arial"/>
              <a:buChar char="•"/>
            </a:pPr>
            <a:r>
              <a:rPr lang="en-US" sz="1800" b="0" i="0" u="none" strike="noStrike" cap="none" dirty="0">
                <a:solidFill>
                  <a:schemeClr val="dk1"/>
                </a:solidFill>
                <a:latin typeface="Calibri"/>
                <a:ea typeface="Calibri"/>
                <a:cs typeface="Calibri"/>
                <a:sym typeface="Calibri"/>
              </a:rPr>
              <a:t>Ohio's new learning standards. </a:t>
            </a:r>
            <a:r>
              <a:rPr lang="en-US" sz="1800" b="0" i="1" u="none" strike="noStrike" cap="none" dirty="0">
                <a:solidFill>
                  <a:schemeClr val="dk1"/>
                </a:solidFill>
                <a:latin typeface="Calibri"/>
                <a:ea typeface="Calibri"/>
                <a:cs typeface="Calibri"/>
                <a:sym typeface="Calibri"/>
              </a:rPr>
              <a:t>Ohio department of education</a:t>
            </a:r>
            <a:r>
              <a:rPr lang="en-US" sz="1800" b="0" i="0" u="none" strike="noStrike" cap="none" dirty="0">
                <a:solidFill>
                  <a:schemeClr val="dk1"/>
                </a:solidFill>
                <a:latin typeface="Calibri"/>
                <a:ea typeface="Calibri"/>
                <a:cs typeface="Calibri"/>
                <a:sym typeface="Calibri"/>
              </a:rPr>
              <a:t>.  08 Aug 2014.  Retrieved from: </a:t>
            </a:r>
            <a:r>
              <a:rPr lang="en-US" sz="1800" b="0" i="0" u="sng" strike="noStrike" cap="none" dirty="0">
                <a:solidFill>
                  <a:schemeClr val="hlink"/>
                </a:solidFill>
                <a:latin typeface="Calibri"/>
                <a:ea typeface="Calibri"/>
                <a:cs typeface="Calibri"/>
                <a:sym typeface="Calibri"/>
                <a:hlinkClick r:id="rId4"/>
              </a:rPr>
              <a:t>http://education.ohio.gov/Topics/Ohio-s-New-Learning-Standards/Ohios-New-Learning-Standards</a:t>
            </a:r>
            <a:r>
              <a:rPr lang="en-US" sz="1800" b="0" i="0" u="none" strike="noStrike" cap="none" dirty="0">
                <a:solidFill>
                  <a:schemeClr val="dk1"/>
                </a:solidFill>
                <a:latin typeface="Calibri"/>
                <a:ea typeface="Calibri"/>
                <a:cs typeface="Calibri"/>
                <a:sym typeface="Calibri"/>
              </a:rPr>
              <a:t>.</a:t>
            </a:r>
            <a:endParaRPr dirty="0"/>
          </a:p>
          <a:p>
            <a:pPr marL="0" marR="0" lvl="0" indent="0" algn="l" rtl="0">
              <a:lnSpc>
                <a:spcPct val="80000"/>
              </a:lnSpc>
              <a:spcBef>
                <a:spcPts val="100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p:txBody>
      </p:sp>
      <p:pic>
        <p:nvPicPr>
          <p:cNvPr id="6" name="Picture 5" descr="Logo, company name&#10;&#10;Description automatically generated">
            <a:extLst>
              <a:ext uri="{FF2B5EF4-FFF2-40B4-BE49-F238E27FC236}">
                <a16:creationId xmlns:a16="http://schemas.microsoft.com/office/drawing/2014/main" id="{E8913A37-A53C-5049-8E86-AACB4A0DBA26}"/>
              </a:ext>
            </a:extLst>
          </p:cNvPr>
          <p:cNvPicPr>
            <a:picLocks noChangeAspect="1"/>
          </p:cNvPicPr>
          <p:nvPr/>
        </p:nvPicPr>
        <p:blipFill>
          <a:blip r:embed="rId5"/>
          <a:stretch>
            <a:fillRect/>
          </a:stretch>
        </p:blipFill>
        <p:spPr>
          <a:xfrm>
            <a:off x="300446" y="5877840"/>
            <a:ext cx="1942691" cy="826911"/>
          </a:xfrm>
          <a:prstGeom prst="rect">
            <a:avLst/>
          </a:prstGeom>
        </p:spPr>
      </p:pic>
      <p:pic>
        <p:nvPicPr>
          <p:cNvPr id="7" name="Shape 248">
            <a:extLst>
              <a:ext uri="{FF2B5EF4-FFF2-40B4-BE49-F238E27FC236}">
                <a16:creationId xmlns:a16="http://schemas.microsoft.com/office/drawing/2014/main" id="{C81CA224-E623-094E-8DAF-0AB3F44B3F9C}"/>
              </a:ext>
            </a:extLst>
          </p:cNvPr>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6562518" y="694196"/>
            <a:ext cx="4934389" cy="5372068"/>
          </a:xfrm>
          <a:prstGeom prst="rect">
            <a:avLst/>
          </a:prstGeom>
          <a:noFill/>
          <a:ln>
            <a:noFill/>
          </a:ln>
        </p:spPr>
      </p:pic>
      <p:sp>
        <p:nvSpPr>
          <p:cNvPr id="8" name="Shape 249">
            <a:extLst>
              <a:ext uri="{FF2B5EF4-FFF2-40B4-BE49-F238E27FC236}">
                <a16:creationId xmlns:a16="http://schemas.microsoft.com/office/drawing/2014/main" id="{F20FD93C-09A5-D74A-974A-7620AB1F1A74}"/>
              </a:ext>
            </a:extLst>
          </p:cNvPr>
          <p:cNvSpPr/>
          <p:nvPr/>
        </p:nvSpPr>
        <p:spPr>
          <a:xfrm>
            <a:off x="6478909" y="6079739"/>
            <a:ext cx="2185277"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arial"/>
                <a:ea typeface="arial"/>
                <a:cs typeface="arial"/>
                <a:sym typeface="arial"/>
                <a:hlinkClick r:id="rId7"/>
              </a:rPr>
              <a:t>www.discovere.org</a:t>
            </a:r>
            <a:r>
              <a:rPr lang="en-US" sz="800" b="0" i="0" u="none" strike="noStrike" cap="none" baseline="0" dirty="0">
                <a:solidFill>
                  <a:srgbClr val="7D7D7D"/>
                </a:solidFill>
                <a:latin typeface="arial"/>
                <a:ea typeface="arial"/>
                <a:cs typeface="arial"/>
                <a:sym typeface="arial"/>
              </a:rPr>
              <a:t> </a:t>
            </a: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1" name="Picture 10" descr="Logo, company name&#10;&#10;Description automatically generated">
            <a:extLst>
              <a:ext uri="{FF2B5EF4-FFF2-40B4-BE49-F238E27FC236}">
                <a16:creationId xmlns:a16="http://schemas.microsoft.com/office/drawing/2014/main" id="{EC2C570F-0E93-6744-AE26-06C6D6A384C6}"/>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4" name="Shape 126">
            <a:extLst>
              <a:ext uri="{FF2B5EF4-FFF2-40B4-BE49-F238E27FC236}">
                <a16:creationId xmlns:a16="http://schemas.microsoft.com/office/drawing/2014/main" id="{9ED0440F-EF6D-DE49-9905-A26C6F24F48F}"/>
              </a:ext>
            </a:extLst>
          </p:cNvPr>
          <p:cNvSpPr txBox="1">
            <a:spLocks noGrp="1"/>
          </p:cNvSpPr>
          <p:nvPr>
            <p:ph type="title"/>
          </p:nvPr>
        </p:nvSpPr>
        <p:spPr>
          <a:xfrm>
            <a:off x="482600" y="276344"/>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What does an engineer do?</a:t>
            </a:r>
          </a:p>
        </p:txBody>
      </p:sp>
      <p:sp>
        <p:nvSpPr>
          <p:cNvPr id="15" name="Shape 127">
            <a:extLst>
              <a:ext uri="{FF2B5EF4-FFF2-40B4-BE49-F238E27FC236}">
                <a16:creationId xmlns:a16="http://schemas.microsoft.com/office/drawing/2014/main" id="{AD184BB9-0C3A-6547-9F52-824B70B8CCCE}"/>
              </a:ext>
            </a:extLst>
          </p:cNvPr>
          <p:cNvSpPr txBox="1">
            <a:spLocks noGrp="1"/>
          </p:cNvSpPr>
          <p:nvPr>
            <p:ph type="body" idx="1"/>
          </p:nvPr>
        </p:nvSpPr>
        <p:spPr>
          <a:xfrm>
            <a:off x="579120" y="1456600"/>
            <a:ext cx="6894284" cy="3895512"/>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Solve problems and shape the future!</a:t>
            </a:r>
          </a:p>
          <a:p>
            <a:pPr marL="228600" marR="0" lvl="0" indent="-228600" algn="l" rtl="0">
              <a:lnSpc>
                <a:spcPct val="9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Create and design new “things” essential to health, happiness and safety:</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Chemical things – food, medicine, shampoo, fuels…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Building things – bridges, skyscrapers, roads…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Technology things – iPods, Cameras, electronic gadgets…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Fun things – toys, roller coasters, sporting goods...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Important things – water systems, medical devices and tools…</a:t>
            </a:r>
          </a:p>
          <a:p>
            <a:pPr marL="685800" marR="0" lvl="1" indent="-228600" algn="l" rtl="0">
              <a:lnSpc>
                <a:spcPct val="90000"/>
              </a:lnSpc>
              <a:spcBef>
                <a:spcPts val="50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Much, much more….</a:t>
            </a:r>
            <a:r>
              <a:rPr lang="en-US" sz="2000" b="1" i="0" u="none" strike="noStrike" cap="none" baseline="0" dirty="0">
                <a:solidFill>
                  <a:schemeClr val="dk1"/>
                </a:solidFill>
                <a:latin typeface="Calibri"/>
                <a:ea typeface="Calibri"/>
                <a:cs typeface="Calibri"/>
                <a:sym typeface="Calibri"/>
              </a:rPr>
              <a:t>the list is endless</a:t>
            </a:r>
          </a:p>
        </p:txBody>
      </p:sp>
      <p:pic>
        <p:nvPicPr>
          <p:cNvPr id="16" name="Shape 128">
            <a:extLst>
              <a:ext uri="{FF2B5EF4-FFF2-40B4-BE49-F238E27FC236}">
                <a16:creationId xmlns:a16="http://schemas.microsoft.com/office/drawing/2014/main" id="{B9DE48D5-F3D6-6A4F-97F7-68E97C5C6F07}"/>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652198" y="798463"/>
            <a:ext cx="2908651" cy="1696712"/>
          </a:xfrm>
          <a:prstGeom prst="rect">
            <a:avLst/>
          </a:prstGeom>
          <a:noFill/>
          <a:ln>
            <a:noFill/>
          </a:ln>
        </p:spPr>
      </p:pic>
      <p:sp>
        <p:nvSpPr>
          <p:cNvPr id="17" name="Shape 129">
            <a:extLst>
              <a:ext uri="{FF2B5EF4-FFF2-40B4-BE49-F238E27FC236}">
                <a16:creationId xmlns:a16="http://schemas.microsoft.com/office/drawing/2014/main" id="{EEDB9562-913D-FF4D-8A92-2848B8E5C947}"/>
              </a:ext>
            </a:extLst>
          </p:cNvPr>
          <p:cNvSpPr/>
          <p:nvPr/>
        </p:nvSpPr>
        <p:spPr>
          <a:xfrm>
            <a:off x="10243139" y="2463827"/>
            <a:ext cx="1415772" cy="21544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arial"/>
                <a:ea typeface="arial"/>
                <a:cs typeface="arial"/>
                <a:sym typeface="arial"/>
                <a:hlinkClick r:id="rId5"/>
              </a:rPr>
              <a:t>images.businessweek.com</a:t>
            </a:r>
          </a:p>
        </p:txBody>
      </p:sp>
      <p:pic>
        <p:nvPicPr>
          <p:cNvPr id="18" name="Shape 130">
            <a:extLst>
              <a:ext uri="{FF2B5EF4-FFF2-40B4-BE49-F238E27FC236}">
                <a16:creationId xmlns:a16="http://schemas.microsoft.com/office/drawing/2014/main" id="{6A518357-CA11-664B-AF7A-49DDDB274E30}"/>
              </a:ext>
            </a:extLst>
          </p:cNvPr>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7681000" y="2739469"/>
            <a:ext cx="3879849" cy="1595589"/>
          </a:xfrm>
          <a:prstGeom prst="rect">
            <a:avLst/>
          </a:prstGeom>
          <a:noFill/>
          <a:ln>
            <a:noFill/>
          </a:ln>
        </p:spPr>
      </p:pic>
      <p:sp>
        <p:nvSpPr>
          <p:cNvPr id="19" name="Shape 131">
            <a:extLst>
              <a:ext uri="{FF2B5EF4-FFF2-40B4-BE49-F238E27FC236}">
                <a16:creationId xmlns:a16="http://schemas.microsoft.com/office/drawing/2014/main" id="{265C79D2-BB3C-764D-8CF1-FC60FC3EA119}"/>
              </a:ext>
            </a:extLst>
          </p:cNvPr>
          <p:cNvSpPr/>
          <p:nvPr/>
        </p:nvSpPr>
        <p:spPr>
          <a:xfrm>
            <a:off x="7597994" y="4317394"/>
            <a:ext cx="1120819" cy="21544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arial"/>
                <a:ea typeface="arial"/>
                <a:cs typeface="arial"/>
                <a:sym typeface="arial"/>
                <a:hlinkClick r:id="rId7"/>
              </a:rPr>
              <a:t>www.wistatefair.com</a:t>
            </a:r>
          </a:p>
        </p:txBody>
      </p:sp>
      <p:pic>
        <p:nvPicPr>
          <p:cNvPr id="20" name="Shape 132">
            <a:extLst>
              <a:ext uri="{FF2B5EF4-FFF2-40B4-BE49-F238E27FC236}">
                <a16:creationId xmlns:a16="http://schemas.microsoft.com/office/drawing/2014/main" id="{D7D9AA10-063A-554A-8145-4BCEF49EA3B0}"/>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7681000" y="4601882"/>
            <a:ext cx="2519640" cy="1674789"/>
          </a:xfrm>
          <a:prstGeom prst="rect">
            <a:avLst/>
          </a:prstGeom>
          <a:noFill/>
          <a:ln>
            <a:noFill/>
          </a:ln>
        </p:spPr>
      </p:pic>
      <p:sp>
        <p:nvSpPr>
          <p:cNvPr id="21" name="Shape 133">
            <a:extLst>
              <a:ext uri="{FF2B5EF4-FFF2-40B4-BE49-F238E27FC236}">
                <a16:creationId xmlns:a16="http://schemas.microsoft.com/office/drawing/2014/main" id="{EA0D572E-39EA-8445-89C6-A75D888722BB}"/>
              </a:ext>
            </a:extLst>
          </p:cNvPr>
          <p:cNvSpPr/>
          <p:nvPr/>
        </p:nvSpPr>
        <p:spPr>
          <a:xfrm>
            <a:off x="10180320" y="6108978"/>
            <a:ext cx="1213793" cy="21544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a:solidFill>
                  <a:schemeClr val="hlink"/>
                </a:solidFill>
                <a:latin typeface="arial"/>
                <a:ea typeface="arial"/>
                <a:cs typeface="arial"/>
                <a:sym typeface="arial"/>
                <a:hlinkClick r:id="rId9"/>
              </a:rPr>
              <a:t>www.gettyimages.com</a:t>
            </a: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EAA1DA14-C3CB-D64B-B29D-DE246F057182}"/>
              </a:ext>
            </a:extLst>
          </p:cNvPr>
          <p:cNvPicPr>
            <a:picLocks noChangeAspect="1"/>
          </p:cNvPicPr>
          <p:nvPr/>
        </p:nvPicPr>
        <p:blipFill>
          <a:blip r:embed="rId3"/>
          <a:stretch>
            <a:fillRect/>
          </a:stretch>
        </p:blipFill>
        <p:spPr>
          <a:xfrm>
            <a:off x="300446" y="5877840"/>
            <a:ext cx="1942691" cy="826911"/>
          </a:xfrm>
          <a:prstGeom prst="rect">
            <a:avLst/>
          </a:prstGeom>
        </p:spPr>
      </p:pic>
      <p:pic>
        <p:nvPicPr>
          <p:cNvPr id="12" name="Shape 140">
            <a:extLst>
              <a:ext uri="{FF2B5EF4-FFF2-40B4-BE49-F238E27FC236}">
                <a16:creationId xmlns:a16="http://schemas.microsoft.com/office/drawing/2014/main" id="{AEF0143D-1EE7-D541-B29E-2143AB026107}"/>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090710" y="1156816"/>
            <a:ext cx="3475869" cy="4471198"/>
          </a:xfrm>
          <a:prstGeom prst="rect">
            <a:avLst/>
          </a:prstGeom>
          <a:noFill/>
          <a:ln>
            <a:noFill/>
          </a:ln>
        </p:spPr>
      </p:pic>
      <p:sp>
        <p:nvSpPr>
          <p:cNvPr id="13" name="Shape 141">
            <a:extLst>
              <a:ext uri="{FF2B5EF4-FFF2-40B4-BE49-F238E27FC236}">
                <a16:creationId xmlns:a16="http://schemas.microsoft.com/office/drawing/2014/main" id="{1D9193A8-A62F-8A46-82E4-6BD8904FDB59}"/>
              </a:ext>
            </a:extLst>
          </p:cNvPr>
          <p:cNvSpPr/>
          <p:nvPr/>
        </p:nvSpPr>
        <p:spPr>
          <a:xfrm>
            <a:off x="7995554" y="5628014"/>
            <a:ext cx="1516762" cy="21544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sng" strike="noStrike" cap="none" baseline="0" dirty="0">
                <a:solidFill>
                  <a:schemeClr val="hlink"/>
                </a:solidFill>
                <a:latin typeface="Calibri"/>
                <a:ea typeface="Calibri"/>
                <a:cs typeface="Calibri"/>
                <a:sym typeface="Calibri"/>
                <a:hlinkClick r:id="rId5"/>
              </a:rPr>
              <a:t>www.engineeringmessages.org</a:t>
            </a:r>
            <a:r>
              <a:rPr lang="en-US" sz="800" b="0" i="0" u="none" strike="noStrike" cap="none" baseline="0" dirty="0">
                <a:solidFill>
                  <a:schemeClr val="dk1"/>
                </a:solidFill>
                <a:latin typeface="Calibri"/>
                <a:ea typeface="Calibri"/>
                <a:cs typeface="Calibri"/>
                <a:sym typeface="Calibri"/>
              </a:rPr>
              <a:t> </a:t>
            </a:r>
          </a:p>
        </p:txBody>
      </p:sp>
      <p:sp>
        <p:nvSpPr>
          <p:cNvPr id="14" name="Shape 142">
            <a:extLst>
              <a:ext uri="{FF2B5EF4-FFF2-40B4-BE49-F238E27FC236}">
                <a16:creationId xmlns:a16="http://schemas.microsoft.com/office/drawing/2014/main" id="{3DD35340-355B-0842-93FD-E8B0877CCE18}"/>
              </a:ext>
            </a:extLst>
          </p:cNvPr>
          <p:cNvSpPr txBox="1">
            <a:spLocks noGrp="1"/>
          </p:cNvSpPr>
          <p:nvPr>
            <p:ph type="title"/>
          </p:nvPr>
        </p:nvSpPr>
        <p:spPr>
          <a:xfrm>
            <a:off x="459450" y="334826"/>
            <a:ext cx="10515599" cy="99941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How do engineers do this?</a:t>
            </a:r>
          </a:p>
        </p:txBody>
      </p:sp>
      <p:sp>
        <p:nvSpPr>
          <p:cNvPr id="15" name="Shape 143">
            <a:extLst>
              <a:ext uri="{FF2B5EF4-FFF2-40B4-BE49-F238E27FC236}">
                <a16:creationId xmlns:a16="http://schemas.microsoft.com/office/drawing/2014/main" id="{E57405C8-38BC-B14D-9798-9FF438FDCA54}"/>
              </a:ext>
            </a:extLst>
          </p:cNvPr>
          <p:cNvSpPr txBox="1">
            <a:spLocks noGrp="1"/>
          </p:cNvSpPr>
          <p:nvPr>
            <p:ph type="body" idx="1"/>
          </p:nvPr>
        </p:nvSpPr>
        <p:spPr>
          <a:xfrm>
            <a:off x="579120" y="1380021"/>
            <a:ext cx="6817103" cy="4767887"/>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Help others by solving all sorts of problems.</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Use one of their most important tools: Their own creativity.</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Work in design teams.</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Use cool tools such as computers, microscopes, testing machines, etc.</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Communicate with lots of people about problems they need solved.</a:t>
            </a:r>
          </a:p>
          <a:p>
            <a:pPr marL="228600" marR="0" lvl="0" indent="-228600" algn="l" rtl="0">
              <a:lnSpc>
                <a:spcPct val="80000"/>
              </a:lnSpc>
              <a:spcBef>
                <a:spcPts val="1000"/>
              </a:spcBef>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Share ideas and solutions with others through presentations and/or writing.</a:t>
            </a: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BD8A2E95-6A00-0F4D-B3F2-AFB367195BE3}"/>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2" name="Shape 150">
            <a:extLst>
              <a:ext uri="{FF2B5EF4-FFF2-40B4-BE49-F238E27FC236}">
                <a16:creationId xmlns:a16="http://schemas.microsoft.com/office/drawing/2014/main" id="{5200B16C-A592-9040-9F15-240426334841}"/>
              </a:ext>
            </a:extLst>
          </p:cNvPr>
          <p:cNvSpPr txBox="1">
            <a:spLocks noGrp="1"/>
          </p:cNvSpPr>
          <p:nvPr>
            <p:ph type="title"/>
          </p:nvPr>
        </p:nvSpPr>
        <p:spPr>
          <a:xfrm>
            <a:off x="151180" y="810358"/>
            <a:ext cx="11806988" cy="1812757"/>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3600" b="0" i="0" u="none" strike="noStrike" cap="none" baseline="0" dirty="0">
                <a:solidFill>
                  <a:schemeClr val="dk1"/>
                </a:solidFill>
                <a:latin typeface="Calibri"/>
                <a:ea typeface="Calibri"/>
                <a:cs typeface="Calibri"/>
                <a:sym typeface="Calibri"/>
              </a:rPr>
              <a:t>Today you will be a mechanical engineer – </a:t>
            </a:r>
            <a:br>
              <a:rPr lang="en-US" sz="3600" b="0" i="0" u="none" strike="noStrike" cap="none" baseline="0" dirty="0">
                <a:solidFill>
                  <a:schemeClr val="dk1"/>
                </a:solidFill>
                <a:latin typeface="Calibri"/>
                <a:ea typeface="Calibri"/>
                <a:cs typeface="Calibri"/>
                <a:sym typeface="Calibri"/>
              </a:rPr>
            </a:br>
            <a:r>
              <a:rPr lang="en-US" sz="3600" b="0" i="0" u="none" strike="noStrike" cap="none" baseline="0" dirty="0">
                <a:solidFill>
                  <a:schemeClr val="dk1"/>
                </a:solidFill>
                <a:latin typeface="Calibri"/>
                <a:ea typeface="Calibri"/>
                <a:cs typeface="Calibri"/>
                <a:sym typeface="Calibri"/>
              </a:rPr>
              <a:t>You will design, build and test a life vest!</a:t>
            </a:r>
          </a:p>
        </p:txBody>
      </p:sp>
      <p:sp>
        <p:nvSpPr>
          <p:cNvPr id="13" name="Shape 151">
            <a:extLst>
              <a:ext uri="{FF2B5EF4-FFF2-40B4-BE49-F238E27FC236}">
                <a16:creationId xmlns:a16="http://schemas.microsoft.com/office/drawing/2014/main" id="{A2B19BA4-2CDB-0846-8164-6B0107C87AE3}"/>
              </a:ext>
            </a:extLst>
          </p:cNvPr>
          <p:cNvSpPr txBox="1">
            <a:spLocks noGrp="1"/>
          </p:cNvSpPr>
          <p:nvPr>
            <p:ph type="body" idx="1"/>
          </p:nvPr>
        </p:nvSpPr>
        <p:spPr>
          <a:xfrm>
            <a:off x="624829" y="2394422"/>
            <a:ext cx="11027833" cy="412357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en-US" sz="2800" b="0" i="0" u="none" strike="noStrike" cap="none" baseline="0" dirty="0">
                <a:solidFill>
                  <a:schemeClr val="dk1"/>
                </a:solidFill>
                <a:latin typeface="Calibri"/>
                <a:ea typeface="Calibri"/>
                <a:cs typeface="Calibri"/>
                <a:sym typeface="Calibri"/>
              </a:rPr>
              <a:t>Max is the family dog and fell into the water.  He doesn’t know how to swim, so you need to create a life vest to save him if he falls overboard!</a:t>
            </a:r>
          </a:p>
          <a:p>
            <a:pPr marL="228600" marR="0" lvl="0" indent="-50800" algn="l" rtl="0">
              <a:lnSpc>
                <a:spcPct val="90000"/>
              </a:lnSpc>
              <a:spcBef>
                <a:spcPts val="1000"/>
              </a:spcBef>
              <a:buClr>
                <a:schemeClr val="dk1"/>
              </a:buClr>
              <a:buFont typeface="Arial"/>
              <a:buNone/>
            </a:pPr>
            <a:endParaRPr sz="2800" b="0" i="0" u="none" strike="noStrike" cap="none" baseline="0" dirty="0">
              <a:solidFill>
                <a:schemeClr val="dk1"/>
              </a:solidFill>
              <a:latin typeface="Calibri"/>
              <a:ea typeface="Calibri"/>
              <a:cs typeface="Calibri"/>
              <a:sym typeface="Calibri"/>
            </a:endParaRPr>
          </a:p>
        </p:txBody>
      </p:sp>
      <p:pic>
        <p:nvPicPr>
          <p:cNvPr id="14" name="Shape 152">
            <a:extLst>
              <a:ext uri="{FF2B5EF4-FFF2-40B4-BE49-F238E27FC236}">
                <a16:creationId xmlns:a16="http://schemas.microsoft.com/office/drawing/2014/main" id="{878C47F5-1832-1E4C-9F50-D71B4D53394D}"/>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3427944" y="3331026"/>
            <a:ext cx="5336112" cy="2936490"/>
          </a:xfrm>
          <a:prstGeom prst="rect">
            <a:avLst/>
          </a:prstGeom>
          <a:noFill/>
          <a:ln>
            <a:noFill/>
          </a:ln>
        </p:spPr>
      </p:pic>
      <p:sp>
        <p:nvSpPr>
          <p:cNvPr id="15" name="Shape 153">
            <a:extLst>
              <a:ext uri="{FF2B5EF4-FFF2-40B4-BE49-F238E27FC236}">
                <a16:creationId xmlns:a16="http://schemas.microsoft.com/office/drawing/2014/main" id="{C9601307-B84C-2F49-81D2-24069CC81C2F}"/>
              </a:ext>
            </a:extLst>
          </p:cNvPr>
          <p:cNvSpPr txBox="1"/>
          <p:nvPr/>
        </p:nvSpPr>
        <p:spPr>
          <a:xfrm>
            <a:off x="452263" y="325244"/>
            <a:ext cx="10515599" cy="99941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Engineering a Better World</a:t>
            </a: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AD4BD700-265C-6942-98F8-0121F14C69E8}"/>
              </a:ext>
            </a:extLst>
          </p:cNvPr>
          <p:cNvPicPr>
            <a:picLocks noChangeAspect="1"/>
          </p:cNvPicPr>
          <p:nvPr/>
        </p:nvPicPr>
        <p:blipFill>
          <a:blip r:embed="rId3"/>
          <a:stretch>
            <a:fillRect/>
          </a:stretch>
        </p:blipFill>
        <p:spPr>
          <a:xfrm>
            <a:off x="300446" y="5877840"/>
            <a:ext cx="1942691" cy="826911"/>
          </a:xfrm>
          <a:prstGeom prst="rect">
            <a:avLst/>
          </a:prstGeom>
        </p:spPr>
      </p:pic>
      <p:sp>
        <p:nvSpPr>
          <p:cNvPr id="6" name="Shape 160">
            <a:extLst>
              <a:ext uri="{FF2B5EF4-FFF2-40B4-BE49-F238E27FC236}">
                <a16:creationId xmlns:a16="http://schemas.microsoft.com/office/drawing/2014/main" id="{7395C035-6E8F-D043-8D8D-B11C3C3719D9}"/>
              </a:ext>
            </a:extLst>
          </p:cNvPr>
          <p:cNvSpPr txBox="1"/>
          <p:nvPr/>
        </p:nvSpPr>
        <p:spPr>
          <a:xfrm>
            <a:off x="452400" y="612347"/>
            <a:ext cx="10515599" cy="104106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Engineering Design Problem</a:t>
            </a:r>
            <a:br>
              <a:rPr lang="en-US" sz="4400" b="1" i="0" u="none" strike="noStrike" cap="none" baseline="0" dirty="0">
                <a:solidFill>
                  <a:schemeClr val="dk1"/>
                </a:solidFill>
                <a:latin typeface="Calibri"/>
                <a:ea typeface="Calibri"/>
                <a:cs typeface="Calibri"/>
                <a:sym typeface="Calibri"/>
              </a:rPr>
            </a:br>
            <a:endParaRPr lang="en-US" sz="4400" b="1" i="0" u="none" strike="noStrike" cap="none" baseline="0" dirty="0">
              <a:solidFill>
                <a:schemeClr val="dk1"/>
              </a:solidFill>
              <a:latin typeface="Calibri"/>
              <a:ea typeface="Calibri"/>
              <a:cs typeface="Calibri"/>
              <a:sym typeface="Calibri"/>
            </a:endParaRPr>
          </a:p>
        </p:txBody>
      </p:sp>
      <p:sp>
        <p:nvSpPr>
          <p:cNvPr id="7" name="Shape 161">
            <a:extLst>
              <a:ext uri="{FF2B5EF4-FFF2-40B4-BE49-F238E27FC236}">
                <a16:creationId xmlns:a16="http://schemas.microsoft.com/office/drawing/2014/main" id="{336B035A-3D18-B549-9D51-6187C838F753}"/>
              </a:ext>
            </a:extLst>
          </p:cNvPr>
          <p:cNvSpPr/>
          <p:nvPr/>
        </p:nvSpPr>
        <p:spPr>
          <a:xfrm>
            <a:off x="582496" y="1333442"/>
            <a:ext cx="11112500" cy="4785925"/>
          </a:xfrm>
          <a:prstGeom prst="rect">
            <a:avLst/>
          </a:prstGeom>
          <a:noFill/>
          <a:ln>
            <a:noFill/>
          </a:ln>
        </p:spPr>
        <p:txBody>
          <a:bodyPr lIns="91425" tIns="45700" rIns="91425" bIns="45700" anchor="t" anchorCtr="0">
            <a:noAutofit/>
          </a:bodyPr>
          <a:lstStyle/>
          <a:p>
            <a:pPr marL="571500" marR="0" lvl="0" indent="-571500" algn="l" rtl="0">
              <a:spcBef>
                <a:spcPts val="0"/>
              </a:spcBef>
              <a:spcAft>
                <a:spcPts val="1500"/>
              </a:spcAft>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You are on a vacation at your friend’s lake house. You and your friend’s family decide take Max, the family dog, and go out on the lake for a boat trip.  </a:t>
            </a:r>
          </a:p>
          <a:p>
            <a:pPr marL="571500" marR="0" lvl="0" indent="-571500" algn="l" rtl="0">
              <a:spcBef>
                <a:spcPts val="0"/>
              </a:spcBef>
              <a:spcAft>
                <a:spcPts val="1500"/>
              </a:spcAft>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While out on the boat, the water becomes rough and Max falls overboard into the water.  </a:t>
            </a:r>
          </a:p>
          <a:p>
            <a:pPr marL="571500" marR="0" lvl="0" indent="-571500" algn="l" rtl="0">
              <a:spcBef>
                <a:spcPts val="0"/>
              </a:spcBef>
              <a:spcAft>
                <a:spcPts val="1500"/>
              </a:spcAft>
              <a:buClr>
                <a:schemeClr val="dk1"/>
              </a:buClr>
              <a:buSzPct val="100000"/>
              <a:buFont typeface="Arial"/>
              <a:buChar char="•"/>
            </a:pPr>
            <a:r>
              <a:rPr lang="en-US" sz="2800" b="0" i="0" u="none" strike="noStrike" cap="none" baseline="0" dirty="0">
                <a:solidFill>
                  <a:schemeClr val="dk1"/>
                </a:solidFill>
                <a:latin typeface="Calibri"/>
                <a:ea typeface="Calibri"/>
                <a:cs typeface="Calibri"/>
                <a:sym typeface="Calibri"/>
              </a:rPr>
              <a:t>Since Max is still a puppy, he does not know how to swim yet.</a:t>
            </a: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02AFB11C-FFE9-0D42-BC3A-4D3BA8CF2823}"/>
              </a:ext>
            </a:extLst>
          </p:cNvPr>
          <p:cNvPicPr>
            <a:picLocks noChangeAspect="1"/>
          </p:cNvPicPr>
          <p:nvPr/>
        </p:nvPicPr>
        <p:blipFill>
          <a:blip r:embed="rId3"/>
          <a:stretch>
            <a:fillRect/>
          </a:stretch>
        </p:blipFill>
        <p:spPr>
          <a:xfrm>
            <a:off x="300446" y="5877840"/>
            <a:ext cx="1942691" cy="826911"/>
          </a:xfrm>
          <a:prstGeom prst="rect">
            <a:avLst/>
          </a:prstGeom>
        </p:spPr>
      </p:pic>
      <p:sp>
        <p:nvSpPr>
          <p:cNvPr id="6" name="Shape 167">
            <a:extLst>
              <a:ext uri="{FF2B5EF4-FFF2-40B4-BE49-F238E27FC236}">
                <a16:creationId xmlns:a16="http://schemas.microsoft.com/office/drawing/2014/main" id="{774EE612-1BBA-9241-9CB8-0336CFD0B782}"/>
              </a:ext>
            </a:extLst>
          </p:cNvPr>
          <p:cNvSpPr txBox="1"/>
          <p:nvPr/>
        </p:nvSpPr>
        <p:spPr>
          <a:xfrm>
            <a:off x="452400" y="740785"/>
            <a:ext cx="10515599" cy="78445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Engineering Design Challenge</a:t>
            </a:r>
            <a:br>
              <a:rPr lang="en-US" sz="4400" b="1" i="0" u="none" strike="noStrike" cap="none" baseline="0" dirty="0">
                <a:solidFill>
                  <a:schemeClr val="dk1"/>
                </a:solidFill>
                <a:latin typeface="Calibri"/>
                <a:ea typeface="Calibri"/>
                <a:cs typeface="Calibri"/>
                <a:sym typeface="Calibri"/>
              </a:rPr>
            </a:br>
            <a:endParaRPr lang="en-US" sz="4400" b="1" i="0" u="none" strike="noStrike" cap="none" baseline="0" dirty="0">
              <a:solidFill>
                <a:schemeClr val="dk1"/>
              </a:solidFill>
              <a:latin typeface="Calibri"/>
              <a:ea typeface="Calibri"/>
              <a:cs typeface="Calibri"/>
              <a:sym typeface="Calibri"/>
            </a:endParaRPr>
          </a:p>
        </p:txBody>
      </p:sp>
      <p:sp>
        <p:nvSpPr>
          <p:cNvPr id="7" name="Shape 168">
            <a:extLst>
              <a:ext uri="{FF2B5EF4-FFF2-40B4-BE49-F238E27FC236}">
                <a16:creationId xmlns:a16="http://schemas.microsoft.com/office/drawing/2014/main" id="{9776E235-C498-464E-896C-6E7019EA94C4}"/>
              </a:ext>
            </a:extLst>
          </p:cNvPr>
          <p:cNvSpPr/>
          <p:nvPr/>
        </p:nvSpPr>
        <p:spPr>
          <a:xfrm>
            <a:off x="582496" y="1375474"/>
            <a:ext cx="11112500" cy="3362459"/>
          </a:xfrm>
          <a:prstGeom prst="rect">
            <a:avLst/>
          </a:prstGeom>
          <a:noFill/>
          <a:ln>
            <a:noFill/>
          </a:ln>
        </p:spPr>
        <p:txBody>
          <a:bodyPr lIns="91425" tIns="45700" rIns="91425" bIns="45700" anchor="t" anchorCtr="0">
            <a:noAutofit/>
          </a:bodyPr>
          <a:lstStyle/>
          <a:p>
            <a:pPr marL="571500" marR="0" lvl="0" indent="-571500" algn="l" rtl="0">
              <a:spcBef>
                <a:spcPts val="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Your team’s challenge is to use supplies that are on the boat to create a life vest that will keep Max afloat.  </a:t>
            </a:r>
          </a:p>
          <a:p>
            <a:pPr marL="571500" marR="0" lvl="0" indent="-571500" algn="l" rtl="0">
              <a:spcBef>
                <a:spcPts val="1500"/>
              </a:spcBef>
              <a:buClr>
                <a:schemeClr val="dk1"/>
              </a:buClr>
              <a:buSzPct val="100000"/>
              <a:buFont typeface="Arial"/>
              <a:buChar char="•"/>
            </a:pPr>
            <a:r>
              <a:rPr lang="en-US" sz="3600" b="0" i="0" u="none" strike="noStrike" cap="none" baseline="0" dirty="0">
                <a:solidFill>
                  <a:schemeClr val="dk1"/>
                </a:solidFill>
                <a:latin typeface="Calibri"/>
                <a:ea typeface="Calibri"/>
                <a:cs typeface="Calibri"/>
                <a:sym typeface="Calibri"/>
              </a:rPr>
              <a:t>Remember, Max has already fallen overboard, so the life vest must be put on quickly to save him.</a:t>
            </a: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3E39F500-C8A2-534B-AB4D-3F601439E299}"/>
              </a:ext>
            </a:extLst>
          </p:cNvPr>
          <p:cNvPicPr>
            <a:picLocks noChangeAspect="1"/>
          </p:cNvPicPr>
          <p:nvPr/>
        </p:nvPicPr>
        <p:blipFill>
          <a:blip r:embed="rId3"/>
          <a:stretch>
            <a:fillRect/>
          </a:stretch>
        </p:blipFill>
        <p:spPr>
          <a:xfrm>
            <a:off x="300446" y="5877840"/>
            <a:ext cx="1942691" cy="826911"/>
          </a:xfrm>
          <a:prstGeom prst="rect">
            <a:avLst/>
          </a:prstGeom>
        </p:spPr>
      </p:pic>
      <p:sp>
        <p:nvSpPr>
          <p:cNvPr id="10" name="Shape 174">
            <a:extLst>
              <a:ext uri="{FF2B5EF4-FFF2-40B4-BE49-F238E27FC236}">
                <a16:creationId xmlns:a16="http://schemas.microsoft.com/office/drawing/2014/main" id="{6364AF30-2318-8048-BC88-F05951F5E8D6}"/>
              </a:ext>
            </a:extLst>
          </p:cNvPr>
          <p:cNvSpPr txBox="1">
            <a:spLocks noGrp="1"/>
          </p:cNvSpPr>
          <p:nvPr>
            <p:ph type="body" idx="1"/>
          </p:nvPr>
        </p:nvSpPr>
        <p:spPr>
          <a:xfrm>
            <a:off x="579120" y="1328135"/>
            <a:ext cx="10515599" cy="4758066"/>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buClr>
                <a:schemeClr val="dk1"/>
              </a:buClr>
              <a:buSzPct val="98780"/>
              <a:buFont typeface="Arial"/>
              <a:buChar char="•"/>
            </a:pPr>
            <a:r>
              <a:rPr lang="en-US" sz="3200" dirty="0">
                <a:solidFill>
                  <a:schemeClr val="dk1"/>
                </a:solidFill>
                <a:latin typeface="Calibri"/>
                <a:ea typeface="Calibri"/>
                <a:cs typeface="Calibri"/>
                <a:sym typeface="Calibri"/>
              </a:rPr>
              <a:t>D</a:t>
            </a:r>
            <a:r>
              <a:rPr lang="en-US" sz="3200" b="0" i="0" u="none" strike="noStrike" cap="none" baseline="0" dirty="0">
                <a:solidFill>
                  <a:schemeClr val="dk1"/>
                </a:solidFill>
                <a:latin typeface="Calibri"/>
                <a:ea typeface="Calibri"/>
                <a:cs typeface="Calibri"/>
                <a:sym typeface="Calibri"/>
              </a:rPr>
              <a:t>evice must be in one attached piece</a:t>
            </a:r>
          </a:p>
          <a:p>
            <a:pPr marL="228600" marR="0" lvl="0" indent="-228600" algn="l" rtl="0">
              <a:lnSpc>
                <a:spcPct val="80000"/>
              </a:lnSpc>
              <a:spcBef>
                <a:spcPts val="1000"/>
              </a:spcBef>
              <a:buClr>
                <a:schemeClr val="dk1"/>
              </a:buClr>
              <a:buSzPct val="98780"/>
              <a:buFont typeface="Arial"/>
              <a:buChar char="•"/>
            </a:pPr>
            <a:r>
              <a:rPr lang="en-US" sz="3200" dirty="0">
                <a:solidFill>
                  <a:schemeClr val="dk1"/>
                </a:solidFill>
                <a:latin typeface="Calibri"/>
                <a:ea typeface="Calibri"/>
                <a:cs typeface="Calibri"/>
                <a:sym typeface="Calibri"/>
              </a:rPr>
              <a:t>A</a:t>
            </a:r>
            <a:r>
              <a:rPr lang="en-US" sz="3200" b="0" i="0" u="none" strike="noStrike" cap="none" baseline="0" dirty="0">
                <a:solidFill>
                  <a:schemeClr val="dk1"/>
                </a:solidFill>
                <a:latin typeface="Calibri"/>
                <a:ea typeface="Calibri"/>
                <a:cs typeface="Calibri"/>
                <a:sym typeface="Calibri"/>
              </a:rPr>
              <a:t>ble to be affixed to the can within a 20 second period</a:t>
            </a:r>
          </a:p>
          <a:p>
            <a:pPr marL="228600" marR="0" lvl="0" indent="-228600" algn="l" rtl="0">
              <a:lnSpc>
                <a:spcPct val="80000"/>
              </a:lnSpc>
              <a:spcBef>
                <a:spcPts val="1000"/>
              </a:spcBef>
              <a:buClr>
                <a:schemeClr val="dk1"/>
              </a:buClr>
              <a:buSzPct val="98780"/>
              <a:buFont typeface="Arial"/>
              <a:buChar char="•"/>
            </a:pPr>
            <a:r>
              <a:rPr lang="en-US" sz="3200" b="0" i="0" u="none" strike="noStrike" cap="none" baseline="0" dirty="0">
                <a:solidFill>
                  <a:schemeClr val="dk1"/>
                </a:solidFill>
                <a:latin typeface="Calibri"/>
                <a:ea typeface="Calibri"/>
                <a:cs typeface="Calibri"/>
                <a:sym typeface="Calibri"/>
              </a:rPr>
              <a:t>Some portion of the can must touch the water and get wet. (Some portion of the can must also be above water)</a:t>
            </a:r>
          </a:p>
          <a:p>
            <a:pPr marL="228600" marR="0" lvl="0" indent="-228600" algn="l" rtl="0">
              <a:lnSpc>
                <a:spcPct val="80000"/>
              </a:lnSpc>
              <a:spcBef>
                <a:spcPts val="1000"/>
              </a:spcBef>
              <a:buClr>
                <a:schemeClr val="dk1"/>
              </a:buClr>
              <a:buSzPct val="98780"/>
              <a:buFont typeface="Arial"/>
              <a:buChar char="•"/>
            </a:pPr>
            <a:r>
              <a:rPr lang="en-US" sz="3200" b="0" i="0" u="none" strike="noStrike" cap="none" baseline="0" dirty="0">
                <a:solidFill>
                  <a:schemeClr val="dk1"/>
                </a:solidFill>
                <a:latin typeface="Calibri"/>
                <a:ea typeface="Calibri"/>
                <a:cs typeface="Calibri"/>
                <a:sym typeface="Calibri"/>
              </a:rPr>
              <a:t>You cannot just create a boat!</a:t>
            </a:r>
          </a:p>
          <a:p>
            <a:pPr marL="228600" marR="0" lvl="0" indent="-228600" algn="l" rtl="0">
              <a:lnSpc>
                <a:spcPct val="80000"/>
              </a:lnSpc>
              <a:spcBef>
                <a:spcPts val="1000"/>
              </a:spcBef>
              <a:buClr>
                <a:schemeClr val="dk1"/>
              </a:buClr>
              <a:buSzPct val="98780"/>
              <a:buFont typeface="Arial"/>
              <a:buChar char="•"/>
            </a:pPr>
            <a:r>
              <a:rPr lang="en-US" sz="3200" b="0" i="0" u="none" strike="noStrike" cap="none" baseline="0" dirty="0">
                <a:solidFill>
                  <a:schemeClr val="dk1"/>
                </a:solidFill>
                <a:latin typeface="Calibri"/>
                <a:ea typeface="Calibri"/>
                <a:cs typeface="Calibri"/>
                <a:sym typeface="Calibri"/>
              </a:rPr>
              <a:t>Have fun!!</a:t>
            </a:r>
          </a:p>
        </p:txBody>
      </p:sp>
      <p:sp>
        <p:nvSpPr>
          <p:cNvPr id="11" name="Shape 175">
            <a:extLst>
              <a:ext uri="{FF2B5EF4-FFF2-40B4-BE49-F238E27FC236}">
                <a16:creationId xmlns:a16="http://schemas.microsoft.com/office/drawing/2014/main" id="{D70BA6F4-EA12-8948-B824-5F21B06EADF7}"/>
              </a:ext>
            </a:extLst>
          </p:cNvPr>
          <p:cNvSpPr txBox="1">
            <a:spLocks/>
          </p:cNvSpPr>
          <p:nvPr/>
        </p:nvSpPr>
        <p:spPr>
          <a:xfrm>
            <a:off x="456586" y="311889"/>
            <a:ext cx="11181346" cy="102440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400"/>
              <a:buFont typeface="Calibri"/>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25000"/>
            </a:pPr>
            <a:r>
              <a:rPr lang="en-US" sz="5400" b="1">
                <a:solidFill>
                  <a:schemeClr val="dk1"/>
                </a:solidFill>
                <a:latin typeface="Calibri"/>
                <a:ea typeface="Calibri"/>
                <a:cs typeface="Calibri"/>
                <a:sym typeface="Calibri"/>
              </a:rPr>
              <a:t>Design Goals</a:t>
            </a:r>
            <a:endParaRPr lang="en-US" sz="5400" b="1" dirty="0">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1" name="Picture 10" descr="Logo, company name&#10;&#10;Description automatically generated">
            <a:extLst>
              <a:ext uri="{FF2B5EF4-FFF2-40B4-BE49-F238E27FC236}">
                <a16:creationId xmlns:a16="http://schemas.microsoft.com/office/drawing/2014/main" id="{8D88A6E2-F060-EA4F-AC22-2B8F9BEE4C0C}"/>
              </a:ext>
            </a:extLst>
          </p:cNvPr>
          <p:cNvPicPr>
            <a:picLocks noChangeAspect="1"/>
          </p:cNvPicPr>
          <p:nvPr/>
        </p:nvPicPr>
        <p:blipFill>
          <a:blip r:embed="rId3"/>
          <a:stretch>
            <a:fillRect/>
          </a:stretch>
        </p:blipFill>
        <p:spPr>
          <a:xfrm>
            <a:off x="300446" y="5877840"/>
            <a:ext cx="1942691" cy="826911"/>
          </a:xfrm>
          <a:prstGeom prst="rect">
            <a:avLst/>
          </a:prstGeom>
        </p:spPr>
      </p:pic>
      <p:pic>
        <p:nvPicPr>
          <p:cNvPr id="12" name="Shape 182">
            <a:extLst>
              <a:ext uri="{FF2B5EF4-FFF2-40B4-BE49-F238E27FC236}">
                <a16:creationId xmlns:a16="http://schemas.microsoft.com/office/drawing/2014/main" id="{64E5D1A2-55CF-0E47-9450-177484E1CEFE}"/>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5440672" y="3921539"/>
            <a:ext cx="1458059" cy="2381249"/>
          </a:xfrm>
          <a:prstGeom prst="rect">
            <a:avLst/>
          </a:prstGeom>
          <a:noFill/>
          <a:ln>
            <a:noFill/>
          </a:ln>
        </p:spPr>
      </p:pic>
      <p:pic>
        <p:nvPicPr>
          <p:cNvPr id="13" name="Shape 184">
            <a:extLst>
              <a:ext uri="{FF2B5EF4-FFF2-40B4-BE49-F238E27FC236}">
                <a16:creationId xmlns:a16="http://schemas.microsoft.com/office/drawing/2014/main" id="{0D7719BD-251A-C14C-A139-6DB937EBD975}"/>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902310" y="1866178"/>
            <a:ext cx="1975103" cy="1481327"/>
          </a:xfrm>
          <a:prstGeom prst="rect">
            <a:avLst/>
          </a:prstGeom>
          <a:noFill/>
          <a:ln>
            <a:noFill/>
          </a:ln>
        </p:spPr>
      </p:pic>
      <p:pic>
        <p:nvPicPr>
          <p:cNvPr id="14" name="Shape 185">
            <a:extLst>
              <a:ext uri="{FF2B5EF4-FFF2-40B4-BE49-F238E27FC236}">
                <a16:creationId xmlns:a16="http://schemas.microsoft.com/office/drawing/2014/main" id="{9814EB9C-88F3-4748-9428-43A1D89BA44D}"/>
              </a:ext>
            </a:extLst>
          </p:cNvPr>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3655867" y="1871381"/>
            <a:ext cx="1975103" cy="1481327"/>
          </a:xfrm>
          <a:prstGeom prst="rect">
            <a:avLst/>
          </a:prstGeom>
          <a:noFill/>
          <a:ln>
            <a:noFill/>
          </a:ln>
        </p:spPr>
      </p:pic>
      <p:pic>
        <p:nvPicPr>
          <p:cNvPr id="15" name="Shape 186">
            <a:extLst>
              <a:ext uri="{FF2B5EF4-FFF2-40B4-BE49-F238E27FC236}">
                <a16:creationId xmlns:a16="http://schemas.microsoft.com/office/drawing/2014/main" id="{38576D42-C97A-7845-8347-F6E34A40B898}"/>
              </a:ext>
            </a:extLst>
          </p:cNvPr>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6478280" y="1870456"/>
            <a:ext cx="1975103" cy="1481327"/>
          </a:xfrm>
          <a:prstGeom prst="rect">
            <a:avLst/>
          </a:prstGeom>
          <a:noFill/>
          <a:ln>
            <a:noFill/>
          </a:ln>
        </p:spPr>
      </p:pic>
      <p:pic>
        <p:nvPicPr>
          <p:cNvPr id="16" name="Shape 187">
            <a:extLst>
              <a:ext uri="{FF2B5EF4-FFF2-40B4-BE49-F238E27FC236}">
                <a16:creationId xmlns:a16="http://schemas.microsoft.com/office/drawing/2014/main" id="{0B2A27C7-CA69-3F42-A053-6A10B15D3E56}"/>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2548533" y="4072200"/>
            <a:ext cx="1975103" cy="1481327"/>
          </a:xfrm>
          <a:prstGeom prst="rect">
            <a:avLst/>
          </a:prstGeom>
          <a:noFill/>
          <a:ln>
            <a:noFill/>
          </a:ln>
        </p:spPr>
      </p:pic>
      <p:pic>
        <p:nvPicPr>
          <p:cNvPr id="17" name="Shape 188">
            <a:extLst>
              <a:ext uri="{FF2B5EF4-FFF2-40B4-BE49-F238E27FC236}">
                <a16:creationId xmlns:a16="http://schemas.microsoft.com/office/drawing/2014/main" id="{A5F2C3EB-00D7-7D48-9A17-3AE82A28E6F6}"/>
              </a:ext>
            </a:extLst>
          </p:cNvPr>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9264483" y="1866177"/>
            <a:ext cx="1975103" cy="1481327"/>
          </a:xfrm>
          <a:prstGeom prst="rect">
            <a:avLst/>
          </a:prstGeom>
          <a:noFill/>
          <a:ln>
            <a:noFill/>
          </a:ln>
        </p:spPr>
      </p:pic>
      <p:pic>
        <p:nvPicPr>
          <p:cNvPr id="18" name="Shape 189">
            <a:extLst>
              <a:ext uri="{FF2B5EF4-FFF2-40B4-BE49-F238E27FC236}">
                <a16:creationId xmlns:a16="http://schemas.microsoft.com/office/drawing/2014/main" id="{18181429-476D-EE4B-9C1D-B90BB962DFFB}"/>
              </a:ext>
            </a:extLst>
          </p:cNvPr>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8020242" y="4103765"/>
            <a:ext cx="1975103" cy="1481327"/>
          </a:xfrm>
          <a:prstGeom prst="rect">
            <a:avLst/>
          </a:prstGeom>
          <a:noFill/>
          <a:ln>
            <a:noFill/>
          </a:ln>
        </p:spPr>
      </p:pic>
      <p:sp>
        <p:nvSpPr>
          <p:cNvPr id="19" name="Shape 190">
            <a:extLst>
              <a:ext uri="{FF2B5EF4-FFF2-40B4-BE49-F238E27FC236}">
                <a16:creationId xmlns:a16="http://schemas.microsoft.com/office/drawing/2014/main" id="{5DA22905-CB56-2945-86D7-9E39D819ACCA}"/>
              </a:ext>
            </a:extLst>
          </p:cNvPr>
          <p:cNvSpPr/>
          <p:nvPr/>
        </p:nvSpPr>
        <p:spPr>
          <a:xfrm>
            <a:off x="2758300" y="2954125"/>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1</a:t>
            </a:r>
          </a:p>
        </p:txBody>
      </p:sp>
      <p:sp>
        <p:nvSpPr>
          <p:cNvPr id="20" name="Shape 191">
            <a:extLst>
              <a:ext uri="{FF2B5EF4-FFF2-40B4-BE49-F238E27FC236}">
                <a16:creationId xmlns:a16="http://schemas.microsoft.com/office/drawing/2014/main" id="{571AE3CD-93AA-DA43-84A9-06C134972D9B}"/>
              </a:ext>
            </a:extLst>
          </p:cNvPr>
          <p:cNvSpPr/>
          <p:nvPr/>
        </p:nvSpPr>
        <p:spPr>
          <a:xfrm>
            <a:off x="9887745" y="5208955"/>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2</a:t>
            </a:r>
          </a:p>
        </p:txBody>
      </p:sp>
      <p:sp>
        <p:nvSpPr>
          <p:cNvPr id="21" name="Shape 192">
            <a:extLst>
              <a:ext uri="{FF2B5EF4-FFF2-40B4-BE49-F238E27FC236}">
                <a16:creationId xmlns:a16="http://schemas.microsoft.com/office/drawing/2014/main" id="{13BC7E06-F221-7B45-9C0D-C6D0F6CF11D1}"/>
              </a:ext>
            </a:extLst>
          </p:cNvPr>
          <p:cNvSpPr/>
          <p:nvPr/>
        </p:nvSpPr>
        <p:spPr>
          <a:xfrm>
            <a:off x="5361495" y="2969262"/>
            <a:ext cx="1152880"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1 ft</a:t>
            </a:r>
          </a:p>
        </p:txBody>
      </p:sp>
      <p:sp>
        <p:nvSpPr>
          <p:cNvPr id="22" name="Shape 193">
            <a:extLst>
              <a:ext uri="{FF2B5EF4-FFF2-40B4-BE49-F238E27FC236}">
                <a16:creationId xmlns:a16="http://schemas.microsoft.com/office/drawing/2014/main" id="{7C0A565A-5FE1-0E40-893D-56A8DC8E348B}"/>
              </a:ext>
            </a:extLst>
          </p:cNvPr>
          <p:cNvSpPr/>
          <p:nvPr/>
        </p:nvSpPr>
        <p:spPr>
          <a:xfrm>
            <a:off x="6813290" y="5871152"/>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1</a:t>
            </a:r>
          </a:p>
        </p:txBody>
      </p:sp>
      <p:sp>
        <p:nvSpPr>
          <p:cNvPr id="23" name="Shape 194">
            <a:extLst>
              <a:ext uri="{FF2B5EF4-FFF2-40B4-BE49-F238E27FC236}">
                <a16:creationId xmlns:a16="http://schemas.microsoft.com/office/drawing/2014/main" id="{5E534647-FF2A-5E4B-97D3-D199FFC58E8C}"/>
              </a:ext>
            </a:extLst>
          </p:cNvPr>
          <p:cNvSpPr/>
          <p:nvPr/>
        </p:nvSpPr>
        <p:spPr>
          <a:xfrm>
            <a:off x="11133275" y="2948106"/>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4</a:t>
            </a:r>
          </a:p>
        </p:txBody>
      </p:sp>
      <p:sp>
        <p:nvSpPr>
          <p:cNvPr id="24" name="Shape 195">
            <a:extLst>
              <a:ext uri="{FF2B5EF4-FFF2-40B4-BE49-F238E27FC236}">
                <a16:creationId xmlns:a16="http://schemas.microsoft.com/office/drawing/2014/main" id="{F12E650E-D4CB-1043-ABFC-D571849368CD}"/>
              </a:ext>
            </a:extLst>
          </p:cNvPr>
          <p:cNvSpPr/>
          <p:nvPr/>
        </p:nvSpPr>
        <p:spPr>
          <a:xfrm>
            <a:off x="4403711" y="5142083"/>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3</a:t>
            </a:r>
          </a:p>
        </p:txBody>
      </p:sp>
      <p:sp>
        <p:nvSpPr>
          <p:cNvPr id="25" name="Shape 196">
            <a:extLst>
              <a:ext uri="{FF2B5EF4-FFF2-40B4-BE49-F238E27FC236}">
                <a16:creationId xmlns:a16="http://schemas.microsoft.com/office/drawing/2014/main" id="{15B44C36-7892-194A-9422-F6E65F5DE857}"/>
              </a:ext>
            </a:extLst>
          </p:cNvPr>
          <p:cNvSpPr/>
          <p:nvPr/>
        </p:nvSpPr>
        <p:spPr>
          <a:xfrm>
            <a:off x="8329215" y="2967903"/>
            <a:ext cx="535723"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0" u="none" strike="noStrike" cap="none" baseline="0" dirty="0">
                <a:solidFill>
                  <a:schemeClr val="tx1"/>
                </a:solidFill>
                <a:latin typeface="Calibri"/>
                <a:ea typeface="Calibri"/>
                <a:cs typeface="Calibri"/>
                <a:sym typeface="Calibri"/>
              </a:rPr>
              <a:t>1</a:t>
            </a:r>
          </a:p>
        </p:txBody>
      </p:sp>
      <p:sp>
        <p:nvSpPr>
          <p:cNvPr id="26" name="Shape 197">
            <a:extLst>
              <a:ext uri="{FF2B5EF4-FFF2-40B4-BE49-F238E27FC236}">
                <a16:creationId xmlns:a16="http://schemas.microsoft.com/office/drawing/2014/main" id="{61988A90-D682-074D-A704-B12A49810796}"/>
              </a:ext>
            </a:extLst>
          </p:cNvPr>
          <p:cNvSpPr txBox="1"/>
          <p:nvPr/>
        </p:nvSpPr>
        <p:spPr>
          <a:xfrm>
            <a:off x="459093" y="324597"/>
            <a:ext cx="10515599" cy="1013243"/>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Materials</a:t>
            </a: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A783A221-0E0F-D941-9A0A-92B270FED58C}"/>
              </a:ext>
            </a:extLst>
          </p:cNvPr>
          <p:cNvPicPr>
            <a:picLocks noChangeAspect="1"/>
          </p:cNvPicPr>
          <p:nvPr/>
        </p:nvPicPr>
        <p:blipFill>
          <a:blip r:embed="rId3"/>
          <a:stretch>
            <a:fillRect/>
          </a:stretch>
        </p:blipFill>
        <p:spPr>
          <a:xfrm>
            <a:off x="300446" y="5877840"/>
            <a:ext cx="1942691" cy="826911"/>
          </a:xfrm>
          <a:prstGeom prst="rect">
            <a:avLst/>
          </a:prstGeom>
        </p:spPr>
      </p:pic>
      <p:pic>
        <p:nvPicPr>
          <p:cNvPr id="8" name="Shape 204">
            <a:extLst>
              <a:ext uri="{FF2B5EF4-FFF2-40B4-BE49-F238E27FC236}">
                <a16:creationId xmlns:a16="http://schemas.microsoft.com/office/drawing/2014/main" id="{330F6EB9-6050-8C42-9CF8-323CCF943D71}"/>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3386182" y="1757420"/>
            <a:ext cx="5419636" cy="4099350"/>
          </a:xfrm>
          <a:prstGeom prst="rect">
            <a:avLst/>
          </a:prstGeom>
          <a:noFill/>
          <a:ln>
            <a:noFill/>
          </a:ln>
        </p:spPr>
      </p:pic>
      <p:pic>
        <p:nvPicPr>
          <p:cNvPr id="9" name="Shape 205">
            <a:extLst>
              <a:ext uri="{FF2B5EF4-FFF2-40B4-BE49-F238E27FC236}">
                <a16:creationId xmlns:a16="http://schemas.microsoft.com/office/drawing/2014/main" id="{261DF78A-4D69-B240-BFD8-C403CBE9B990}"/>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rot="-596071">
            <a:off x="1072621" y="1693403"/>
            <a:ext cx="1917064" cy="1917064"/>
          </a:xfrm>
          <a:prstGeom prst="rect">
            <a:avLst/>
          </a:prstGeom>
          <a:noFill/>
          <a:ln>
            <a:noFill/>
          </a:ln>
        </p:spPr>
      </p:pic>
      <p:pic>
        <p:nvPicPr>
          <p:cNvPr id="10" name="Shape 206">
            <a:extLst>
              <a:ext uri="{FF2B5EF4-FFF2-40B4-BE49-F238E27FC236}">
                <a16:creationId xmlns:a16="http://schemas.microsoft.com/office/drawing/2014/main" id="{FC26DADB-6AD2-9F4D-AD39-119FE1AF6B6A}"/>
              </a:ext>
            </a:extLst>
          </p:cNvPr>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rot="646518">
            <a:off x="9178344" y="4005594"/>
            <a:ext cx="1898410" cy="1950421"/>
          </a:xfrm>
          <a:prstGeom prst="rect">
            <a:avLst/>
          </a:prstGeom>
          <a:noFill/>
          <a:ln>
            <a:noFill/>
          </a:ln>
        </p:spPr>
      </p:pic>
      <p:sp>
        <p:nvSpPr>
          <p:cNvPr id="11" name="Shape 207">
            <a:extLst>
              <a:ext uri="{FF2B5EF4-FFF2-40B4-BE49-F238E27FC236}">
                <a16:creationId xmlns:a16="http://schemas.microsoft.com/office/drawing/2014/main" id="{BBC63721-0B78-544A-AAD6-3796611B0486}"/>
              </a:ext>
            </a:extLst>
          </p:cNvPr>
          <p:cNvSpPr txBox="1"/>
          <p:nvPr/>
        </p:nvSpPr>
        <p:spPr>
          <a:xfrm>
            <a:off x="458187" y="191275"/>
            <a:ext cx="9500929" cy="1270095"/>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5400" b="1" i="0" u="none" strike="noStrike" cap="none" baseline="0" dirty="0">
                <a:solidFill>
                  <a:schemeClr val="dk1"/>
                </a:solidFill>
                <a:latin typeface="Calibri"/>
                <a:ea typeface="Calibri"/>
                <a:cs typeface="Calibri"/>
                <a:sym typeface="Calibri"/>
              </a:rPr>
              <a:t>Design Testing</a:t>
            </a:r>
          </a:p>
        </p:txBody>
      </p:sp>
    </p:spTree>
  </p:cSld>
  <p:clrMapOvr>
    <a:masterClrMapping/>
  </p:clrMapOvr>
  <p:transition spd="slow">
    <p:fade thruBlk="1"/>
  </p:transition>
</p:sld>
</file>

<file path=ppt/theme/theme1.xml><?xml version="1.0" encoding="utf-8"?>
<a:theme xmlns:a="http://schemas.openxmlformats.org/drawingml/2006/main" name="Office Theme">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29088</TotalTime>
  <Words>1345</Words>
  <Application>Microsoft Macintosh PowerPoint</Application>
  <PresentationFormat>Widescreen</PresentationFormat>
  <Paragraphs>143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vt:lpstr>
      <vt:lpstr>Calibri</vt:lpstr>
      <vt:lpstr>Times New Roman</vt:lpstr>
      <vt:lpstr>Office Theme</vt:lpstr>
      <vt:lpstr>PowerPoint Presentation</vt:lpstr>
      <vt:lpstr>What does an engineer do?</vt:lpstr>
      <vt:lpstr>How do engineers do this?</vt:lpstr>
      <vt:lpstr>Today you will be a mechanical engineer –  You will design, build and test a life vest!</vt:lpstr>
      <vt:lpstr>PowerPoint Presentation</vt:lpstr>
      <vt:lpstr>PowerPoint Presentation</vt:lpstr>
      <vt:lpstr>PowerPoint Presentation</vt:lpstr>
      <vt:lpstr>PowerPoint Presentation</vt:lpstr>
      <vt:lpstr>PowerPoint Presentation</vt:lpstr>
      <vt:lpstr>PowerPoint Presentation</vt:lpstr>
      <vt:lpstr>Engineering Design Process</vt:lpstr>
      <vt:lpstr>Design Reflection</vt:lpstr>
      <vt:lpstr>PowerPoint Presentation</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Stories Stanley at Sea Presentation</dc:title>
  <dc:subject/>
  <dc:creator/>
  <cp:keywords/>
  <dc:description/>
  <cp:lastModifiedBy>Microsoft Office User</cp:lastModifiedBy>
  <cp:revision>19</cp:revision>
  <dcterms:modified xsi:type="dcterms:W3CDTF">2021-07-22T11:06:10Z</dcterms:modified>
  <cp:category/>
</cp:coreProperties>
</file>