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PvRoiQpXBHU7IKkohnNTa30I6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the pre-activity survey is distributed to students, introduce yourself and provide enough of an activity overview to gain students excitement.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Allow time for students to individually complete their pre-activity survey.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Divide group into teams of 4 or 5 students each.</a:t>
            </a:r>
            <a:endParaRPr/>
          </a:p>
        </p:txBody>
      </p:sp>
      <p:sp>
        <p:nvSpPr>
          <p:cNvPr id="119" name="Google Shape;119;p1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Introduce the Engineering Design Process. Explain that engineers use it as a tool to help them more effectively solve problems.</a:t>
            </a:r>
            <a:endParaRPr/>
          </a:p>
        </p:txBody>
      </p:sp>
      <p:sp>
        <p:nvSpPr>
          <p:cNvPr id="222" name="Google Shape;2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Google Shape;23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the working process: How teams will use the engineering design process as they complete the challenge: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Imagine</a:t>
            </a: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(10 min.)</a:t>
            </a:r>
            <a:endParaRPr/>
          </a:p>
          <a:p>
            <a:pPr marL="914400" marR="0" lvl="1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INDIVIDUALLY: observe available materials, and brainstorm and write design ideas </a:t>
            </a:r>
            <a:r>
              <a:rPr lang="en-US" sz="11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(5 min.)</a:t>
            </a:r>
            <a:endParaRPr/>
          </a:p>
          <a:p>
            <a:pPr marL="914400" marR="0" lvl="1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TEAM: share individual ideas </a:t>
            </a:r>
            <a:r>
              <a:rPr lang="en-US" sz="11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(5 min.) 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</a:t>
            </a: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(5 min.)</a:t>
            </a:r>
            <a:endParaRPr/>
          </a:p>
          <a:p>
            <a:pPr marL="914400" marR="0" lvl="1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Choose and sketch a team design plan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</a:t>
            </a: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(10 min.)</a:t>
            </a:r>
            <a:endParaRPr/>
          </a:p>
          <a:p>
            <a:pPr marL="914400" marR="0" lvl="1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Gather materials</a:t>
            </a:r>
            <a:endParaRPr/>
          </a:p>
          <a:p>
            <a:pPr marL="914400" marR="0" lvl="1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 your team design plan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 and Test </a:t>
            </a:r>
            <a:r>
              <a:rPr lang="en-US" sz="11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(10 min.)</a:t>
            </a:r>
            <a:endParaRPr/>
          </a:p>
          <a:p>
            <a:pPr marL="914400" marR="0" lvl="0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Teams decide on and make any last minute improvements before testing.</a:t>
            </a:r>
            <a:endParaRPr/>
          </a:p>
          <a:p>
            <a:pPr marL="914400" marR="0" lvl="0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the marbles are being properly transferred from the top cup (airplane) to the bottom cup (luggage rack).  Students get 3 trials to test their design.</a:t>
            </a:r>
            <a:endParaRPr/>
          </a:p>
          <a:p>
            <a:pPr marL="914400" marR="0" lvl="0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team tests their prototype while other teams observe.</a:t>
            </a:r>
            <a:endParaRPr/>
          </a:p>
        </p:txBody>
      </p:sp>
      <p:sp>
        <p:nvSpPr>
          <p:cNvPr id="232" name="Google Shape;232;p11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Facilitate a whole group reflection on final prototype design and testing results by asking questions such as the following.</a:t>
            </a:r>
            <a:endParaRPr dirty="0"/>
          </a:p>
          <a:p>
            <a:pPr marL="457200" marR="0" lvl="0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 you like best about your design? </a:t>
            </a:r>
            <a:endParaRPr dirty="0"/>
          </a:p>
          <a:p>
            <a:pPr marL="457200" marR="0" lvl="0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 you like least about your design?</a:t>
            </a:r>
            <a:endParaRPr dirty="0"/>
          </a:p>
          <a:p>
            <a:pPr marL="457200" marR="0" lvl="0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aspects of other team designs stood out to you, and/or gave you ideas for improving your own team’s design?</a:t>
            </a:r>
            <a:endParaRPr dirty="0"/>
          </a:p>
          <a:p>
            <a:pPr marL="457200" marR="0" lvl="0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modifications would you make if we had time to complete the design challenge again?</a:t>
            </a:r>
            <a:endParaRPr dirty="0"/>
          </a:p>
          <a:p>
            <a:pPr marL="457200" marR="0" lvl="0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did you use potential and kinetic energy in your design? </a:t>
            </a:r>
            <a:endParaRPr dirty="0"/>
          </a:p>
          <a:p>
            <a:pPr marL="457200" marR="0" lvl="0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their process relate their process to engineering process?</a:t>
            </a:r>
            <a:endParaRPr dirty="0"/>
          </a:p>
        </p:txBody>
      </p:sp>
      <p:sp>
        <p:nvSpPr>
          <p:cNvPr id="243" name="Google Shape;2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Conclude by discussing the following questions as post-activity surveys are distributed.</a:t>
            </a:r>
            <a:endParaRPr/>
          </a:p>
          <a:p>
            <a:pPr marL="457200" marR="0" lvl="0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ideas do you have for engineering a better world?</a:t>
            </a:r>
            <a:endParaRPr/>
          </a:p>
          <a:p>
            <a:pPr marL="457200" marR="0" lvl="0" indent="-30480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can you turn ideas into reality?</a:t>
            </a:r>
            <a:endParaRPr/>
          </a:p>
        </p:txBody>
      </p:sp>
      <p:sp>
        <p:nvSpPr>
          <p:cNvPr id="251" name="Google Shape;2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Allow time for students to complete their post-activity survey.</a:t>
            </a:r>
            <a:endParaRPr/>
          </a:p>
        </p:txBody>
      </p:sp>
      <p:sp>
        <p:nvSpPr>
          <p:cNvPr id="260" name="Google Shape;2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engineering and what engineers do.</a:t>
            </a:r>
            <a:endParaRPr/>
          </a:p>
        </p:txBody>
      </p:sp>
      <p:sp>
        <p:nvSpPr>
          <p:cNvPr id="130" name="Google Shape;130;p2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all engineers do the same thing?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NO, NO, NO!!!!!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types of engineers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Mechanical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Electrical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Civil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do many different types of jobs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Much, much more!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3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the engineering design problem and challenge, following the presentation: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“</a:t>
            </a:r>
            <a:r>
              <a:rPr lang="en-US" sz="110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Where does a bag go after it's checked? - Behind the Scenes @American Air</a:t>
            </a:r>
            <a:r>
              <a:rPr lang="en-US" sz="1100" b="1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video (2m58s).</a:t>
            </a:r>
            <a:endParaRPr/>
          </a:p>
        </p:txBody>
      </p:sp>
      <p:sp>
        <p:nvSpPr>
          <p:cNvPr id="155" name="Google Shape;155;p4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the real-world engineering design problem.</a:t>
            </a:r>
            <a:endParaRPr/>
          </a:p>
        </p:txBody>
      </p:sp>
      <p:sp>
        <p:nvSpPr>
          <p:cNvPr id="166" name="Google Shape;166;p5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Introduce the Engineering Design Challenge.</a:t>
            </a:r>
            <a:endParaRPr/>
          </a:p>
        </p:txBody>
      </p:sp>
      <p:sp>
        <p:nvSpPr>
          <p:cNvPr id="175" name="Google Shape;175;p6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Engineering Design Goals.</a:t>
            </a:r>
            <a:endParaRPr/>
          </a:p>
        </p:txBody>
      </p:sp>
      <p:sp>
        <p:nvSpPr>
          <p:cNvPr id="184" name="Google Shape;184;p7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Introduce resources (materials) available to each team.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Quantities of each material are on slide. (popsicle sticks, toilet paper tubes, straws, tape, construction paper, notecards,  and string)</a:t>
            </a:r>
            <a:endParaRPr/>
          </a:p>
        </p:txBody>
      </p:sp>
      <p:sp>
        <p:nvSpPr>
          <p:cNvPr id="193" name="Google Shape;193;p8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prototype-testing procedures.</a:t>
            </a:r>
            <a:endParaRPr/>
          </a:p>
        </p:txBody>
      </p:sp>
      <p:sp>
        <p:nvSpPr>
          <p:cNvPr id="209" name="Google Shape;209;p9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16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6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6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6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17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7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18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8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8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8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8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8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" name="Google Shape;49;p19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9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9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9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9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9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4" name="Google Shape;64;p20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0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20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0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0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0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21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1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21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1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1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1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4" name="Google Shape;84;p22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2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2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2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22"/>
          <p:cNvSpPr txBox="1"/>
          <p:nvPr/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1/19/15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2"/>
          <p:cNvSpPr txBox="1"/>
          <p:nvPr/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23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9" name="Google Shape;99;p24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2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9F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discovere.org/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ohio.gov/Topics/Ohio-s-New-Learning-Standards/Ohios-New-Learning-Standards" TargetMode="External"/><Relationship Id="rId7" Type="http://schemas.openxmlformats.org/officeDocument/2006/relationships/hyperlink" Target="http://www.discovere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c-5Zoj7llM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hyperlink" Target="http://www.wistatefair.com/wp/mobile-amusement-ride-and-game-operator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images.businessweek.com/ss/09/12/1210_best_internship_companies/5.htm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gettyimages.com/detail/photo/doctor-and-nurses-taking-care-of-patient-royalty-free-image/dv41810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gineeringmessages.org/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www.youtube.com/watch?v=c-5Zoj7llM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"/>
          <p:cNvSpPr txBox="1"/>
          <p:nvPr/>
        </p:nvSpPr>
        <p:spPr>
          <a:xfrm>
            <a:off x="2232800" y="6519600"/>
            <a:ext cx="6609900" cy="3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CED0FA39-ADAF-694C-A9FB-D86F74C9E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sp>
        <p:nvSpPr>
          <p:cNvPr id="11" name="Shape 116">
            <a:extLst>
              <a:ext uri="{FF2B5EF4-FFF2-40B4-BE49-F238E27FC236}">
                <a16:creationId xmlns:a16="http://schemas.microsoft.com/office/drawing/2014/main" id="{88E27470-4651-9341-959B-39C981E8EA9A}"/>
              </a:ext>
            </a:extLst>
          </p:cNvPr>
          <p:cNvSpPr txBox="1">
            <a:spLocks/>
          </p:cNvSpPr>
          <p:nvPr/>
        </p:nvSpPr>
        <p:spPr>
          <a:xfrm>
            <a:off x="1335923" y="3945639"/>
            <a:ext cx="5794799" cy="822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0"/>
              </a:spcBef>
              <a:buSzPct val="25000"/>
            </a:pPr>
            <a:r>
              <a:rPr lang="en-US" sz="5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Marble Ramp Kit</a:t>
            </a:r>
            <a:endParaRPr lang="en-US" sz="5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Shape 117">
            <a:extLst>
              <a:ext uri="{FF2B5EF4-FFF2-40B4-BE49-F238E27FC236}">
                <a16:creationId xmlns:a16="http://schemas.microsoft.com/office/drawing/2014/main" id="{34701208-FB55-4446-9A4D-C69CA617D92D}"/>
              </a:ext>
            </a:extLst>
          </p:cNvPr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2186" y="1338393"/>
            <a:ext cx="3356713" cy="418272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18">
            <a:extLst>
              <a:ext uri="{FF2B5EF4-FFF2-40B4-BE49-F238E27FC236}">
                <a16:creationId xmlns:a16="http://schemas.microsoft.com/office/drawing/2014/main" id="{A4DF0175-4000-7D4F-A356-6867883B9AE9}"/>
              </a:ext>
            </a:extLst>
          </p:cNvPr>
          <p:cNvSpPr/>
          <p:nvPr/>
        </p:nvSpPr>
        <p:spPr>
          <a:xfrm>
            <a:off x="8047181" y="5525697"/>
            <a:ext cx="183062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0" i="0" u="sng" strike="noStrike" cap="none" baseline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www.discovere.org</a:t>
            </a:r>
            <a:r>
              <a:rPr lang="en-US" sz="800" b="0" i="0" u="none" strike="noStrike" cap="none" baseline="0" dirty="0">
                <a:solidFill>
                  <a:srgbClr val="7D7D7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4" name="Shape 119">
            <a:extLst>
              <a:ext uri="{FF2B5EF4-FFF2-40B4-BE49-F238E27FC236}">
                <a16:creationId xmlns:a16="http://schemas.microsoft.com/office/drawing/2014/main" id="{5302219B-8FD3-4248-B8B2-7F90DECC22AA}"/>
              </a:ext>
            </a:extLst>
          </p:cNvPr>
          <p:cNvSpPr txBox="1"/>
          <p:nvPr/>
        </p:nvSpPr>
        <p:spPr>
          <a:xfrm>
            <a:off x="407890" y="1466994"/>
            <a:ext cx="7650866" cy="191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TURNING IDEAS INTO REALITY:</a:t>
            </a:r>
            <a:br>
              <a:rPr lang="en-US" sz="395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15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A BETTER WORLD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3487EBD-89FE-F04A-9557-F74DF5FB4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sp>
        <p:nvSpPr>
          <p:cNvPr id="10" name="Shape 211">
            <a:extLst>
              <a:ext uri="{FF2B5EF4-FFF2-40B4-BE49-F238E27FC236}">
                <a16:creationId xmlns:a16="http://schemas.microsoft.com/office/drawing/2014/main" id="{D6383A54-D6CC-8345-929C-236DEDC8792A}"/>
              </a:ext>
            </a:extLst>
          </p:cNvPr>
          <p:cNvSpPr txBox="1">
            <a:spLocks/>
          </p:cNvSpPr>
          <p:nvPr/>
        </p:nvSpPr>
        <p:spPr>
          <a:xfrm>
            <a:off x="452376" y="153249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25000"/>
            </a:pPr>
            <a:r>
              <a:rPr lang="en-US" sz="5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Design Process</a:t>
            </a:r>
            <a:endParaRPr lang="en-US" sz="5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Shape 212">
            <a:extLst>
              <a:ext uri="{FF2B5EF4-FFF2-40B4-BE49-F238E27FC236}">
                <a16:creationId xmlns:a16="http://schemas.microsoft.com/office/drawing/2014/main" id="{C56CC9B1-BCBA-E446-9015-4A059B5208E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9120" y="1569838"/>
            <a:ext cx="4808039" cy="429546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213">
            <a:extLst>
              <a:ext uri="{FF2B5EF4-FFF2-40B4-BE49-F238E27FC236}">
                <a16:creationId xmlns:a16="http://schemas.microsoft.com/office/drawing/2014/main" id="{344B4E33-0D1C-9444-B12B-110ED81E7AF7}"/>
              </a:ext>
            </a:extLst>
          </p:cNvPr>
          <p:cNvSpPr/>
          <p:nvPr/>
        </p:nvSpPr>
        <p:spPr>
          <a:xfrm>
            <a:off x="5665832" y="1796032"/>
            <a:ext cx="6096000" cy="40395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150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ASK: </a:t>
            </a:r>
            <a:r>
              <a:rPr lang="en-US" sz="1800" b="0" i="0" u="none" strike="noStrike" cap="none" baseline="0" dirty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What is the problem? How have others approached it? What are your constraints?</a:t>
            </a:r>
          </a:p>
          <a:p>
            <a:pPr marL="0" marR="0" lvl="0" indent="0" algn="l" rtl="0">
              <a:spcBef>
                <a:spcPts val="0"/>
              </a:spcBef>
              <a:spcAft>
                <a:spcPts val="150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IMAGINE: </a:t>
            </a:r>
            <a:r>
              <a:rPr lang="en-US" sz="1800" b="0" i="0" u="none" strike="noStrike" cap="none" baseline="0" dirty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What are some solutions? Brainstorm ideas. Choose the best one.</a:t>
            </a:r>
          </a:p>
          <a:p>
            <a:pPr marL="0" marR="0" lvl="0" indent="0" algn="l" rtl="0">
              <a:spcBef>
                <a:spcPts val="0"/>
              </a:spcBef>
              <a:spcAft>
                <a:spcPts val="150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PLAN: </a:t>
            </a:r>
            <a:r>
              <a:rPr lang="en-US" sz="1800" b="0" i="0" u="none" strike="noStrike" cap="none" baseline="0" dirty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Draw a diagram. Make lists of materials you will need.</a:t>
            </a:r>
          </a:p>
          <a:p>
            <a:pPr marL="0" marR="0" lvl="0" indent="0" algn="l" rtl="0">
              <a:spcBef>
                <a:spcPts val="0"/>
              </a:spcBef>
              <a:spcAft>
                <a:spcPts val="150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CREATE: </a:t>
            </a:r>
            <a:r>
              <a:rPr lang="en-US" sz="1800" b="0" i="0" u="none" strike="noStrike" cap="none" baseline="0" dirty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Follow your plan and create something. Test it out!</a:t>
            </a:r>
          </a:p>
          <a:p>
            <a:pPr marL="0" marR="0" lvl="0" indent="0" algn="l" rtl="0">
              <a:spcBef>
                <a:spcPts val="0"/>
              </a:spcBef>
              <a:spcAft>
                <a:spcPts val="150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IMPROVE: </a:t>
            </a:r>
            <a:r>
              <a:rPr lang="en-US" sz="1800" b="0" i="0" u="none" strike="noStrike" cap="none" baseline="0" dirty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What works? What doesn't? What could work better? Modify your designs to make it better. Test it out!</a:t>
            </a:r>
          </a:p>
          <a:p>
            <a:pPr marL="0" marR="0" lvl="0" indent="0" algn="l" rtl="0">
              <a:spcBef>
                <a:spcPts val="0"/>
              </a:spcBef>
              <a:spcAft>
                <a:spcPts val="1500"/>
              </a:spcAft>
              <a:buSzPct val="25000"/>
              <a:buNone/>
            </a:pPr>
            <a:endParaRPr lang="en-US" sz="800" b="0" i="0" u="none" strike="noStrike" cap="none" baseline="0" dirty="0">
              <a:solidFill>
                <a:srgbClr val="474747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1500"/>
              </a:spcAft>
              <a:buSzPct val="25000"/>
              <a:buNone/>
            </a:pPr>
            <a:endParaRPr lang="en-US" sz="800" dirty="0">
              <a:solidFill>
                <a:srgbClr val="474747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1500"/>
              </a:spcAft>
              <a:buSzPct val="25000"/>
              <a:buNone/>
            </a:pPr>
            <a:r>
              <a:rPr lang="en-US" sz="800" b="0" i="0" u="none" strike="noStrike" cap="none" baseline="0" dirty="0" err="1">
                <a:solidFill>
                  <a:srgbClr val="474747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www.teachengineering.org</a:t>
            </a:r>
            <a:endParaRPr lang="en-US" sz="800" b="0" i="0" u="none" strike="noStrike" cap="none" baseline="0" dirty="0">
              <a:solidFill>
                <a:srgbClr val="474747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13" name="Google Shape;265;p14">
            <a:extLst>
              <a:ext uri="{FF2B5EF4-FFF2-40B4-BE49-F238E27FC236}">
                <a16:creationId xmlns:a16="http://schemas.microsoft.com/office/drawing/2014/main" id="{582AE26B-A20A-E74E-907D-F8E29761C880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D341C53-3013-B547-A821-CDC58F007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pic>
        <p:nvPicPr>
          <p:cNvPr id="23" name="Shape 227">
            <a:extLst>
              <a:ext uri="{FF2B5EF4-FFF2-40B4-BE49-F238E27FC236}">
                <a16:creationId xmlns:a16="http://schemas.microsoft.com/office/drawing/2014/main" id="{76469803-F506-CF4C-BE59-A5DFA12AEC69}"/>
              </a:ext>
            </a:extLst>
          </p:cNvPr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13493" y="680720"/>
            <a:ext cx="2819642" cy="2640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29">
            <a:extLst>
              <a:ext uri="{FF2B5EF4-FFF2-40B4-BE49-F238E27FC236}">
                <a16:creationId xmlns:a16="http://schemas.microsoft.com/office/drawing/2014/main" id="{A9C2A33A-1A8A-0040-B5E8-E1F9987E38E5}"/>
              </a:ext>
            </a:extLst>
          </p:cNvPr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88953" y="3819341"/>
            <a:ext cx="4544182" cy="20759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30">
            <a:extLst>
              <a:ext uri="{FF2B5EF4-FFF2-40B4-BE49-F238E27FC236}">
                <a16:creationId xmlns:a16="http://schemas.microsoft.com/office/drawing/2014/main" id="{64EF6A1A-F101-0F44-A346-FCF35E1887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4302" y="368010"/>
            <a:ext cx="10515599" cy="9161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Design Process</a:t>
            </a:r>
          </a:p>
        </p:txBody>
      </p:sp>
      <p:sp>
        <p:nvSpPr>
          <p:cNvPr id="26" name="Shape 231">
            <a:extLst>
              <a:ext uri="{FF2B5EF4-FFF2-40B4-BE49-F238E27FC236}">
                <a16:creationId xmlns:a16="http://schemas.microsoft.com/office/drawing/2014/main" id="{45E047F2-3E3E-AF4A-B61C-5C5A04509F54}"/>
              </a:ext>
            </a:extLst>
          </p:cNvPr>
          <p:cNvSpPr txBox="1">
            <a:spLocks/>
          </p:cNvSpPr>
          <p:nvPr/>
        </p:nvSpPr>
        <p:spPr>
          <a:xfrm>
            <a:off x="579120" y="1234314"/>
            <a:ext cx="6967185" cy="5170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indent="-228600">
              <a:spcBef>
                <a:spcPts val="0"/>
              </a:spcBef>
              <a:buSzPct val="100000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Imagine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(10 min.)</a:t>
            </a:r>
          </a:p>
          <a:p>
            <a:pPr marL="685800" lvl="1" indent="-228600">
              <a:buSzPct val="100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INDIVIDUALLY: Observe available materials, and brainstorm and write design ideas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 min.)</a:t>
            </a:r>
          </a:p>
          <a:p>
            <a:pPr marL="685800" lvl="1" indent="-228600">
              <a:buSzPct val="100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TEAM: Share individual ideas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 min.) </a:t>
            </a:r>
          </a:p>
          <a:p>
            <a:pPr marL="228600" indent="-228600">
              <a:buSzPct val="100000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 min.)</a:t>
            </a:r>
          </a:p>
          <a:p>
            <a:pPr marL="685800" lvl="1" indent="-228600">
              <a:buSzPct val="100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and sketch a team design plan</a:t>
            </a:r>
          </a:p>
          <a:p>
            <a:pPr marL="228600" indent="-228600">
              <a:buSzPct val="100000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(10 min.)</a:t>
            </a:r>
          </a:p>
          <a:p>
            <a:pPr marL="685800" lvl="1" indent="-228600">
              <a:buSzPct val="100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Gather materials</a:t>
            </a:r>
          </a:p>
          <a:p>
            <a:pPr marL="685800" lvl="1" indent="-228600">
              <a:buSzPct val="100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 your team design plan</a:t>
            </a:r>
          </a:p>
          <a:p>
            <a:pPr marL="228600" indent="-228600">
              <a:buSzPct val="100000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 and Test 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(10 min.)</a:t>
            </a:r>
          </a:p>
        </p:txBody>
      </p:sp>
      <p:sp>
        <p:nvSpPr>
          <p:cNvPr id="27" name="Google Shape;265;p14">
            <a:extLst>
              <a:ext uri="{FF2B5EF4-FFF2-40B4-BE49-F238E27FC236}">
                <a16:creationId xmlns:a16="http://schemas.microsoft.com/office/drawing/2014/main" id="{67EAA1B9-B983-5C4E-A6F0-66CFEE143445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9C9FA10-A7F0-864F-9363-8B57C647A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sp>
        <p:nvSpPr>
          <p:cNvPr id="13" name="Shape 238">
            <a:extLst>
              <a:ext uri="{FF2B5EF4-FFF2-40B4-BE49-F238E27FC236}">
                <a16:creationId xmlns:a16="http://schemas.microsoft.com/office/drawing/2014/main" id="{5A22C720-88B9-BF41-B6E1-37DE3A0D58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5706" y="342848"/>
            <a:ext cx="10515599" cy="9827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Reflection</a:t>
            </a:r>
          </a:p>
        </p:txBody>
      </p:sp>
      <p:sp>
        <p:nvSpPr>
          <p:cNvPr id="14" name="Shape 239">
            <a:extLst>
              <a:ext uri="{FF2B5EF4-FFF2-40B4-BE49-F238E27FC236}">
                <a16:creationId xmlns:a16="http://schemas.microsoft.com/office/drawing/2014/main" id="{ED0A0244-6973-F84C-BC62-400DB80512AE}"/>
              </a:ext>
            </a:extLst>
          </p:cNvPr>
          <p:cNvSpPr txBox="1">
            <a:spLocks/>
          </p:cNvSpPr>
          <p:nvPr/>
        </p:nvSpPr>
        <p:spPr>
          <a:xfrm>
            <a:off x="579120" y="1268409"/>
            <a:ext cx="10837431" cy="561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indent="-2286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went well? Not so well?  Why?</a:t>
            </a:r>
          </a:p>
          <a:p>
            <a:pPr marL="228600" indent="-228600">
              <a:lnSpc>
                <a:spcPct val="110000"/>
              </a:lnSpc>
              <a:buSzPct val="100000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aspects of other team designs stood out to you?  </a:t>
            </a:r>
          </a:p>
          <a:p>
            <a:pPr marL="228600" indent="-228600">
              <a:lnSpc>
                <a:spcPct val="110000"/>
              </a:lnSpc>
              <a:buSzPct val="100000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other designs give you ideas for ways to improve your design?</a:t>
            </a:r>
          </a:p>
          <a:p>
            <a:pPr marL="228600" indent="-228600">
              <a:lnSpc>
                <a:spcPct val="110000"/>
              </a:lnSpc>
              <a:buSzPct val="100000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modifications would you make if we had time to complete the design challenge again?</a:t>
            </a:r>
          </a:p>
          <a:p>
            <a:pPr marL="228600" indent="-228600">
              <a:lnSpc>
                <a:spcPct val="110000"/>
              </a:lnSpc>
              <a:buSzPct val="100000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did you use potential and kinetic energy in your design?  </a:t>
            </a:r>
          </a:p>
          <a:p>
            <a:pPr marL="228600" indent="-50800">
              <a:lnSpc>
                <a:spcPct val="120000"/>
              </a:lnSpc>
              <a:buFont typeface="Arial"/>
              <a:buNone/>
            </a:pP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265;p14">
            <a:extLst>
              <a:ext uri="{FF2B5EF4-FFF2-40B4-BE49-F238E27FC236}">
                <a16:creationId xmlns:a16="http://schemas.microsoft.com/office/drawing/2014/main" id="{3BD63464-0293-D648-B577-033D76D9ACCD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1C4859D2-1C88-3C43-8E46-7EEB0D211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sp>
        <p:nvSpPr>
          <p:cNvPr id="12" name="Shape 242">
            <a:extLst>
              <a:ext uri="{FF2B5EF4-FFF2-40B4-BE49-F238E27FC236}">
                <a16:creationId xmlns:a16="http://schemas.microsoft.com/office/drawing/2014/main" id="{8DEFD9BC-5615-2E41-A31E-52D7DBD319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2600" y="307647"/>
            <a:ext cx="10515599" cy="10452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Wrap Up</a:t>
            </a:r>
          </a:p>
        </p:txBody>
      </p:sp>
      <p:sp>
        <p:nvSpPr>
          <p:cNvPr id="13" name="Shape 243">
            <a:extLst>
              <a:ext uri="{FF2B5EF4-FFF2-40B4-BE49-F238E27FC236}">
                <a16:creationId xmlns:a16="http://schemas.microsoft.com/office/drawing/2014/main" id="{555D6997-5E87-5248-9B4B-83DFE1140408}"/>
              </a:ext>
            </a:extLst>
          </p:cNvPr>
          <p:cNvSpPr txBox="1">
            <a:spLocks/>
          </p:cNvSpPr>
          <p:nvPr/>
        </p:nvSpPr>
        <p:spPr>
          <a:xfrm>
            <a:off x="579120" y="1315111"/>
            <a:ext cx="7719440" cy="218623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lang="en-US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ideas do you have for engineering a better world?</a:t>
            </a:r>
          </a:p>
          <a:p>
            <a:pPr marL="0" indent="0">
              <a:lnSpc>
                <a:spcPct val="80000"/>
              </a:lnSpc>
              <a:buClr>
                <a:schemeClr val="dk1"/>
              </a:buClr>
              <a:buFont typeface="Arial"/>
              <a:buNone/>
            </a:pPr>
            <a:endParaRPr lang="en-US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you turn ideas into reality?</a:t>
            </a:r>
            <a:endParaRPr lang="en-US"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Shape 244">
            <a:extLst>
              <a:ext uri="{FF2B5EF4-FFF2-40B4-BE49-F238E27FC236}">
                <a16:creationId xmlns:a16="http://schemas.microsoft.com/office/drawing/2014/main" id="{F12B3DA2-137E-5044-9F18-AFCC161B3065}"/>
              </a:ext>
            </a:extLst>
          </p:cNvPr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51228" y="1586060"/>
            <a:ext cx="3738328" cy="427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265;p14">
            <a:extLst>
              <a:ext uri="{FF2B5EF4-FFF2-40B4-BE49-F238E27FC236}">
                <a16:creationId xmlns:a16="http://schemas.microsoft.com/office/drawing/2014/main" id="{EE8E5C2C-5005-FF45-89F8-41FCB967D87A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"/>
          <p:cNvSpPr txBox="1">
            <a:spLocks noGrp="1"/>
          </p:cNvSpPr>
          <p:nvPr>
            <p:ph type="body" idx="1"/>
          </p:nvPr>
        </p:nvSpPr>
        <p:spPr>
          <a:xfrm>
            <a:off x="590006" y="680720"/>
            <a:ext cx="5392800" cy="55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material is based upon work supported by: </a:t>
            </a:r>
            <a:endParaRPr sz="2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-"/>
            </a:pPr>
            <a:r>
              <a:rPr lang="en-US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National Science Foundation under Grant No. EEC – 1009607</a:t>
            </a:r>
            <a:endParaRPr sz="2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-"/>
            </a:pPr>
            <a:r>
              <a:rPr lang="en-US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EiF grant 14.06</a:t>
            </a:r>
            <a:endParaRPr sz="2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-"/>
            </a:pPr>
            <a:r>
              <a:rPr lang="en-US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Science Foundation of Dayton under </a:t>
            </a:r>
            <a:br>
              <a:rPr lang="en-US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Grant No. AD2018-0001 </a:t>
            </a:r>
            <a:endParaRPr sz="2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-"/>
            </a:pPr>
            <a:r>
              <a:rPr lang="en-US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2017-18 grant from the Marianist Foundation.</a:t>
            </a:r>
            <a:endParaRPr sz="2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References:</a:t>
            </a:r>
            <a:endParaRPr sz="18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Ohio's new learning standards. 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Ohio department of education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08 Aug 2014.  Retrieved from: </a:t>
            </a:r>
            <a:r>
              <a:rPr lang="en-US" sz="18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http://education.ohio.gov/Topics/Ohio-s-New-Learning-Standards/Ohios-New-Learning-Standards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does a bag go after it's checked? - behind the scenes @ AmericanAir. 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YouTube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 Jul 2012. Retrieved from: </a:t>
            </a:r>
            <a:r>
              <a:rPr lang="en-US" sz="18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https://www.youtube.com/watch?v=c-5Zoj7llM0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2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4"/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649F7E95-BAB9-D84B-8025-78053C5915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pic>
        <p:nvPicPr>
          <p:cNvPr id="8" name="Shape 254">
            <a:extLst>
              <a:ext uri="{FF2B5EF4-FFF2-40B4-BE49-F238E27FC236}">
                <a16:creationId xmlns:a16="http://schemas.microsoft.com/office/drawing/2014/main" id="{A74D5335-068A-C149-BD24-88B556C28C6C}"/>
              </a:ext>
            </a:extLst>
          </p:cNvPr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6050" y="680720"/>
            <a:ext cx="4973234" cy="54143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255">
            <a:extLst>
              <a:ext uri="{FF2B5EF4-FFF2-40B4-BE49-F238E27FC236}">
                <a16:creationId xmlns:a16="http://schemas.microsoft.com/office/drawing/2014/main" id="{719DCE62-BE8A-3043-8D25-FEBFF0472B31}"/>
              </a:ext>
            </a:extLst>
          </p:cNvPr>
          <p:cNvSpPr/>
          <p:nvPr/>
        </p:nvSpPr>
        <p:spPr>
          <a:xfrm>
            <a:off x="6436789" y="6153582"/>
            <a:ext cx="218527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0" i="0" u="sng" strike="noStrike" cap="none" baseline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www.discovere.org</a:t>
            </a:r>
            <a:r>
              <a:rPr lang="en-US" sz="800" b="0" i="0" u="none" strike="noStrike" cap="none" baseline="0" dirty="0">
                <a:solidFill>
                  <a:srgbClr val="7D7D7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F459EF59-C82A-0746-8320-09250AB4A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sp>
        <p:nvSpPr>
          <p:cNvPr id="15" name="Shape 126">
            <a:extLst>
              <a:ext uri="{FF2B5EF4-FFF2-40B4-BE49-F238E27FC236}">
                <a16:creationId xmlns:a16="http://schemas.microsoft.com/office/drawing/2014/main" id="{0271867E-B187-1E43-BB93-FDF517EE6B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2600" y="176953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an engineer do?</a:t>
            </a:r>
          </a:p>
        </p:txBody>
      </p:sp>
      <p:sp>
        <p:nvSpPr>
          <p:cNvPr id="16" name="Shape 127">
            <a:extLst>
              <a:ext uri="{FF2B5EF4-FFF2-40B4-BE49-F238E27FC236}">
                <a16:creationId xmlns:a16="http://schemas.microsoft.com/office/drawing/2014/main" id="{2BD5BDDC-A95C-9946-985E-2D6946251641}"/>
              </a:ext>
            </a:extLst>
          </p:cNvPr>
          <p:cNvSpPr txBox="1">
            <a:spLocks/>
          </p:cNvSpPr>
          <p:nvPr/>
        </p:nvSpPr>
        <p:spPr>
          <a:xfrm>
            <a:off x="579120" y="1357209"/>
            <a:ext cx="6894284" cy="3895512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Solve problems and shape the future!</a:t>
            </a:r>
          </a:p>
          <a:p>
            <a:pPr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and design new “things” essential to health, happiness and safety: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 things – food, medicine, shampoo, fuels…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things – bridges, skyscrapers, roads…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things – iPods, Cameras, electronic gadgets…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 things – toys, roller coasters, sporting goods...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 things – water systems, medical devices and tools…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Much, much more….</a:t>
            </a: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list is endless</a:t>
            </a:r>
          </a:p>
        </p:txBody>
      </p:sp>
      <p:pic>
        <p:nvPicPr>
          <p:cNvPr id="17" name="Shape 128">
            <a:extLst>
              <a:ext uri="{FF2B5EF4-FFF2-40B4-BE49-F238E27FC236}">
                <a16:creationId xmlns:a16="http://schemas.microsoft.com/office/drawing/2014/main" id="{B0551854-509D-F249-8962-91521459C433}"/>
              </a:ext>
            </a:extLst>
          </p:cNvPr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52198" y="699072"/>
            <a:ext cx="2908651" cy="169671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29">
            <a:extLst>
              <a:ext uri="{FF2B5EF4-FFF2-40B4-BE49-F238E27FC236}">
                <a16:creationId xmlns:a16="http://schemas.microsoft.com/office/drawing/2014/main" id="{277D681A-A7D1-D847-93D1-107A8E9DCCD8}"/>
              </a:ext>
            </a:extLst>
          </p:cNvPr>
          <p:cNvSpPr/>
          <p:nvPr/>
        </p:nvSpPr>
        <p:spPr>
          <a:xfrm>
            <a:off x="10243139" y="2364436"/>
            <a:ext cx="1415772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0" i="0" u="sng" strike="noStrike" cap="none" baseline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images.businessweek.com</a:t>
            </a:r>
          </a:p>
        </p:txBody>
      </p:sp>
      <p:pic>
        <p:nvPicPr>
          <p:cNvPr id="19" name="Shape 130">
            <a:extLst>
              <a:ext uri="{FF2B5EF4-FFF2-40B4-BE49-F238E27FC236}">
                <a16:creationId xmlns:a16="http://schemas.microsoft.com/office/drawing/2014/main" id="{8641A34D-75B9-4042-A63D-15615B2AAB54}"/>
              </a:ext>
            </a:extLst>
          </p:cNvPr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81000" y="2640078"/>
            <a:ext cx="3879849" cy="159558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131">
            <a:extLst>
              <a:ext uri="{FF2B5EF4-FFF2-40B4-BE49-F238E27FC236}">
                <a16:creationId xmlns:a16="http://schemas.microsoft.com/office/drawing/2014/main" id="{F470275E-8793-CD4A-8351-D6AD5EB4F687}"/>
              </a:ext>
            </a:extLst>
          </p:cNvPr>
          <p:cNvSpPr/>
          <p:nvPr/>
        </p:nvSpPr>
        <p:spPr>
          <a:xfrm>
            <a:off x="7597994" y="4218003"/>
            <a:ext cx="1120819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0" i="0" u="sng" strike="noStrike" cap="none" baseline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www.wistatefair.com</a:t>
            </a:r>
          </a:p>
        </p:txBody>
      </p:sp>
      <p:pic>
        <p:nvPicPr>
          <p:cNvPr id="21" name="Shape 132">
            <a:extLst>
              <a:ext uri="{FF2B5EF4-FFF2-40B4-BE49-F238E27FC236}">
                <a16:creationId xmlns:a16="http://schemas.microsoft.com/office/drawing/2014/main" id="{50875010-8599-064B-B88D-CA152588E733}"/>
              </a:ext>
            </a:extLst>
          </p:cNvPr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81000" y="4502491"/>
            <a:ext cx="2519640" cy="167478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133">
            <a:extLst>
              <a:ext uri="{FF2B5EF4-FFF2-40B4-BE49-F238E27FC236}">
                <a16:creationId xmlns:a16="http://schemas.microsoft.com/office/drawing/2014/main" id="{BE93FAAD-78C7-0349-96E4-23D91162F6C0}"/>
              </a:ext>
            </a:extLst>
          </p:cNvPr>
          <p:cNvSpPr/>
          <p:nvPr/>
        </p:nvSpPr>
        <p:spPr>
          <a:xfrm>
            <a:off x="10180320" y="6009587"/>
            <a:ext cx="1213793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www.gettyimages.com</a:t>
            </a:r>
          </a:p>
        </p:txBody>
      </p:sp>
      <p:sp>
        <p:nvSpPr>
          <p:cNvPr id="23" name="Google Shape;265;p14">
            <a:extLst>
              <a:ext uri="{FF2B5EF4-FFF2-40B4-BE49-F238E27FC236}">
                <a16:creationId xmlns:a16="http://schemas.microsoft.com/office/drawing/2014/main" id="{14E20FA5-6BEA-1446-B364-DD6AB1793FF0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F9881416-4454-9C4A-B438-1033804BB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pic>
        <p:nvPicPr>
          <p:cNvPr id="12" name="Shape 140">
            <a:extLst>
              <a:ext uri="{FF2B5EF4-FFF2-40B4-BE49-F238E27FC236}">
                <a16:creationId xmlns:a16="http://schemas.microsoft.com/office/drawing/2014/main" id="{D440D723-4B80-5244-A03D-1EAE61093FB6}"/>
              </a:ext>
            </a:extLst>
          </p:cNvPr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90710" y="1156816"/>
            <a:ext cx="3475869" cy="447119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41">
            <a:extLst>
              <a:ext uri="{FF2B5EF4-FFF2-40B4-BE49-F238E27FC236}">
                <a16:creationId xmlns:a16="http://schemas.microsoft.com/office/drawing/2014/main" id="{5A803E4F-F676-B54A-A03D-D1FEA2A1FB61}"/>
              </a:ext>
            </a:extLst>
          </p:cNvPr>
          <p:cNvSpPr/>
          <p:nvPr/>
        </p:nvSpPr>
        <p:spPr>
          <a:xfrm>
            <a:off x="7995554" y="5628014"/>
            <a:ext cx="1516762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 b="0" i="0" u="sng" strike="noStrike" cap="none" baseline="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www.engineeringmessages.org</a:t>
            </a:r>
            <a:r>
              <a:rPr lang="en-US" sz="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4" name="Shape 142">
            <a:extLst>
              <a:ext uri="{FF2B5EF4-FFF2-40B4-BE49-F238E27FC236}">
                <a16:creationId xmlns:a16="http://schemas.microsoft.com/office/drawing/2014/main" id="{88128AFD-A1F8-D84E-88AB-17F5270602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9450" y="334826"/>
            <a:ext cx="10515599" cy="9994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engineers do this?</a:t>
            </a:r>
          </a:p>
        </p:txBody>
      </p:sp>
      <p:sp>
        <p:nvSpPr>
          <p:cNvPr id="15" name="Shape 143">
            <a:extLst>
              <a:ext uri="{FF2B5EF4-FFF2-40B4-BE49-F238E27FC236}">
                <a16:creationId xmlns:a16="http://schemas.microsoft.com/office/drawing/2014/main" id="{1A94F0C3-0CD6-3746-A10A-2C40C529B924}"/>
              </a:ext>
            </a:extLst>
          </p:cNvPr>
          <p:cNvSpPr txBox="1">
            <a:spLocks/>
          </p:cNvSpPr>
          <p:nvPr/>
        </p:nvSpPr>
        <p:spPr>
          <a:xfrm>
            <a:off x="579120" y="1380021"/>
            <a:ext cx="6817103" cy="4767887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others by solving all sorts of problems.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one of their most important tools: Their own creativity.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in design teams.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cool tools such as computers, microscopes, testing machines, etc.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Communicate with lots of people about problems they need solved.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ideas and solutions with others through presentations and/or writing.</a:t>
            </a:r>
          </a:p>
        </p:txBody>
      </p:sp>
      <p:sp>
        <p:nvSpPr>
          <p:cNvPr id="16" name="Google Shape;265;p14">
            <a:extLst>
              <a:ext uri="{FF2B5EF4-FFF2-40B4-BE49-F238E27FC236}">
                <a16:creationId xmlns:a16="http://schemas.microsoft.com/office/drawing/2014/main" id="{D586A8FB-1933-EB4A-A87C-C88056A66AD9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7108832E-6FC1-4041-B8D8-ADEC44E49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sp>
        <p:nvSpPr>
          <p:cNvPr id="13" name="Shape 150">
            <a:extLst>
              <a:ext uri="{FF2B5EF4-FFF2-40B4-BE49-F238E27FC236}">
                <a16:creationId xmlns:a16="http://schemas.microsoft.com/office/drawing/2014/main" id="{59A8041B-66C6-A849-93D8-823AF6B733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0447" y="781018"/>
            <a:ext cx="11806988" cy="15091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3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 you will be a civil engineer – </a:t>
            </a:r>
            <a:b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will design, build and test a luggage ramp!!!!</a:t>
            </a:r>
          </a:p>
        </p:txBody>
      </p:sp>
      <p:sp>
        <p:nvSpPr>
          <p:cNvPr id="14" name="Shape 151">
            <a:extLst>
              <a:ext uri="{FF2B5EF4-FFF2-40B4-BE49-F238E27FC236}">
                <a16:creationId xmlns:a16="http://schemas.microsoft.com/office/drawing/2014/main" id="{59802B04-5424-FA41-8BCC-BEF194ECCFA9}"/>
              </a:ext>
            </a:extLst>
          </p:cNvPr>
          <p:cNvSpPr txBox="1">
            <a:spLocks/>
          </p:cNvSpPr>
          <p:nvPr/>
        </p:nvSpPr>
        <p:spPr>
          <a:xfrm>
            <a:off x="856342" y="2506960"/>
            <a:ext cx="10515599" cy="412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SzPct val="25000"/>
              <a:buFont typeface="Arial"/>
              <a:buNone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https://www.youtube.com/watch?v=c-5Zoj7llM0</a:t>
            </a: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Shape 152">
            <a:extLst>
              <a:ext uri="{FF2B5EF4-FFF2-40B4-BE49-F238E27FC236}">
                <a16:creationId xmlns:a16="http://schemas.microsoft.com/office/drawing/2014/main" id="{EF0D6A26-AC80-4941-ABD9-F5548336C5C2}"/>
              </a:ext>
            </a:extLst>
          </p:cNvPr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3086" y="3079050"/>
            <a:ext cx="5445828" cy="283264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53">
            <a:extLst>
              <a:ext uri="{FF2B5EF4-FFF2-40B4-BE49-F238E27FC236}">
                <a16:creationId xmlns:a16="http://schemas.microsoft.com/office/drawing/2014/main" id="{AA1C5325-A791-E841-9C65-4D2390D311D0}"/>
              </a:ext>
            </a:extLst>
          </p:cNvPr>
          <p:cNvSpPr txBox="1"/>
          <p:nvPr/>
        </p:nvSpPr>
        <p:spPr>
          <a:xfrm>
            <a:off x="461811" y="322047"/>
            <a:ext cx="10515599" cy="9994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a Better World</a:t>
            </a:r>
          </a:p>
        </p:txBody>
      </p:sp>
      <p:sp>
        <p:nvSpPr>
          <p:cNvPr id="17" name="Google Shape;265;p14">
            <a:extLst>
              <a:ext uri="{FF2B5EF4-FFF2-40B4-BE49-F238E27FC236}">
                <a16:creationId xmlns:a16="http://schemas.microsoft.com/office/drawing/2014/main" id="{584D07BA-6D77-1D4D-B4A2-66C073CABC84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E2E0AC02-8819-AC45-9066-271BE9438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sp>
        <p:nvSpPr>
          <p:cNvPr id="7" name="Shape 160">
            <a:extLst>
              <a:ext uri="{FF2B5EF4-FFF2-40B4-BE49-F238E27FC236}">
                <a16:creationId xmlns:a16="http://schemas.microsoft.com/office/drawing/2014/main" id="{A0B369C2-896C-2143-8E4E-52B23D2DFC7C}"/>
              </a:ext>
            </a:extLst>
          </p:cNvPr>
          <p:cNvSpPr txBox="1"/>
          <p:nvPr/>
        </p:nvSpPr>
        <p:spPr>
          <a:xfrm>
            <a:off x="442259" y="612616"/>
            <a:ext cx="10515599" cy="10410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Design Problem</a:t>
            </a:r>
            <a:br>
              <a:rPr lang="en-US" sz="4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4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161">
            <a:extLst>
              <a:ext uri="{FF2B5EF4-FFF2-40B4-BE49-F238E27FC236}">
                <a16:creationId xmlns:a16="http://schemas.microsoft.com/office/drawing/2014/main" id="{1A931251-6409-E141-95DC-C47EC4E909BC}"/>
              </a:ext>
            </a:extLst>
          </p:cNvPr>
          <p:cNvSpPr/>
          <p:nvPr/>
        </p:nvSpPr>
        <p:spPr>
          <a:xfrm>
            <a:off x="562429" y="1321657"/>
            <a:ext cx="11067142" cy="3416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work as a line crewmember (a person that loads and unloads luggage) for an airline company. 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6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 unloading luggage from an airplane by hand is time consuming and inefficient, you decide to try and come up with a better luggage transport system. </a:t>
            </a:r>
          </a:p>
        </p:txBody>
      </p:sp>
      <p:sp>
        <p:nvSpPr>
          <p:cNvPr id="9" name="Google Shape;265;p14">
            <a:extLst>
              <a:ext uri="{FF2B5EF4-FFF2-40B4-BE49-F238E27FC236}">
                <a16:creationId xmlns:a16="http://schemas.microsoft.com/office/drawing/2014/main" id="{952E3B76-6E7B-C74A-BABF-90D3954E54E6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2652F9B4-92F7-AD40-A2C9-F591FD96F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sp>
        <p:nvSpPr>
          <p:cNvPr id="7" name="Shape 168">
            <a:extLst>
              <a:ext uri="{FF2B5EF4-FFF2-40B4-BE49-F238E27FC236}">
                <a16:creationId xmlns:a16="http://schemas.microsoft.com/office/drawing/2014/main" id="{56C63A9B-7366-7B40-B1F7-32171CD0ABF7}"/>
              </a:ext>
            </a:extLst>
          </p:cNvPr>
          <p:cNvSpPr txBox="1"/>
          <p:nvPr/>
        </p:nvSpPr>
        <p:spPr>
          <a:xfrm>
            <a:off x="455706" y="734508"/>
            <a:ext cx="10515599" cy="7844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Design Challenge</a:t>
            </a:r>
            <a:br>
              <a:rPr lang="en-US" sz="4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4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169">
            <a:extLst>
              <a:ext uri="{FF2B5EF4-FFF2-40B4-BE49-F238E27FC236}">
                <a16:creationId xmlns:a16="http://schemas.microsoft.com/office/drawing/2014/main" id="{CB8A3666-E09E-3E46-AF4C-08D79445580E}"/>
              </a:ext>
            </a:extLst>
          </p:cNvPr>
          <p:cNvSpPr/>
          <p:nvPr/>
        </p:nvSpPr>
        <p:spPr>
          <a:xfrm>
            <a:off x="579120" y="1289488"/>
            <a:ext cx="11248570" cy="3416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challenge is to design a more efficient system for transporting luggage straight from the airplane to the conveyor belt where passengers pick up their belongings. 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6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design must transfer marbles from an elevated cup (airplane) to a cup on a lower level (baggage claim area). </a:t>
            </a:r>
          </a:p>
        </p:txBody>
      </p:sp>
      <p:sp>
        <p:nvSpPr>
          <p:cNvPr id="9" name="Google Shape;265;p14">
            <a:extLst>
              <a:ext uri="{FF2B5EF4-FFF2-40B4-BE49-F238E27FC236}">
                <a16:creationId xmlns:a16="http://schemas.microsoft.com/office/drawing/2014/main" id="{D5115832-B61F-8644-A39B-20DCBFDEA2E9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0546365-5F46-B741-A029-7C0B09105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sp>
        <p:nvSpPr>
          <p:cNvPr id="13" name="Shape 177">
            <a:extLst>
              <a:ext uri="{FF2B5EF4-FFF2-40B4-BE49-F238E27FC236}">
                <a16:creationId xmlns:a16="http://schemas.microsoft.com/office/drawing/2014/main" id="{15478E01-4A67-E64B-B6A2-C9364F26BC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8429" y="310910"/>
            <a:ext cx="11181346" cy="1024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Goals</a:t>
            </a:r>
          </a:p>
        </p:txBody>
      </p:sp>
      <p:sp>
        <p:nvSpPr>
          <p:cNvPr id="14" name="Shape 176">
            <a:extLst>
              <a:ext uri="{FF2B5EF4-FFF2-40B4-BE49-F238E27FC236}">
                <a16:creationId xmlns:a16="http://schemas.microsoft.com/office/drawing/2014/main" id="{D377F08D-9C51-A543-B52B-51B6C381DD06}"/>
              </a:ext>
            </a:extLst>
          </p:cNvPr>
          <p:cNvSpPr txBox="1">
            <a:spLocks/>
          </p:cNvSpPr>
          <p:nvPr/>
        </p:nvSpPr>
        <p:spPr>
          <a:xfrm>
            <a:off x="579120" y="1321871"/>
            <a:ext cx="11194142" cy="4997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indent="-228600">
              <a:spcBef>
                <a:spcPts val="0"/>
              </a:spcBef>
              <a:buSzPct val="100000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and build a ramp to move the marbles from the top cup (airplane) to the bottom cup (luggage rack).</a:t>
            </a:r>
          </a:p>
          <a:p>
            <a:pPr marL="228600" indent="-228600">
              <a:buSzPct val="100000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only materials provided.</a:t>
            </a:r>
          </a:p>
          <a:p>
            <a:pPr marL="228600" indent="-228600">
              <a:buSzPct val="100000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let marbles fall off of your design.</a:t>
            </a:r>
          </a:p>
          <a:p>
            <a:pPr marL="228600" indent="-228600">
              <a:buSzPct val="100000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 all the marbles.</a:t>
            </a:r>
          </a:p>
          <a:p>
            <a:pPr marL="228600" indent="-228600">
              <a:buSzPct val="100000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fun!!</a:t>
            </a:r>
            <a:endParaRPr lang="en-US"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265;p14">
            <a:extLst>
              <a:ext uri="{FF2B5EF4-FFF2-40B4-BE49-F238E27FC236}">
                <a16:creationId xmlns:a16="http://schemas.microsoft.com/office/drawing/2014/main" id="{6A5EC805-97C5-8347-BD46-890D2F1A175E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C80E9320-E138-294A-9FD6-8840F74A2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sp>
        <p:nvSpPr>
          <p:cNvPr id="16" name="Shape 184">
            <a:extLst>
              <a:ext uri="{FF2B5EF4-FFF2-40B4-BE49-F238E27FC236}">
                <a16:creationId xmlns:a16="http://schemas.microsoft.com/office/drawing/2014/main" id="{AA9B58DB-46A2-0147-8812-B41E308C9BF5}"/>
              </a:ext>
            </a:extLst>
          </p:cNvPr>
          <p:cNvSpPr txBox="1">
            <a:spLocks/>
          </p:cNvSpPr>
          <p:nvPr/>
        </p:nvSpPr>
        <p:spPr>
          <a:xfrm>
            <a:off x="734379" y="1182599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ct val="25000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 Available to Build your Design</a:t>
            </a:r>
            <a:endParaRPr lang="en-US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Shape 185">
            <a:extLst>
              <a:ext uri="{FF2B5EF4-FFF2-40B4-BE49-F238E27FC236}">
                <a16:creationId xmlns:a16="http://schemas.microsoft.com/office/drawing/2014/main" id="{43AC1B68-6690-7A4B-AD8A-99CCB8D3DBBD}"/>
              </a:ext>
            </a:extLst>
          </p:cNvPr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0130" y="2376632"/>
            <a:ext cx="1974138" cy="14806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6">
            <a:extLst>
              <a:ext uri="{FF2B5EF4-FFF2-40B4-BE49-F238E27FC236}">
                <a16:creationId xmlns:a16="http://schemas.microsoft.com/office/drawing/2014/main" id="{1A6B67A4-B574-4C4A-84BE-0745A6A95ED3}"/>
              </a:ext>
            </a:extLst>
          </p:cNvPr>
          <p:cNvSpPr/>
          <p:nvPr/>
        </p:nvSpPr>
        <p:spPr>
          <a:xfrm>
            <a:off x="2791915" y="3475062"/>
            <a:ext cx="574195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pic>
        <p:nvPicPr>
          <p:cNvPr id="19" name="Shape 187">
            <a:extLst>
              <a:ext uri="{FF2B5EF4-FFF2-40B4-BE49-F238E27FC236}">
                <a16:creationId xmlns:a16="http://schemas.microsoft.com/office/drawing/2014/main" id="{C540B90D-ABB3-A542-8B9F-5BCADF40E6AC}"/>
              </a:ext>
            </a:extLst>
          </p:cNvPr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89682" y="2392522"/>
            <a:ext cx="1975103" cy="1481327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188">
            <a:extLst>
              <a:ext uri="{FF2B5EF4-FFF2-40B4-BE49-F238E27FC236}">
                <a16:creationId xmlns:a16="http://schemas.microsoft.com/office/drawing/2014/main" id="{56D887D6-34B8-0546-8894-96392B572A11}"/>
              </a:ext>
            </a:extLst>
          </p:cNvPr>
          <p:cNvSpPr/>
          <p:nvPr/>
        </p:nvSpPr>
        <p:spPr>
          <a:xfrm>
            <a:off x="5521805" y="3497096"/>
            <a:ext cx="574195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pic>
        <p:nvPicPr>
          <p:cNvPr id="21" name="Shape 189">
            <a:extLst>
              <a:ext uri="{FF2B5EF4-FFF2-40B4-BE49-F238E27FC236}">
                <a16:creationId xmlns:a16="http://schemas.microsoft.com/office/drawing/2014/main" id="{D2FA0356-B955-7540-879D-34F88413BEC3}"/>
              </a:ext>
            </a:extLst>
          </p:cNvPr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70374" y="4203397"/>
            <a:ext cx="1975103" cy="1481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190">
            <a:extLst>
              <a:ext uri="{FF2B5EF4-FFF2-40B4-BE49-F238E27FC236}">
                <a16:creationId xmlns:a16="http://schemas.microsoft.com/office/drawing/2014/main" id="{4E7626D9-6F54-864B-91FE-EE38B710BCDB}"/>
              </a:ext>
            </a:extLst>
          </p:cNvPr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0199" y="2379079"/>
            <a:ext cx="1975103" cy="1481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191">
            <a:extLst>
              <a:ext uri="{FF2B5EF4-FFF2-40B4-BE49-F238E27FC236}">
                <a16:creationId xmlns:a16="http://schemas.microsoft.com/office/drawing/2014/main" id="{9AB00175-F913-C14D-9E74-1BA6A641328B}"/>
              </a:ext>
            </a:extLst>
          </p:cNvPr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95302" y="4203397"/>
            <a:ext cx="1975103" cy="1481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192">
            <a:extLst>
              <a:ext uri="{FF2B5EF4-FFF2-40B4-BE49-F238E27FC236}">
                <a16:creationId xmlns:a16="http://schemas.microsoft.com/office/drawing/2014/main" id="{DD169BFA-36F6-A845-8BA6-3F063F770726}"/>
              </a:ext>
            </a:extLst>
          </p:cNvPr>
          <p:cNvPicPr preferRelativeResize="0"/>
          <p:nvPr/>
        </p:nvPicPr>
        <p:blipFill rotWithShape="1"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0827" y="2392521"/>
            <a:ext cx="1975103" cy="1481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193">
            <a:extLst>
              <a:ext uri="{FF2B5EF4-FFF2-40B4-BE49-F238E27FC236}">
                <a16:creationId xmlns:a16="http://schemas.microsoft.com/office/drawing/2014/main" id="{CFDFA9D5-5F21-784B-A4EE-EBEE6F9D1676}"/>
              </a:ext>
            </a:extLst>
          </p:cNvPr>
          <p:cNvPicPr preferRelativeResize="0"/>
          <p:nvPr/>
        </p:nvPicPr>
        <p:blipFill rotWithShape="1">
          <a:blip r:embed="rId1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26949" y="4203397"/>
            <a:ext cx="1975103" cy="148132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195">
            <a:extLst>
              <a:ext uri="{FF2B5EF4-FFF2-40B4-BE49-F238E27FC236}">
                <a16:creationId xmlns:a16="http://schemas.microsoft.com/office/drawing/2014/main" id="{4BA4F89C-1C85-2E46-AFB5-B76857C0C91E}"/>
              </a:ext>
            </a:extLst>
          </p:cNvPr>
          <p:cNvSpPr/>
          <p:nvPr/>
        </p:nvSpPr>
        <p:spPr>
          <a:xfrm>
            <a:off x="9957876" y="5290626"/>
            <a:ext cx="1517722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  <a:t>1 yd</a:t>
            </a:r>
          </a:p>
        </p:txBody>
      </p:sp>
      <p:sp>
        <p:nvSpPr>
          <p:cNvPr id="27" name="Shape 198">
            <a:extLst>
              <a:ext uri="{FF2B5EF4-FFF2-40B4-BE49-F238E27FC236}">
                <a16:creationId xmlns:a16="http://schemas.microsoft.com/office/drawing/2014/main" id="{FD802C27-353C-CB41-8AC9-0D49B7F31A12}"/>
              </a:ext>
            </a:extLst>
          </p:cNvPr>
          <p:cNvSpPr/>
          <p:nvPr/>
        </p:nvSpPr>
        <p:spPr>
          <a:xfrm>
            <a:off x="10949271" y="3497096"/>
            <a:ext cx="950598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  <a:t>6 in</a:t>
            </a:r>
          </a:p>
        </p:txBody>
      </p:sp>
      <p:sp>
        <p:nvSpPr>
          <p:cNvPr id="28" name="Shape 199">
            <a:extLst>
              <a:ext uri="{FF2B5EF4-FFF2-40B4-BE49-F238E27FC236}">
                <a16:creationId xmlns:a16="http://schemas.microsoft.com/office/drawing/2014/main" id="{9EC07674-798A-9A40-BB60-827CBC12AFC6}"/>
              </a:ext>
            </a:extLst>
          </p:cNvPr>
          <p:cNvSpPr txBox="1"/>
          <p:nvPr/>
        </p:nvSpPr>
        <p:spPr>
          <a:xfrm>
            <a:off x="455706" y="324119"/>
            <a:ext cx="10515599" cy="10132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</a:t>
            </a:r>
          </a:p>
        </p:txBody>
      </p:sp>
      <p:sp>
        <p:nvSpPr>
          <p:cNvPr id="29" name="Shape 186">
            <a:extLst>
              <a:ext uri="{FF2B5EF4-FFF2-40B4-BE49-F238E27FC236}">
                <a16:creationId xmlns:a16="http://schemas.microsoft.com/office/drawing/2014/main" id="{2B1895C8-D676-8B4F-A9BC-7DBFD8DFBB08}"/>
              </a:ext>
            </a:extLst>
          </p:cNvPr>
          <p:cNvSpPr/>
          <p:nvPr/>
        </p:nvSpPr>
        <p:spPr>
          <a:xfrm>
            <a:off x="4102216" y="5290626"/>
            <a:ext cx="574195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30" name="Shape 198">
            <a:extLst>
              <a:ext uri="{FF2B5EF4-FFF2-40B4-BE49-F238E27FC236}">
                <a16:creationId xmlns:a16="http://schemas.microsoft.com/office/drawing/2014/main" id="{5859CB9A-0428-BE4E-B02F-FDFD0AE230F6}"/>
              </a:ext>
            </a:extLst>
          </p:cNvPr>
          <p:cNvSpPr/>
          <p:nvPr/>
        </p:nvSpPr>
        <p:spPr>
          <a:xfrm>
            <a:off x="8244524" y="3480524"/>
            <a:ext cx="574195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31" name="Shape 198">
            <a:extLst>
              <a:ext uri="{FF2B5EF4-FFF2-40B4-BE49-F238E27FC236}">
                <a16:creationId xmlns:a16="http://schemas.microsoft.com/office/drawing/2014/main" id="{9FF17230-9C45-4740-A5AD-8E47F7ED2B01}"/>
              </a:ext>
            </a:extLst>
          </p:cNvPr>
          <p:cNvSpPr/>
          <p:nvPr/>
        </p:nvSpPr>
        <p:spPr>
          <a:xfrm>
            <a:off x="7063151" y="5290626"/>
            <a:ext cx="574195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32" name="Google Shape;265;p14">
            <a:extLst>
              <a:ext uri="{FF2B5EF4-FFF2-40B4-BE49-F238E27FC236}">
                <a16:creationId xmlns:a16="http://schemas.microsoft.com/office/drawing/2014/main" id="{6A0F8A20-B5FE-A941-BC9E-BE73EDD4FF1F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E81767AA-18D2-8B44-8A39-924A6AB17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6" y="5877840"/>
            <a:ext cx="1942691" cy="826911"/>
          </a:xfrm>
          <a:prstGeom prst="rect">
            <a:avLst/>
          </a:prstGeom>
        </p:spPr>
      </p:pic>
      <p:sp>
        <p:nvSpPr>
          <p:cNvPr id="21" name="Shape 206">
            <a:extLst>
              <a:ext uri="{FF2B5EF4-FFF2-40B4-BE49-F238E27FC236}">
                <a16:creationId xmlns:a16="http://schemas.microsoft.com/office/drawing/2014/main" id="{F9D9703B-FB2E-AB42-9736-C1B79897521F}"/>
              </a:ext>
            </a:extLst>
          </p:cNvPr>
          <p:cNvSpPr txBox="1">
            <a:spLocks/>
          </p:cNvSpPr>
          <p:nvPr/>
        </p:nvSpPr>
        <p:spPr>
          <a:xfrm>
            <a:off x="579120" y="1390258"/>
            <a:ext cx="11484427" cy="496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indent="-228600">
              <a:spcBef>
                <a:spcPts val="0"/>
              </a:spcBef>
              <a:buSzPct val="100000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cup full of marbles will be elevated (airplane) and there will be another cup at a lower level (luggage rack).  </a:t>
            </a:r>
          </a:p>
          <a:p>
            <a:pPr marL="228600" indent="-228600">
              <a:buSzPct val="100000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have to get the marbles from the top cup (airplane) to the bottom cup (luggage rack) using your design.</a:t>
            </a:r>
          </a:p>
          <a:p>
            <a:pPr marL="228600" indent="-228600">
              <a:buSzPct val="100000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team may have 3 trials.</a:t>
            </a:r>
          </a:p>
          <a:p>
            <a:pPr marL="0" indent="0">
              <a:buFont typeface="Arial"/>
              <a:buNone/>
            </a:pP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" name="Shape 207">
            <a:extLst>
              <a:ext uri="{FF2B5EF4-FFF2-40B4-BE49-F238E27FC236}">
                <a16:creationId xmlns:a16="http://schemas.microsoft.com/office/drawing/2014/main" id="{20F84870-06DE-6C4F-906E-A1332AF2C779}"/>
              </a:ext>
            </a:extLst>
          </p:cNvPr>
          <p:cNvGrpSpPr/>
          <p:nvPr/>
        </p:nvGrpSpPr>
        <p:grpSpPr>
          <a:xfrm>
            <a:off x="7150343" y="3281082"/>
            <a:ext cx="3275470" cy="2896198"/>
            <a:chOff x="2803241" y="3318167"/>
            <a:chExt cx="3616873" cy="3198069"/>
          </a:xfrm>
        </p:grpSpPr>
        <p:pic>
          <p:nvPicPr>
            <p:cNvPr id="23" name="Shape 208">
              <a:extLst>
                <a:ext uri="{FF2B5EF4-FFF2-40B4-BE49-F238E27FC236}">
                  <a16:creationId xmlns:a16="http://schemas.microsoft.com/office/drawing/2014/main" id="{42F2448E-C70B-0245-A778-749AE239C216}"/>
                </a:ext>
              </a:extLst>
            </p:cNvPr>
            <p:cNvPicPr preferRelativeResize="0"/>
            <p:nvPr/>
          </p:nvPicPr>
          <p:blipFill rotWithShape="1">
            <a:blip r:embed="rId4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803241" y="3875964"/>
              <a:ext cx="2249512" cy="26402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Shape 209">
              <a:extLst>
                <a:ext uri="{FF2B5EF4-FFF2-40B4-BE49-F238E27FC236}">
                  <a16:creationId xmlns:a16="http://schemas.microsoft.com/office/drawing/2014/main" id="{D7A89105-E5A2-BF48-8DD2-79361AC35FDF}"/>
                </a:ext>
              </a:extLst>
            </p:cNvPr>
            <p:cNvPicPr preferRelativeResize="0"/>
            <p:nvPr/>
          </p:nvPicPr>
          <p:blipFill rotWithShape="1">
            <a:blip r:embed="rId5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11789" y="3318167"/>
              <a:ext cx="1140962" cy="85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Shape 210">
              <a:extLst>
                <a:ext uri="{FF2B5EF4-FFF2-40B4-BE49-F238E27FC236}">
                  <a16:creationId xmlns:a16="http://schemas.microsoft.com/office/drawing/2014/main" id="{A87F6AA9-AC1F-2847-A908-C5B2F89F3B77}"/>
                </a:ext>
              </a:extLst>
            </p:cNvPr>
            <p:cNvPicPr preferRelativeResize="0"/>
            <p:nvPr/>
          </p:nvPicPr>
          <p:blipFill rotWithShape="1">
            <a:blip r:embed="rId5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-5400000">
              <a:off x="5265193" y="5518713"/>
              <a:ext cx="1140962" cy="85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Shape 211">
              <a:extLst>
                <a:ext uri="{FF2B5EF4-FFF2-40B4-BE49-F238E27FC236}">
                  <a16:creationId xmlns:a16="http://schemas.microsoft.com/office/drawing/2014/main" id="{E5AE50CF-CFE8-4C4C-B81C-5904D5A9579C}"/>
                </a:ext>
              </a:extLst>
            </p:cNvPr>
            <p:cNvPicPr preferRelativeResize="0"/>
            <p:nvPr/>
          </p:nvPicPr>
          <p:blipFill rotWithShape="1"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2700020">
              <a:off x="4378225" y="4311740"/>
              <a:ext cx="2060812" cy="8000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" name="Shape 212">
            <a:extLst>
              <a:ext uri="{FF2B5EF4-FFF2-40B4-BE49-F238E27FC236}">
                <a16:creationId xmlns:a16="http://schemas.microsoft.com/office/drawing/2014/main" id="{7E7C6BD0-2A2E-A543-9FE2-7BAC3F1995B7}"/>
              </a:ext>
            </a:extLst>
          </p:cNvPr>
          <p:cNvSpPr txBox="1"/>
          <p:nvPr/>
        </p:nvSpPr>
        <p:spPr>
          <a:xfrm>
            <a:off x="448390" y="192228"/>
            <a:ext cx="9500929" cy="1270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Testing</a:t>
            </a:r>
          </a:p>
        </p:txBody>
      </p:sp>
      <p:sp>
        <p:nvSpPr>
          <p:cNvPr id="28" name="Google Shape;265;p14">
            <a:extLst>
              <a:ext uri="{FF2B5EF4-FFF2-40B4-BE49-F238E27FC236}">
                <a16:creationId xmlns:a16="http://schemas.microsoft.com/office/drawing/2014/main" id="{63DADBAA-6258-3B46-96C0-9B733D7E32B4}"/>
              </a:ext>
            </a:extLst>
          </p:cNvPr>
          <p:cNvSpPr txBox="1"/>
          <p:nvPr/>
        </p:nvSpPr>
        <p:spPr>
          <a:xfrm>
            <a:off x="2347950" y="6653025"/>
            <a:ext cx="7496100" cy="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upon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Dayton under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9105" marR="831850" lvl="0" indent="0" algn="ctr" rtl="0">
              <a:lnSpc>
                <a:spcPct val="105416"/>
              </a:lnSpc>
              <a:spcBef>
                <a:spcPts val="0"/>
              </a:spcBef>
              <a:spcAft>
                <a:spcPts val="360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AD2018-0001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-US" sz="95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95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a 2017-18  grant from the Marianist Foundation.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Office Theme">
  <a:themeElements>
    <a:clrScheme name="Perspective">
      <a:dk1>
        <a:srgbClr val="000000"/>
      </a:dk1>
      <a:lt1>
        <a:srgbClr val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30214</TotalTime>
  <Words>1726</Words>
  <Application>Microsoft Macintosh PowerPoint</Application>
  <PresentationFormat>Widescreen</PresentationFormat>
  <Paragraphs>181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</vt:lpstr>
      <vt:lpstr>Calibri</vt:lpstr>
      <vt:lpstr>Times New Roman</vt:lpstr>
      <vt:lpstr>Office Theme</vt:lpstr>
      <vt:lpstr>PowerPoint Presentation</vt:lpstr>
      <vt:lpstr>What does an engineer do?</vt:lpstr>
      <vt:lpstr>How do engineers do this?</vt:lpstr>
      <vt:lpstr> Today you will be a civil engineer –  You will design, build and test a luggage ramp!!!!</vt:lpstr>
      <vt:lpstr>PowerPoint Presentation</vt:lpstr>
      <vt:lpstr>PowerPoint Presentation</vt:lpstr>
      <vt:lpstr>Design Goals</vt:lpstr>
      <vt:lpstr>PowerPoint Presentation</vt:lpstr>
      <vt:lpstr>PowerPoint Presentation</vt:lpstr>
      <vt:lpstr>PowerPoint Presentation</vt:lpstr>
      <vt:lpstr>Engineering Design Process</vt:lpstr>
      <vt:lpstr>Design Reflection</vt:lpstr>
      <vt:lpstr>Wrap Up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45</cp:revision>
  <dcterms:modified xsi:type="dcterms:W3CDTF">2021-07-22T11:30:17Z</dcterms:modified>
</cp:coreProperties>
</file>