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3C6A2E2-A610-45B8-93FE-C9DC6E2C7045}">
  <a:tblStyle styleId="{73C6A2E2-A610-45B8-93FE-C9DC6E2C704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3175199" y="1943842"/>
            <a:ext cx="85000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3175199" y="4538659"/>
            <a:ext cx="8500062" cy="8653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4101370" y="-630460"/>
            <a:ext cx="3986213" cy="9628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7523375" y="2743540"/>
            <a:ext cx="6857433" cy="137148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type="title"/>
          </p:nvPr>
        </p:nvSpPr>
        <p:spPr>
          <a:xfrm rot="5400000">
            <a:off x="8094434" y="2634163"/>
            <a:ext cx="5714714" cy="1370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2367386" y="-1526938"/>
            <a:ext cx="5714714" cy="969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378199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382374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102389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280160" y="2194560"/>
            <a:ext cx="4489704" cy="3986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6415368" y="2194560"/>
            <a:ext cx="4493424" cy="3986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3838015" y="658346"/>
            <a:ext cx="6597464" cy="366441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838014" y="4589463"/>
            <a:ext cx="659746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F929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F92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F929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F92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F92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F92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F92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F92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F92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F92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280160" y="1828456"/>
            <a:ext cx="4489704" cy="8306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1280160" y="2743194"/>
            <a:ext cx="4489704" cy="34337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6419088" y="1828456"/>
            <a:ext cx="4489704" cy="83069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6419088" y="2743194"/>
            <a:ext cx="4489704" cy="34337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291818" y="2465294"/>
            <a:ext cx="3834874" cy="3711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518897" y="2465294"/>
            <a:ext cx="5174504" cy="3711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291819" y="2465293"/>
            <a:ext cx="3834874" cy="3711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An empty placeholder to add an image. Click on the placeholder and select the image that you wish to add" id="71" name="Shape 71"/>
          <p:cNvSpPr/>
          <p:nvPr>
            <p:ph idx="2" type="pic"/>
          </p:nvPr>
        </p:nvSpPr>
        <p:spPr>
          <a:xfrm>
            <a:off x="5518896" y="1828456"/>
            <a:ext cx="5389895" cy="50295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57200"/>
            <a:ext cx="12188952" cy="137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2803325" y="6234275"/>
            <a:ext cx="65823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9105" marR="0" rtl="0" algn="ctr">
              <a:lnSpc>
                <a:spcPct val="105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upon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supported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Foundation of Dayton under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Grant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No.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AD2018-0001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9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a 2017-18  grant from the Marianist Foundation.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hyperlink" Target="http://clipartpost.com/under-construction-clipart_10002/" TargetMode="External"/><Relationship Id="rId6" Type="http://schemas.openxmlformats.org/officeDocument/2006/relationships/hyperlink" Target="http://clipartix.com/bridge-clipart-image-24875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goodreads.com/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://www.clipartsuggest.com/baby-jungle-animals-clipart-clipart-best-6rPE1o-clipart/" TargetMode="External"/><Relationship Id="rId5" Type="http://schemas.openxmlformats.org/officeDocument/2006/relationships/hyperlink" Target="http://www.clipartsuggest.com/baby-jungle-animals-clipart-clipart-best-6rPE1o-clipar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zvewCudtFZs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goodreads.com/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3175199" y="1943842"/>
            <a:ext cx="85000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Iggy Peck Architect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3175199" y="4538659"/>
            <a:ext cx="8500062" cy="865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“Using Engineering Design to Increase Literacy and STEM Interest Among Third Graders”</a:t>
            </a:r>
            <a:endParaRPr/>
          </a:p>
          <a:p>
            <a:pPr indent="0" lvl="0" marL="459105" marR="0" rtl="0" algn="ctr">
              <a:lnSpc>
                <a:spcPct val="1054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upon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supported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Foundation of Dayton under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Grant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No.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AD2018-0001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1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a 2017-18  grant from the Marianist Foundation.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endParaRPr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1280150" y="1828450"/>
            <a:ext cx="6715200" cy="44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•"/>
            </a:pPr>
            <a:r>
              <a:rPr lang="en-US"/>
              <a:t>What do you need to change to make your bridge longer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•"/>
            </a:pPr>
            <a:r>
              <a:rPr lang="en-US"/>
              <a:t>Will a longer bridge be weaker than a shorter bridge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•"/>
            </a:pPr>
            <a:r>
              <a:rPr lang="en-US"/>
              <a:t>Do you need to change how the panels are supported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•"/>
            </a:pPr>
            <a:r>
              <a:rPr lang="en-US"/>
              <a:t>Would the panels be supported differently if your bridge was not so high off of the ground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8849" y="1946286"/>
            <a:ext cx="2261151" cy="223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8849" y="4447653"/>
            <a:ext cx="2258568" cy="208483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9835617" y="4177416"/>
            <a:ext cx="1587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www.clipartpost.com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835637" y="6556389"/>
            <a:ext cx="1587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www.clipartix.com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2: Journal Prompt</a:t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225" y="379175"/>
            <a:ext cx="2782776" cy="186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 flipH="1">
            <a:off x="1450675" y="2044200"/>
            <a:ext cx="8532900" cy="3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an invention that modern engineers have redesigned to make better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problems did they solve when they changed the invention?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about how you could change something you use every day to make it better.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3122" y="4995125"/>
            <a:ext cx="2794977" cy="186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214060" y="433393"/>
            <a:ext cx="9628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Ask: </a:t>
            </a:r>
            <a:r>
              <a:rPr lang="en-US"/>
              <a:t>How could you make your bridge longer</a:t>
            </a: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2244425" y="2340950"/>
            <a:ext cx="78942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learn more about ho</a:t>
            </a:r>
            <a:r>
              <a:rPr lang="en-US" sz="2590"/>
              <a:t>w</a:t>
            </a: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engineers redesign.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t/>
            </a:r>
            <a:endParaRPr sz="259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rPr lang="en-US" sz="2590"/>
              <a:t>Discuss how you could improve your solution with your partner. </a:t>
            </a:r>
            <a:endParaRPr sz="259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t/>
            </a:r>
            <a:endParaRPr sz="259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rPr lang="en-US" sz="2590"/>
              <a:t>Make revisions. </a:t>
            </a:r>
            <a:endParaRPr sz="259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t/>
            </a:r>
            <a:endParaRPr sz="259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rPr lang="en-US" sz="2590"/>
              <a:t>Draw new designs.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Testing Procedures</a:t>
            </a:r>
            <a:endParaRPr/>
          </a:p>
        </p:txBody>
      </p:sp>
      <p:grpSp>
        <p:nvGrpSpPr>
          <p:cNvPr id="217" name="Shape 217"/>
          <p:cNvGrpSpPr/>
          <p:nvPr/>
        </p:nvGrpSpPr>
        <p:grpSpPr>
          <a:xfrm>
            <a:off x="1281847" y="2190749"/>
            <a:ext cx="9625131" cy="3986213"/>
            <a:chOff x="2322" y="-1"/>
            <a:chExt cx="9625131" cy="3986213"/>
          </a:xfrm>
        </p:grpSpPr>
        <p:sp>
          <p:nvSpPr>
            <p:cNvPr id="218" name="Shape 218"/>
            <p:cNvSpPr/>
            <p:nvPr/>
          </p:nvSpPr>
          <p:spPr>
            <a:xfrm rot="-5400000">
              <a:off x="-851716" y="854037"/>
              <a:ext cx="3986213" cy="2278137"/>
            </a:xfrm>
            <a:prstGeom prst="flowChartManualOperation">
              <a:avLst/>
            </a:prstGeom>
            <a:gradFill>
              <a:gsLst>
                <a:gs pos="0">
                  <a:srgbClr val="ECDDA3"/>
                </a:gs>
                <a:gs pos="50000">
                  <a:srgbClr val="E8D794"/>
                </a:gs>
                <a:gs pos="100000">
                  <a:srgbClr val="E9D48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2322" y="797242"/>
              <a:ext cx="2278137" cy="239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5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Move two tables about </a:t>
              </a: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inches apart and place the bridge on top of the tables to connect them.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sure nothing is underneath the bridge or tables. </a:t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-5400000">
              <a:off x="1597281" y="854037"/>
              <a:ext cx="3986213" cy="2278137"/>
            </a:xfrm>
            <a:prstGeom prst="flowChartManualOperation">
              <a:avLst/>
            </a:prstGeom>
            <a:gradFill>
              <a:gsLst>
                <a:gs pos="0">
                  <a:srgbClr val="ECDDA3"/>
                </a:gs>
                <a:gs pos="50000">
                  <a:srgbClr val="E8D794"/>
                </a:gs>
                <a:gs pos="100000">
                  <a:srgbClr val="E9D48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2451319" y="797242"/>
              <a:ext cx="2278137" cy="239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5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 testing masses to the top of the bridge until it collapses or is no longer safe to use.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Record how much mass the bridge held. </a:t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-5400000">
              <a:off x="4046280" y="854037"/>
              <a:ext cx="3986213" cy="2278137"/>
            </a:xfrm>
            <a:prstGeom prst="flowChartManualOperation">
              <a:avLst/>
            </a:prstGeom>
            <a:gradFill>
              <a:gsLst>
                <a:gs pos="0">
                  <a:srgbClr val="ECDDA3"/>
                </a:gs>
                <a:gs pos="50000">
                  <a:srgbClr val="E8D794"/>
                </a:gs>
                <a:gs pos="100000">
                  <a:srgbClr val="E9D48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4900318" y="797242"/>
              <a:ext cx="2278137" cy="239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5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Reflect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Think about what part of the bridge broke.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 how the bridge can be improved.</a:t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-5400000">
              <a:off x="6495278" y="854037"/>
              <a:ext cx="3986213" cy="2278137"/>
            </a:xfrm>
            <a:prstGeom prst="flowChartManualOperation">
              <a:avLst/>
            </a:prstGeom>
            <a:gradFill>
              <a:gsLst>
                <a:gs pos="0">
                  <a:srgbClr val="ECDDA3"/>
                </a:gs>
                <a:gs pos="50000">
                  <a:srgbClr val="E8D794"/>
                </a:gs>
                <a:gs pos="100000">
                  <a:srgbClr val="E9D48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7349316" y="797242"/>
              <a:ext cx="2278137" cy="239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5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Redesign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what you learned from testing to improve the bridge.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Retest to see if the improvements worked.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1280160" y="466343"/>
            <a:ext cx="9628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Bridge Testing Drawing Example</a:t>
            </a:r>
            <a:endParaRPr/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375" y="2045101"/>
            <a:ext cx="8859723" cy="415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Counting Masses Example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7" name="Shape 237"/>
          <p:cNvGraphicFramePr/>
          <p:nvPr/>
        </p:nvGraphicFramePr>
        <p:xfrm>
          <a:off x="878879" y="261523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{73C6A2E2-A610-45B8-93FE-C9DC6E2C7045}</a:tableStyleId>
              </a:tblPr>
              <a:tblGrid>
                <a:gridCol w="2615175"/>
                <a:gridCol w="2295150"/>
                <a:gridCol w="1847100"/>
                <a:gridCol w="1901950"/>
                <a:gridCol w="1568200"/>
              </a:tblGrid>
              <a:tr h="605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Mass: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1000 grams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500 grams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100 grams 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50 grams 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81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Number of Masses the Bridge Held: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2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1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1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1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38" name="Shape 238"/>
          <p:cNvSpPr/>
          <p:nvPr/>
        </p:nvSpPr>
        <p:spPr>
          <a:xfrm>
            <a:off x="2284540" y="2906586"/>
            <a:ext cx="100141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878879" y="5698949"/>
            <a:ext cx="80660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Mass the Bridge Held: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2,650 grams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1280160" y="466343"/>
            <a:ext cx="9628500" cy="13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Concluding Questions</a:t>
            </a:r>
            <a:endParaRPr/>
          </a:p>
        </p:txBody>
      </p:sp>
      <p:sp>
        <p:nvSpPr>
          <p:cNvPr id="246" name="Shape 246"/>
          <p:cNvSpPr/>
          <p:nvPr>
            <p:ph idx="2" type="pic"/>
          </p:nvPr>
        </p:nvSpPr>
        <p:spPr>
          <a:xfrm>
            <a:off x="1336900" y="2437025"/>
            <a:ext cx="6728400" cy="26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000"/>
              <a:t>What ideas do you have for engineering a better world?</a:t>
            </a:r>
            <a:endParaRPr sz="3000"/>
          </a:p>
          <a:p>
            <a:pPr indent="0" lvl="0" marL="0" rtl="0">
              <a:spcBef>
                <a:spcPts val="1500"/>
              </a:spcBef>
              <a:spcAft>
                <a:spcPts val="0"/>
              </a:spcAft>
              <a:buNone/>
            </a:pPr>
            <a:br>
              <a:rPr lang="en-US" sz="3000"/>
            </a:br>
            <a:r>
              <a:rPr lang="en-US" sz="3000"/>
              <a:t>How can you turn ideas into reality?</a:t>
            </a:r>
            <a:br>
              <a:rPr lang="en-US" sz="3000"/>
            </a:br>
            <a:endParaRPr sz="3000"/>
          </a:p>
        </p:txBody>
      </p:sp>
      <p:sp>
        <p:nvSpPr>
          <p:cNvPr id="247" name="Shape 247"/>
          <p:cNvSpPr txBox="1"/>
          <p:nvPr/>
        </p:nvSpPr>
        <p:spPr>
          <a:xfrm>
            <a:off x="10114926" y="5866785"/>
            <a:ext cx="1587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www.goodreads.com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1625" y="2390400"/>
            <a:ext cx="2721700" cy="32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1: Journal Entry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280160" y="2190749"/>
            <a:ext cx="4605251" cy="398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your favorite </a:t>
            </a:r>
            <a:r>
              <a:rPr lang="en-US"/>
              <a:t>room in your house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/>
              <a:t>What do you call this room?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the </a:t>
            </a:r>
            <a:r>
              <a:rPr lang="en-US"/>
              <a:t>room look like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/>
              <a:t>What makes this room </a:t>
            </a:r>
            <a:r>
              <a:rPr lang="en-US"/>
              <a:t>cosy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/>
              <a:t>What makes this room fun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/>
              <a:t>What is your favorite thing to do in this room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14739" r="14739" t="0"/>
          <a:stretch/>
        </p:blipFill>
        <p:spPr>
          <a:xfrm>
            <a:off x="7887393" y="2190749"/>
            <a:ext cx="4080509" cy="408050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>
            <a:hlinkClick r:id="rId4"/>
          </p:cNvPr>
          <p:cNvSpPr txBox="1"/>
          <p:nvPr/>
        </p:nvSpPr>
        <p:spPr>
          <a:xfrm>
            <a:off x="9283930" y="6365549"/>
            <a:ext cx="1587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www.clipartsuggest.com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Rules of STEM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nice to everyone.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normal speaking level (do not yell).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quiet while others are talking.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your hands and feet to yourself.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to STEM and have fun every time.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 each other.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class goal is: to be nice to each other everyday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280160" y="466343"/>
            <a:ext cx="9628500" cy="13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Define Architect 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280160" y="2190749"/>
            <a:ext cx="9628500" cy="39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An architect is…..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a person who designs buildings and in many cases also supervises their construction.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This is Ellery and he wants to be an Architect, can you imagine that? If he was an Architect he would draw a big, tall building with lots of windows! Maybe he would even as a slide?!   Subscribe! http://lickst.at/radsheepjr" id="120" name="Shape 120" title="I Want To Be An Architect! - Kids Dream Jobs - Can You Imagine That?">
            <a:hlinkClick r:id="rId3"/>
          </p:cNvPr>
          <p:cNvSpPr/>
          <p:nvPr/>
        </p:nvSpPr>
        <p:spPr>
          <a:xfrm>
            <a:off x="8297150" y="3667825"/>
            <a:ext cx="3466525" cy="25999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Engineering Design Problem and Challenge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138035" y="2320987"/>
            <a:ext cx="8013600" cy="4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r>
              <a:rPr b="1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 </a:t>
            </a:r>
            <a:endParaRPr b="1" i="0" sz="21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r>
              <a:t/>
            </a:r>
            <a:endParaRPr b="1" sz="2170"/>
          </a:p>
          <a:p>
            <a:pPr indent="0" lvl="0" marL="0" marR="6413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Last week we built bridges following the directions from K'nex kits that would allow people to cross a river. This week you are an  architect, just like Iggy Peck, and you have been commissioned to design a bridge that will cross an even wider river.</a:t>
            </a: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/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r>
              <a:rPr b="1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Challenge: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team’s challenge is to design then create a prototype of a bridge that people and cars could use cross the wide river.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ans Symbols"/>
              <a:buNone/>
            </a:pPr>
            <a:r>
              <a:t/>
            </a:r>
            <a:endParaRPr sz="2170"/>
          </a:p>
        </p:txBody>
      </p:sp>
      <p:sp>
        <p:nvSpPr>
          <p:cNvPr id="127" name="Shape 127"/>
          <p:cNvSpPr txBox="1"/>
          <p:nvPr/>
        </p:nvSpPr>
        <p:spPr>
          <a:xfrm>
            <a:off x="10114926" y="5866785"/>
            <a:ext cx="15877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www.goodreads.com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1625" y="2390400"/>
            <a:ext cx="2721700" cy="32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Goals</a:t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280160" y="2190749"/>
            <a:ext cx="9628632" cy="4293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 bridge using K’Nex Education- Introduction to Structures: Bridges.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bridge must be </a:t>
            </a:r>
            <a:r>
              <a:rPr lang="en-US" sz="2800"/>
              <a:t>8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panels long.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bridge should hold the most weight possible.</a:t>
            </a:r>
            <a:endParaRPr/>
          </a:p>
          <a:p>
            <a:pPr indent="-88900" lvl="0" marL="228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280159" y="2194560"/>
            <a:ext cx="10025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K’Nex Education- Introduction to Structures: Bridge Piec</a:t>
            </a:r>
            <a:r>
              <a:rPr lang="en-US"/>
              <a:t>es</a:t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9310" l="0" r="0" t="21855"/>
          <a:stretch/>
        </p:blipFill>
        <p:spPr>
          <a:xfrm>
            <a:off x="7903696" y="3340776"/>
            <a:ext cx="249078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9105" l="0" r="0" t="18552"/>
          <a:stretch/>
        </p:blipFill>
        <p:spPr>
          <a:xfrm rot="-5400000">
            <a:off x="4469075" y="3127375"/>
            <a:ext cx="2759500" cy="266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 b="25230" l="15619" r="13916" t="22903"/>
          <a:stretch/>
        </p:blipFill>
        <p:spPr>
          <a:xfrm>
            <a:off x="1546171" y="3340776"/>
            <a:ext cx="2329273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2195417" y="5858592"/>
            <a:ext cx="103077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Panels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5386555" y="5858592"/>
            <a:ext cx="103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Rods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8378546" y="5858592"/>
            <a:ext cx="154108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Testing Procedures</a:t>
            </a:r>
            <a:endParaRPr/>
          </a:p>
        </p:txBody>
      </p:sp>
      <p:grpSp>
        <p:nvGrpSpPr>
          <p:cNvPr id="152" name="Shape 152"/>
          <p:cNvGrpSpPr/>
          <p:nvPr/>
        </p:nvGrpSpPr>
        <p:grpSpPr>
          <a:xfrm>
            <a:off x="1281847" y="2190749"/>
            <a:ext cx="9625131" cy="3986213"/>
            <a:chOff x="2322" y="-1"/>
            <a:chExt cx="9625131" cy="3986213"/>
          </a:xfrm>
        </p:grpSpPr>
        <p:sp>
          <p:nvSpPr>
            <p:cNvPr id="153" name="Shape 153"/>
            <p:cNvSpPr/>
            <p:nvPr/>
          </p:nvSpPr>
          <p:spPr>
            <a:xfrm rot="-5400000">
              <a:off x="-851716" y="854037"/>
              <a:ext cx="3986213" cy="2278137"/>
            </a:xfrm>
            <a:prstGeom prst="flowChartManualOperation">
              <a:avLst/>
            </a:prstGeom>
            <a:gradFill>
              <a:gsLst>
                <a:gs pos="0">
                  <a:srgbClr val="ECDDA3"/>
                </a:gs>
                <a:gs pos="50000">
                  <a:srgbClr val="E8D794"/>
                </a:gs>
                <a:gs pos="100000">
                  <a:srgbClr val="E9D48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2322" y="797242"/>
              <a:ext cx="2278137" cy="239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5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Prepare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Move two tables about </a:t>
              </a: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inches apart and place the bridge on top of the tables to connect them.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sure nothing is underneath the bridge or tables. </a:t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-5400000">
              <a:off x="1597281" y="854037"/>
              <a:ext cx="3986213" cy="2278137"/>
            </a:xfrm>
            <a:prstGeom prst="flowChartManualOperation">
              <a:avLst/>
            </a:prstGeom>
            <a:gradFill>
              <a:gsLst>
                <a:gs pos="0">
                  <a:srgbClr val="ECDDA3"/>
                </a:gs>
                <a:gs pos="50000">
                  <a:srgbClr val="E8D794"/>
                </a:gs>
                <a:gs pos="100000">
                  <a:srgbClr val="E9D48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2451319" y="797242"/>
              <a:ext cx="2278137" cy="239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5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 testing masses to the top of the bridge until it collapses or is no longer safe to use.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Record how much mass the bridge held. </a:t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-5400000">
              <a:off x="4046280" y="854037"/>
              <a:ext cx="3986213" cy="2278137"/>
            </a:xfrm>
            <a:prstGeom prst="flowChartManualOperation">
              <a:avLst/>
            </a:prstGeom>
            <a:gradFill>
              <a:gsLst>
                <a:gs pos="0">
                  <a:srgbClr val="ECDDA3"/>
                </a:gs>
                <a:gs pos="50000">
                  <a:srgbClr val="E8D794"/>
                </a:gs>
                <a:gs pos="100000">
                  <a:srgbClr val="E9D48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4900318" y="797242"/>
              <a:ext cx="2278137" cy="239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5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Reflect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Think about what part of the bridge broke.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 how the bridge can be improved.</a:t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-5400000">
              <a:off x="6495278" y="854037"/>
              <a:ext cx="3986213" cy="2278137"/>
            </a:xfrm>
            <a:prstGeom prst="flowChartManualOperation">
              <a:avLst/>
            </a:prstGeom>
            <a:gradFill>
              <a:gsLst>
                <a:gs pos="0">
                  <a:srgbClr val="ECDDA3"/>
                </a:gs>
                <a:gs pos="50000">
                  <a:srgbClr val="E8D794"/>
                </a:gs>
                <a:gs pos="100000">
                  <a:srgbClr val="E9D48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7349316" y="797242"/>
              <a:ext cx="2278137" cy="2391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3350" spcFirstLastPara="1" rIns="1350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Redesign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what you learned from testing to improve the bridge.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Retest to see if the improvements worked.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Shape 165"/>
          <p:cNvGrpSpPr/>
          <p:nvPr/>
        </p:nvGrpSpPr>
        <p:grpSpPr>
          <a:xfrm>
            <a:off x="3641491" y="138174"/>
            <a:ext cx="3981304" cy="3843223"/>
            <a:chOff x="553041" y="397"/>
            <a:chExt cx="3981304" cy="3843223"/>
          </a:xfrm>
        </p:grpSpPr>
        <p:sp>
          <p:nvSpPr>
            <p:cNvPr id="166" name="Shape 166"/>
            <p:cNvSpPr/>
            <p:nvPr/>
          </p:nvSpPr>
          <p:spPr>
            <a:xfrm>
              <a:off x="1963662" y="397"/>
              <a:ext cx="1160063" cy="1160063"/>
            </a:xfrm>
            <a:prstGeom prst="ellipse">
              <a:avLst/>
            </a:prstGeom>
            <a:solidFill>
              <a:srgbClr val="DBC137"/>
            </a:solidFill>
            <a:ln cap="flat" cmpd="sng" w="12700">
              <a:solidFill>
                <a:srgbClr val="E4E5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2133549" y="170284"/>
              <a:ext cx="820289" cy="820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Ask</a:t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2160000">
              <a:off x="3087279" y="891961"/>
              <a:ext cx="309286" cy="39152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ADC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 txBox="1"/>
            <p:nvPr/>
          </p:nvSpPr>
          <p:spPr>
            <a:xfrm rot="2160000">
              <a:off x="3096139" y="942996"/>
              <a:ext cx="216500" cy="234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3374282" y="1025273"/>
              <a:ext cx="1160063" cy="1160063"/>
            </a:xfrm>
            <a:prstGeom prst="ellipse">
              <a:avLst/>
            </a:prstGeom>
            <a:solidFill>
              <a:srgbClr val="DBC137"/>
            </a:solidFill>
            <a:ln cap="flat" cmpd="sng" w="12700">
              <a:solidFill>
                <a:srgbClr val="E4E5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3544169" y="1195160"/>
              <a:ext cx="820289" cy="820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Imagine</a:t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 rot="6480000">
              <a:off x="3532971" y="2230361"/>
              <a:ext cx="309286" cy="39152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ADC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 txBox="1"/>
            <p:nvPr/>
          </p:nvSpPr>
          <p:spPr>
            <a:xfrm rot="-4320000">
              <a:off x="3593700" y="2264543"/>
              <a:ext cx="216500" cy="234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835473" y="2683557"/>
              <a:ext cx="1160063" cy="1160063"/>
            </a:xfrm>
            <a:prstGeom prst="ellipse">
              <a:avLst/>
            </a:prstGeom>
            <a:solidFill>
              <a:srgbClr val="DBC137"/>
            </a:solidFill>
            <a:ln cap="flat" cmpd="sng" w="12700">
              <a:solidFill>
                <a:srgbClr val="E4E5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3005360" y="2853444"/>
              <a:ext cx="820289" cy="820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</a:t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10800000">
              <a:off x="2397804" y="3067828"/>
              <a:ext cx="309286" cy="39152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ADC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2490590" y="3146132"/>
              <a:ext cx="216500" cy="234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1091850" y="2683557"/>
              <a:ext cx="1160063" cy="1160063"/>
            </a:xfrm>
            <a:prstGeom prst="ellipse">
              <a:avLst/>
            </a:prstGeom>
            <a:solidFill>
              <a:srgbClr val="DBC137"/>
            </a:solidFill>
            <a:ln cap="flat" cmpd="sng" w="12700">
              <a:solidFill>
                <a:srgbClr val="E4E5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1261737" y="2853444"/>
              <a:ext cx="820289" cy="820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Create</a:t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-6480000">
              <a:off x="1250539" y="2247011"/>
              <a:ext cx="309286" cy="39152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ADC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 txBox="1"/>
            <p:nvPr/>
          </p:nvSpPr>
          <p:spPr>
            <a:xfrm rot="4320000">
              <a:off x="1311268" y="2369437"/>
              <a:ext cx="216500" cy="234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553041" y="1025273"/>
              <a:ext cx="1160063" cy="1160063"/>
            </a:xfrm>
            <a:prstGeom prst="ellipse">
              <a:avLst/>
            </a:prstGeom>
            <a:solidFill>
              <a:srgbClr val="DBC137"/>
            </a:solidFill>
            <a:ln cap="flat" cmpd="sng" w="12700">
              <a:solidFill>
                <a:srgbClr val="E4E5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722928" y="1195160"/>
              <a:ext cx="820289" cy="820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</a:t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-2160000">
              <a:off x="1676658" y="902251"/>
              <a:ext cx="309286" cy="391521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ADC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 txBox="1"/>
            <p:nvPr/>
          </p:nvSpPr>
          <p:spPr>
            <a:xfrm rot="-2160000">
              <a:off x="1685518" y="1007824"/>
              <a:ext cx="216500" cy="234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Shape 186"/>
          <p:cNvSpPr txBox="1"/>
          <p:nvPr>
            <p:ph type="title"/>
          </p:nvPr>
        </p:nvSpPr>
        <p:spPr>
          <a:xfrm>
            <a:off x="3887892" y="4688378"/>
            <a:ext cx="6597464" cy="1330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Engineering Design Process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7652136" y="163970"/>
            <a:ext cx="31044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problem? How have others approached it? What are your constraints?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solutions? Brainstorm ideas. Choose the best one.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 diagram. Make lists of materials you will need.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your plan and create something. Test it out!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works? What doesn't? What could work better? Modify your designs to make it better. Test it out!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www.teachengineering.org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