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8788"/>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799" cy="458788"/>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15000"/>
              </a:lnSpc>
              <a:spcBef>
                <a:spcPts val="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As the pre-activity survey is distributed to students, introduce yourself and provide enough of an activity overview to gain students excitement. Set up testing area with the pan and have materials for toothpaste ready and organized.</a:t>
            </a:r>
            <a:endParaRPr/>
          </a:p>
          <a:p>
            <a:pPr indent="-298450" lvl="0" marL="457200" marR="0" rtl="0" algn="l">
              <a:lnSpc>
                <a:spcPct val="115000"/>
              </a:lnSpc>
              <a:spcBef>
                <a:spcPts val="5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Allow time for students to individually complete their pre-activity survey.</a:t>
            </a:r>
            <a:endParaRPr/>
          </a:p>
          <a:p>
            <a:pPr indent="-298450" lvl="0" marL="457200" marR="0" rtl="0" algn="l">
              <a:lnSpc>
                <a:spcPct val="115000"/>
              </a:lnSpc>
              <a:spcBef>
                <a:spcPts val="5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Divide group into teams of 3 or 4 students.</a:t>
            </a:r>
            <a:endParaRPr/>
          </a:p>
        </p:txBody>
      </p:sp>
      <p:sp>
        <p:nvSpPr>
          <p:cNvPr id="120" name="Google Shape;120;p3: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9: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9:notes"/>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15000"/>
              </a:lnSpc>
              <a:spcBef>
                <a:spcPts val="0"/>
              </a:spcBef>
              <a:spcAft>
                <a:spcPts val="0"/>
              </a:spcAft>
              <a:buClr>
                <a:schemeClr val="dk1"/>
              </a:buClr>
              <a:buSzPts val="1100"/>
              <a:buFont typeface="Arial"/>
              <a:buChar char="●"/>
            </a:pPr>
            <a:r>
              <a:rPr b="0" i="0" lang="en-US" sz="1100" u="sng" cap="none" strike="noStrike">
                <a:solidFill>
                  <a:schemeClr val="dk1"/>
                </a:solidFill>
                <a:latin typeface="Arial"/>
                <a:ea typeface="Arial"/>
                <a:cs typeface="Arial"/>
                <a:sym typeface="Arial"/>
              </a:rPr>
              <a:t>Slide 6</a:t>
            </a:r>
            <a:r>
              <a:rPr b="0" i="0" lang="en-US" sz="1100" u="none" cap="none" strike="noStrike">
                <a:solidFill>
                  <a:schemeClr val="dk1"/>
                </a:solidFill>
                <a:latin typeface="Arial"/>
                <a:ea typeface="Arial"/>
                <a:cs typeface="Arial"/>
                <a:sym typeface="Arial"/>
              </a:rPr>
              <a:t>: Introduce the Engineering Design Challenge.</a:t>
            </a:r>
            <a:endParaRPr/>
          </a:p>
          <a:p>
            <a:pPr indent="0" lvl="0" marL="0" marR="0" rtl="0" algn="l">
              <a:spcBef>
                <a:spcPts val="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00" name="Google Shape;200;p9: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0: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0:notes"/>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15000"/>
              </a:lnSpc>
              <a:spcBef>
                <a:spcPts val="0"/>
              </a:spcBef>
              <a:spcAft>
                <a:spcPts val="0"/>
              </a:spcAft>
              <a:buClr>
                <a:schemeClr val="dk1"/>
              </a:buClr>
              <a:buSzPts val="1100"/>
              <a:buFont typeface="Arial"/>
              <a:buChar char="●"/>
            </a:pPr>
            <a:r>
              <a:rPr b="0" i="0" lang="en-US" sz="1100" u="sng" cap="none" strike="noStrike">
                <a:solidFill>
                  <a:schemeClr val="dk1"/>
                </a:solidFill>
                <a:latin typeface="Arial"/>
                <a:ea typeface="Arial"/>
                <a:cs typeface="Arial"/>
                <a:sym typeface="Arial"/>
              </a:rPr>
              <a:t>Slide 7:</a:t>
            </a:r>
            <a:r>
              <a:rPr b="0" i="0" lang="en-US" sz="1100" u="none" cap="none" strike="noStrike">
                <a:solidFill>
                  <a:schemeClr val="dk1"/>
                </a:solidFill>
                <a:latin typeface="Arial"/>
                <a:ea typeface="Arial"/>
                <a:cs typeface="Arial"/>
                <a:sym typeface="Arial"/>
              </a:rPr>
              <a:t> Share Engineering Design Goals.</a:t>
            </a:r>
            <a:endParaRPr/>
          </a:p>
        </p:txBody>
      </p:sp>
      <p:sp>
        <p:nvSpPr>
          <p:cNvPr id="210" name="Google Shape;210;p10: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1: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1:notes"/>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15000"/>
              </a:lnSpc>
              <a:spcBef>
                <a:spcPts val="0"/>
              </a:spcBef>
              <a:spcAft>
                <a:spcPts val="0"/>
              </a:spcAft>
              <a:buClr>
                <a:schemeClr val="dk1"/>
              </a:buClr>
              <a:buSzPts val="1100"/>
              <a:buFont typeface="Arial"/>
              <a:buChar char="●"/>
            </a:pPr>
            <a:r>
              <a:rPr b="0" i="0" lang="en-US" sz="1100" u="sng" cap="none" strike="noStrike">
                <a:solidFill>
                  <a:schemeClr val="dk1"/>
                </a:solidFill>
                <a:latin typeface="Arial"/>
                <a:ea typeface="Arial"/>
                <a:cs typeface="Arial"/>
                <a:sym typeface="Arial"/>
              </a:rPr>
              <a:t>Slide 8:</a:t>
            </a:r>
            <a:r>
              <a:rPr b="0" i="0" lang="en-US" sz="1100" u="none" cap="none" strike="noStrike">
                <a:solidFill>
                  <a:schemeClr val="dk1"/>
                </a:solidFill>
                <a:latin typeface="Arial"/>
                <a:ea typeface="Arial"/>
                <a:cs typeface="Arial"/>
                <a:sym typeface="Arial"/>
              </a:rPr>
              <a:t> Introduce resources (materials) available to each team.</a:t>
            </a:r>
            <a:endParaRPr/>
          </a:p>
          <a:p>
            <a:pPr indent="0" lvl="0" marL="0" marR="0" rtl="0" algn="l">
              <a:lnSpc>
                <a:spcPct val="115000"/>
              </a:lnSpc>
              <a:spcBef>
                <a:spcPts val="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If constraining materials, each group can use-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Wooden Craft Sticks- 4</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Masking Tape- 1 foot</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Duct Tape- 4 inches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Straws- 8</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Foam Plate- 1</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Cardboard- 1</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Foam Cup- ½</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Crayola Modeling Clay- 1/8</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Foil- 3 inches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Lego Blocks- 5</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Toothpicks- 10</a:t>
            </a:r>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18" name="Google Shape;218;p11: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2: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2:notes"/>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15000"/>
              </a:lnSpc>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Explain how teams will work.</a:t>
            </a:r>
            <a:endParaRPr/>
          </a:p>
          <a:p>
            <a:pPr indent="-298450" lvl="0" marL="457200" marR="0" rtl="0" algn="l">
              <a:lnSpc>
                <a:spcPct val="115000"/>
              </a:lnSpc>
              <a:spcBef>
                <a:spcPts val="50"/>
              </a:spcBef>
              <a:spcAft>
                <a:spcPts val="0"/>
              </a:spcAft>
              <a:buClr>
                <a:schemeClr val="dk1"/>
              </a:buClr>
              <a:buSzPts val="1100"/>
              <a:buFont typeface="Arial"/>
              <a:buChar char="●"/>
            </a:pPr>
            <a:r>
              <a:rPr b="0" i="0" lang="en-US" sz="1100" u="sng" cap="none" strike="noStrike">
                <a:solidFill>
                  <a:schemeClr val="dk1"/>
                </a:solidFill>
                <a:latin typeface="Arial"/>
                <a:ea typeface="Arial"/>
                <a:cs typeface="Arial"/>
                <a:sym typeface="Arial"/>
              </a:rPr>
              <a:t>Slide 9:</a:t>
            </a:r>
            <a:r>
              <a:rPr b="0" i="0" lang="en-US" sz="1100" u="none" cap="none" strike="noStrike">
                <a:solidFill>
                  <a:schemeClr val="dk1"/>
                </a:solidFill>
                <a:latin typeface="Arial"/>
                <a:ea typeface="Arial"/>
                <a:cs typeface="Arial"/>
                <a:sym typeface="Arial"/>
              </a:rPr>
              <a:t> Explain prototype-testing procedures.</a:t>
            </a:r>
            <a:endParaRPr/>
          </a:p>
        </p:txBody>
      </p:sp>
      <p:sp>
        <p:nvSpPr>
          <p:cNvPr id="231" name="Google Shape;231;p12: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4: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4:notes"/>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15000"/>
              </a:lnSpc>
              <a:spcBef>
                <a:spcPts val="0"/>
              </a:spcBef>
              <a:spcAft>
                <a:spcPts val="0"/>
              </a:spcAft>
              <a:buClr>
                <a:schemeClr val="dk1"/>
              </a:buClr>
              <a:buSzPts val="1100"/>
              <a:buFont typeface="Arial"/>
              <a:buAutoNum type="arabicPeriod" startAt="7"/>
            </a:pPr>
            <a:r>
              <a:rPr b="0" i="0" lang="en-US" sz="1100" u="sng" cap="none" strike="noStrike">
                <a:solidFill>
                  <a:schemeClr val="dk1"/>
                </a:solidFill>
                <a:latin typeface="Arial"/>
                <a:ea typeface="Arial"/>
                <a:cs typeface="Arial"/>
                <a:sym typeface="Arial"/>
              </a:rPr>
              <a:t>Slide 11:</a:t>
            </a:r>
            <a:r>
              <a:rPr b="0" i="0" lang="en-US" sz="1100" u="none" cap="none" strike="noStrike">
                <a:solidFill>
                  <a:schemeClr val="dk1"/>
                </a:solidFill>
                <a:latin typeface="Arial"/>
                <a:ea typeface="Arial"/>
                <a:cs typeface="Arial"/>
                <a:sym typeface="Arial"/>
              </a:rPr>
              <a:t> Explain how teams will use the engineering design process as they complete the challenge.</a:t>
            </a:r>
            <a:endParaRPr/>
          </a:p>
          <a:p>
            <a:pPr indent="-298450" lvl="0" marL="457200" marR="0" rtl="0" algn="l">
              <a:lnSpc>
                <a:spcPct val="115000"/>
              </a:lnSpc>
              <a:spcBef>
                <a:spcPts val="5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Brainstorm:</a:t>
            </a:r>
            <a:endParaRPr/>
          </a:p>
          <a:p>
            <a:pPr indent="-298450" lvl="0" marL="685800" marR="0" rtl="0" algn="l">
              <a:lnSpc>
                <a:spcPct val="115000"/>
              </a:lnSpc>
              <a:spcBef>
                <a:spcPts val="50"/>
              </a:spcBef>
              <a:spcAft>
                <a:spcPts val="0"/>
              </a:spcAft>
              <a:buClr>
                <a:schemeClr val="dk1"/>
              </a:buClr>
              <a:buSzPts val="1100"/>
              <a:buFont typeface="Arial"/>
              <a:buChar char="o"/>
            </a:pPr>
            <a:r>
              <a:rPr b="0" i="0" lang="en-US" sz="1100" u="none" cap="none" strike="noStrike">
                <a:solidFill>
                  <a:schemeClr val="dk1"/>
                </a:solidFill>
                <a:latin typeface="Arial"/>
                <a:ea typeface="Arial"/>
                <a:cs typeface="Arial"/>
                <a:sym typeface="Arial"/>
              </a:rPr>
              <a:t>Each individual in a team must write or sketch one or two ideas.</a:t>
            </a:r>
            <a:endParaRPr/>
          </a:p>
          <a:p>
            <a:pPr indent="-298450" lvl="0" marL="685800" marR="0" rtl="0" algn="l">
              <a:lnSpc>
                <a:spcPct val="115000"/>
              </a:lnSpc>
              <a:spcBef>
                <a:spcPts val="50"/>
              </a:spcBef>
              <a:spcAft>
                <a:spcPts val="0"/>
              </a:spcAft>
              <a:buClr>
                <a:schemeClr val="dk1"/>
              </a:buClr>
              <a:buSzPts val="1100"/>
              <a:buFont typeface="Arial"/>
              <a:buChar char="o"/>
            </a:pPr>
            <a:r>
              <a:rPr b="0" i="0" lang="en-US" sz="1100" u="none" cap="none" strike="noStrike">
                <a:solidFill>
                  <a:schemeClr val="dk1"/>
                </a:solidFill>
                <a:latin typeface="Arial"/>
                <a:ea typeface="Arial"/>
                <a:cs typeface="Arial"/>
                <a:sym typeface="Arial"/>
              </a:rPr>
              <a:t>Team must discuss each idea.</a:t>
            </a:r>
            <a:endParaRPr/>
          </a:p>
          <a:p>
            <a:pPr indent="-298450" lvl="0" marL="685800" marR="0" rtl="0" algn="l">
              <a:lnSpc>
                <a:spcPct val="115000"/>
              </a:lnSpc>
              <a:spcBef>
                <a:spcPts val="50"/>
              </a:spcBef>
              <a:spcAft>
                <a:spcPts val="0"/>
              </a:spcAft>
              <a:buClr>
                <a:schemeClr val="dk1"/>
              </a:buClr>
              <a:buSzPts val="1100"/>
              <a:buFont typeface="Arial"/>
              <a:buChar char="o"/>
            </a:pPr>
            <a:r>
              <a:rPr b="0" i="0" lang="en-US" sz="1100" u="none" cap="none" strike="noStrike">
                <a:solidFill>
                  <a:schemeClr val="dk1"/>
                </a:solidFill>
                <a:latin typeface="Arial"/>
                <a:ea typeface="Arial"/>
                <a:cs typeface="Arial"/>
                <a:sym typeface="Arial"/>
              </a:rPr>
              <a:t>Team decides criteria most important to them while keeping constraints (limited time and materials, etc.) in mind.</a:t>
            </a:r>
            <a:endParaRPr/>
          </a:p>
          <a:p>
            <a:pPr indent="-298450" lvl="0" marL="457200" marR="0" rtl="0" algn="l">
              <a:lnSpc>
                <a:spcPct val="115000"/>
              </a:lnSpc>
              <a:spcBef>
                <a:spcPts val="5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Create Team Prototype:</a:t>
            </a:r>
            <a:endParaRPr/>
          </a:p>
          <a:p>
            <a:pPr indent="0" lvl="1" marL="685800" marR="0" rtl="0" algn="l">
              <a:lnSpc>
                <a:spcPct val="115000"/>
              </a:lnSpc>
              <a:spcBef>
                <a:spcPts val="50"/>
              </a:spcBef>
              <a:spcAft>
                <a:spcPts val="0"/>
              </a:spcAft>
              <a:buClr>
                <a:schemeClr val="dk1"/>
              </a:buClr>
              <a:buSzPts val="1100"/>
              <a:buFont typeface="Arial"/>
              <a:buChar char="o"/>
            </a:pPr>
            <a:r>
              <a:rPr b="0" i="0" lang="en-US" sz="1100" u="none" cap="none" strike="noStrike">
                <a:solidFill>
                  <a:schemeClr val="dk1"/>
                </a:solidFill>
                <a:latin typeface="Arial"/>
                <a:ea typeface="Arial"/>
                <a:cs typeface="Arial"/>
                <a:sym typeface="Arial"/>
              </a:rPr>
              <a:t>Teams choose, sketch, and outline their prototype design idea.</a:t>
            </a:r>
            <a:endParaRPr/>
          </a:p>
          <a:p>
            <a:pPr indent="0" lvl="1" marL="685800" marR="0" rtl="0" algn="l">
              <a:lnSpc>
                <a:spcPct val="115000"/>
              </a:lnSpc>
              <a:spcBef>
                <a:spcPts val="50"/>
              </a:spcBef>
              <a:spcAft>
                <a:spcPts val="0"/>
              </a:spcAft>
              <a:buClr>
                <a:schemeClr val="dk1"/>
              </a:buClr>
              <a:buSzPts val="1100"/>
              <a:buFont typeface="Arial"/>
              <a:buChar char="o"/>
            </a:pPr>
            <a:r>
              <a:rPr b="0" i="0" lang="en-US" sz="1100" u="none" cap="none" strike="noStrike">
                <a:solidFill>
                  <a:schemeClr val="dk1"/>
                </a:solidFill>
                <a:latin typeface="Arial"/>
                <a:ea typeface="Arial"/>
                <a:cs typeface="Arial"/>
                <a:sym typeface="Arial"/>
              </a:rPr>
              <a:t>Teams have idea approved by facilitator. </a:t>
            </a:r>
            <a:endParaRPr/>
          </a:p>
          <a:p>
            <a:pPr indent="-298450" lvl="0" marL="457200" marR="0" rtl="0" algn="l">
              <a:lnSpc>
                <a:spcPct val="115000"/>
              </a:lnSpc>
              <a:spcBef>
                <a:spcPts val="5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Gather Materials:</a:t>
            </a:r>
            <a:endParaRPr/>
          </a:p>
          <a:p>
            <a:pPr indent="0" lvl="1" marL="685800" marR="0" rtl="0" algn="l">
              <a:lnSpc>
                <a:spcPct val="115000"/>
              </a:lnSpc>
              <a:spcBef>
                <a:spcPts val="50"/>
              </a:spcBef>
              <a:spcAft>
                <a:spcPts val="0"/>
              </a:spcAft>
              <a:buClr>
                <a:schemeClr val="dk1"/>
              </a:buClr>
              <a:buSzPts val="1100"/>
              <a:buFont typeface="Arial"/>
              <a:buChar char="o"/>
            </a:pPr>
            <a:r>
              <a:rPr b="0" i="0" lang="en-US" sz="1100" u="none" cap="none" strike="noStrike">
                <a:solidFill>
                  <a:schemeClr val="dk1"/>
                </a:solidFill>
                <a:latin typeface="Arial"/>
                <a:ea typeface="Arial"/>
                <a:cs typeface="Arial"/>
                <a:sym typeface="Arial"/>
              </a:rPr>
              <a:t>Teams receive their bag of materials (prepared in advance).</a:t>
            </a:r>
            <a:endParaRPr/>
          </a:p>
          <a:p>
            <a:pPr indent="-298450" lvl="0" marL="457200" marR="0" rtl="0" algn="l">
              <a:lnSpc>
                <a:spcPct val="115000"/>
              </a:lnSpc>
              <a:spcBef>
                <a:spcPts val="5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Create Chosen Design:</a:t>
            </a:r>
            <a:endParaRPr/>
          </a:p>
          <a:p>
            <a:pPr indent="0" lvl="1" marL="685800" marR="0" rtl="0" algn="l">
              <a:lnSpc>
                <a:spcPct val="115000"/>
              </a:lnSpc>
              <a:spcBef>
                <a:spcPts val="50"/>
              </a:spcBef>
              <a:spcAft>
                <a:spcPts val="0"/>
              </a:spcAft>
              <a:buClr>
                <a:schemeClr val="dk1"/>
              </a:buClr>
              <a:buSzPts val="1100"/>
              <a:buFont typeface="Arial"/>
              <a:buChar char="o"/>
            </a:pPr>
            <a:r>
              <a:rPr b="0" i="0" lang="en-US" sz="1100" u="none" cap="none" strike="noStrike">
                <a:solidFill>
                  <a:schemeClr val="dk1"/>
                </a:solidFill>
                <a:latin typeface="Arial"/>
                <a:ea typeface="Arial"/>
                <a:cs typeface="Arial"/>
                <a:sym typeface="Arial"/>
              </a:rPr>
              <a:t>Team creates their approved prototype design plan.</a:t>
            </a:r>
            <a:endParaRPr/>
          </a:p>
          <a:p>
            <a:pPr indent="-298450" lvl="0" marL="457200" marR="0" rtl="0" algn="l">
              <a:lnSpc>
                <a:spcPct val="115000"/>
              </a:lnSpc>
              <a:spcBef>
                <a:spcPts val="5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Final Test:</a:t>
            </a:r>
            <a:endParaRPr/>
          </a:p>
          <a:p>
            <a:pPr indent="0" lvl="1" marL="685800" marR="0" rtl="0" algn="l">
              <a:lnSpc>
                <a:spcPct val="115000"/>
              </a:lnSpc>
              <a:spcBef>
                <a:spcPts val="50"/>
              </a:spcBef>
              <a:spcAft>
                <a:spcPts val="0"/>
              </a:spcAft>
              <a:buClr>
                <a:schemeClr val="dk1"/>
              </a:buClr>
              <a:buSzPts val="1100"/>
              <a:buFont typeface="Arial"/>
              <a:buChar char="o"/>
            </a:pPr>
            <a:r>
              <a:rPr b="0" i="0" lang="en-US" sz="1100" u="none" cap="none" strike="noStrike">
                <a:solidFill>
                  <a:schemeClr val="dk1"/>
                </a:solidFill>
                <a:latin typeface="Arial"/>
                <a:ea typeface="Arial"/>
                <a:cs typeface="Arial"/>
                <a:sym typeface="Arial"/>
              </a:rPr>
              <a:t>Each team tests their prototype while other teams observe.</a:t>
            </a:r>
            <a:endParaRPr/>
          </a:p>
          <a:p>
            <a:pPr indent="0" lvl="0" marL="0" marR="0" rtl="0" algn="l">
              <a:spcBef>
                <a:spcPts val="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39" name="Google Shape;239;p14: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5:notes"/>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15000"/>
              </a:lnSpc>
              <a:spcBef>
                <a:spcPts val="0"/>
              </a:spcBef>
              <a:spcAft>
                <a:spcPts val="0"/>
              </a:spcAft>
              <a:buClr>
                <a:schemeClr val="dk1"/>
              </a:buClr>
              <a:buSzPts val="1100"/>
              <a:buFont typeface="Arial"/>
              <a:buAutoNum type="arabicPeriod" startAt="8"/>
            </a:pPr>
            <a:r>
              <a:rPr b="0" i="0" lang="en-US" sz="1100" u="sng" cap="none" strike="noStrike">
                <a:solidFill>
                  <a:schemeClr val="dk1"/>
                </a:solidFill>
                <a:latin typeface="Arial"/>
                <a:ea typeface="Arial"/>
                <a:cs typeface="Arial"/>
                <a:sym typeface="Arial"/>
              </a:rPr>
              <a:t>Slide 12:</a:t>
            </a:r>
            <a:r>
              <a:rPr b="0" i="0" lang="en-US" sz="1100" u="none" cap="none" strike="noStrike">
                <a:solidFill>
                  <a:schemeClr val="dk1"/>
                </a:solidFill>
                <a:latin typeface="Arial"/>
                <a:ea typeface="Arial"/>
                <a:cs typeface="Arial"/>
                <a:sym typeface="Arial"/>
              </a:rPr>
              <a:t> Facilitate a whole group reflection on final prototype design and testing results by asking questions such as the following.</a:t>
            </a:r>
            <a:endParaRPr/>
          </a:p>
          <a:p>
            <a:pPr indent="-298450" lvl="0" marL="457200" marR="0" rtl="0" algn="l">
              <a:lnSpc>
                <a:spcPct val="115000"/>
              </a:lnSpc>
              <a:spcBef>
                <a:spcPts val="5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What do you like best about your design? </a:t>
            </a:r>
            <a:endParaRPr/>
          </a:p>
          <a:p>
            <a:pPr indent="-298450" lvl="0" marL="457200" marR="0" rtl="0" algn="l">
              <a:lnSpc>
                <a:spcPct val="115000"/>
              </a:lnSpc>
              <a:spcBef>
                <a:spcPts val="5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What do you like least about your design?</a:t>
            </a:r>
            <a:endParaRPr/>
          </a:p>
          <a:p>
            <a:pPr indent="-298450" lvl="0" marL="457200" marR="0" rtl="0" algn="l">
              <a:lnSpc>
                <a:spcPct val="115000"/>
              </a:lnSpc>
              <a:spcBef>
                <a:spcPts val="5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What aspects of other team designs stood out to you, and/or gave you ideas for improving your own team’s design?</a:t>
            </a:r>
            <a:endParaRPr/>
          </a:p>
          <a:p>
            <a:pPr indent="-298450" lvl="0" marL="457200" marR="0" rtl="0" algn="l">
              <a:lnSpc>
                <a:spcPct val="115000"/>
              </a:lnSpc>
              <a:spcBef>
                <a:spcPts val="5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What modifications would you make if we had time to complete the design challenge again?</a:t>
            </a:r>
            <a:endParaRPr/>
          </a:p>
          <a:p>
            <a:pPr indent="0" lvl="0" marL="0" marR="0" rtl="0" algn="l">
              <a:spcBef>
                <a:spcPts val="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50" name="Google Shape;250;p15: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6: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6:notes"/>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15000"/>
              </a:lnSpc>
              <a:spcBef>
                <a:spcPts val="0"/>
              </a:spcBef>
              <a:spcAft>
                <a:spcPts val="0"/>
              </a:spcAft>
              <a:buClr>
                <a:schemeClr val="dk1"/>
              </a:buClr>
              <a:buSzPts val="1100"/>
              <a:buFont typeface="Arial"/>
              <a:buAutoNum type="arabicPeriod" startAt="9"/>
            </a:pPr>
            <a:r>
              <a:rPr b="0" i="0" lang="en-US" sz="1100" u="sng" cap="none" strike="noStrike">
                <a:solidFill>
                  <a:schemeClr val="dk1"/>
                </a:solidFill>
                <a:latin typeface="Arial"/>
                <a:ea typeface="Arial"/>
                <a:cs typeface="Arial"/>
                <a:sym typeface="Arial"/>
              </a:rPr>
              <a:t>Slide 13:</a:t>
            </a:r>
            <a:r>
              <a:rPr b="0" i="0" lang="en-US" sz="1100" u="none" cap="none" strike="noStrike">
                <a:solidFill>
                  <a:schemeClr val="dk1"/>
                </a:solidFill>
                <a:latin typeface="Arial"/>
                <a:ea typeface="Arial"/>
                <a:cs typeface="Arial"/>
                <a:sym typeface="Arial"/>
              </a:rPr>
              <a:t> Conclude by discussing the following questions as post-activity surveys are distributed.</a:t>
            </a:r>
            <a:endParaRPr/>
          </a:p>
          <a:p>
            <a:pPr indent="-298450" lvl="0" marL="457200" marR="0" rtl="0" algn="l">
              <a:lnSpc>
                <a:spcPct val="115000"/>
              </a:lnSpc>
              <a:spcBef>
                <a:spcPts val="5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What ideas do you have for engineering a better world?</a:t>
            </a:r>
            <a:endParaRPr/>
          </a:p>
          <a:p>
            <a:pPr indent="-298450" lvl="0" marL="457200" marR="0" rtl="0" algn="l">
              <a:lnSpc>
                <a:spcPct val="115000"/>
              </a:lnSpc>
              <a:spcBef>
                <a:spcPts val="5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How can you turn ideas into reality?</a:t>
            </a:r>
            <a:endParaRPr/>
          </a:p>
          <a:p>
            <a:pPr indent="0" lvl="0" marL="0" marR="0" rtl="0" algn="l">
              <a:spcBef>
                <a:spcPts val="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58" name="Google Shape;258;p16: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7: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7:notes"/>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15000"/>
              </a:lnSpc>
              <a:spcBef>
                <a:spcPts val="0"/>
              </a:spcBef>
              <a:spcAft>
                <a:spcPts val="0"/>
              </a:spcAft>
              <a:buClr>
                <a:schemeClr val="dk1"/>
              </a:buClr>
              <a:buSzPts val="1200"/>
              <a:buFont typeface="Calibri"/>
              <a:buAutoNum type="arabicPeriod" startAt="10"/>
            </a:pPr>
            <a:r>
              <a:rPr b="0" i="0" lang="en-US" sz="1100" u="none" cap="none" strike="noStrike">
                <a:solidFill>
                  <a:schemeClr val="dk1"/>
                </a:solidFill>
                <a:latin typeface="Arial"/>
                <a:ea typeface="Arial"/>
                <a:cs typeface="Arial"/>
                <a:sym typeface="Arial"/>
              </a:rPr>
              <a:t>Allow time for students to complete their post-activity survey.</a:t>
            </a:r>
            <a:endParaRPr/>
          </a:p>
        </p:txBody>
      </p:sp>
      <p:sp>
        <p:nvSpPr>
          <p:cNvPr id="267" name="Google Shape;267;p17: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30d136f64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0d136f64a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0" name="Google Shape;130;g30d136f64a_0_0: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15000"/>
              </a:lnSpc>
              <a:spcBef>
                <a:spcPts val="0"/>
              </a:spcBef>
              <a:spcAft>
                <a:spcPts val="0"/>
              </a:spcAft>
              <a:buClr>
                <a:schemeClr val="dk1"/>
              </a:buClr>
              <a:buSzPts val="1100"/>
              <a:buFont typeface="Arial"/>
              <a:buAutoNum type="arabicPeriod" startAt="4"/>
            </a:pPr>
            <a:r>
              <a:rPr b="0" i="0" lang="en-US" sz="1100" u="sng" cap="none" strike="noStrike">
                <a:solidFill>
                  <a:schemeClr val="dk1"/>
                </a:solidFill>
                <a:latin typeface="Arial"/>
                <a:ea typeface="Arial"/>
                <a:cs typeface="Arial"/>
                <a:sym typeface="Arial"/>
              </a:rPr>
              <a:t>Slides 2 and 3:</a:t>
            </a:r>
            <a:r>
              <a:rPr b="0" i="0" lang="en-US" sz="1100" u="none" cap="none" strike="noStrike">
                <a:solidFill>
                  <a:schemeClr val="dk1"/>
                </a:solidFill>
                <a:latin typeface="Arial"/>
                <a:ea typeface="Arial"/>
                <a:cs typeface="Arial"/>
                <a:sym typeface="Arial"/>
              </a:rPr>
              <a:t>  Discuss engineering and what engineers do.</a:t>
            </a:r>
            <a:endParaRPr/>
          </a:p>
        </p:txBody>
      </p:sp>
      <p:sp>
        <p:nvSpPr>
          <p:cNvPr id="138" name="Google Shape;138;p5: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6:notes"/>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Do all engineers do the same thing?</a:t>
            </a:r>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NO, NO, NO!!!!!</a:t>
            </a:r>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Many types of engineers</a:t>
            </a:r>
            <a:endParaRPr/>
          </a:p>
          <a:p>
            <a:pPr indent="0" lvl="1" marL="45720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Chemical</a:t>
            </a:r>
            <a:endParaRPr/>
          </a:p>
          <a:p>
            <a:pPr indent="0" lvl="1" marL="45720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Mechanical</a:t>
            </a:r>
            <a:endParaRPr/>
          </a:p>
          <a:p>
            <a:pPr indent="0" lvl="1" marL="45720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Electrical</a:t>
            </a:r>
            <a:endParaRPr/>
          </a:p>
          <a:p>
            <a:pPr indent="0" lvl="1" marL="45720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Civil</a:t>
            </a:r>
            <a:endParaRPr/>
          </a:p>
          <a:p>
            <a:pPr indent="0" lvl="0" marL="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They do many different types of jobs</a:t>
            </a:r>
            <a:endParaRPr/>
          </a:p>
          <a:p>
            <a:pPr indent="0" lvl="1" marL="45720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Design</a:t>
            </a:r>
            <a:endParaRPr/>
          </a:p>
          <a:p>
            <a:pPr indent="0" lvl="1" marL="45720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Sale</a:t>
            </a:r>
            <a:endParaRPr/>
          </a:p>
          <a:p>
            <a:pPr indent="0" lvl="1" marL="45720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Test</a:t>
            </a:r>
            <a:endParaRPr/>
          </a:p>
          <a:p>
            <a:pPr indent="0" lvl="1" marL="457200" marR="0" rtl="0" algn="l">
              <a:spcBef>
                <a:spcPts val="0"/>
              </a:spcBef>
              <a:spcAft>
                <a:spcPts val="0"/>
              </a:spcAft>
              <a:buClr>
                <a:schemeClr val="dk1"/>
              </a:buClr>
              <a:buSzPts val="300"/>
              <a:buFont typeface="Calibri"/>
              <a:buNone/>
            </a:pPr>
            <a:r>
              <a:rPr b="0" i="0" lang="en-US" sz="1200" u="none" cap="none" strike="noStrike">
                <a:solidFill>
                  <a:schemeClr val="dk1"/>
                </a:solidFill>
                <a:latin typeface="Calibri"/>
                <a:ea typeface="Calibri"/>
                <a:cs typeface="Calibri"/>
                <a:sym typeface="Calibri"/>
              </a:rPr>
              <a:t>Much, much more!</a:t>
            </a:r>
            <a:endParaRPr/>
          </a:p>
          <a:p>
            <a:pPr indent="0" lvl="0" marL="0" marR="0" rtl="0" algn="l">
              <a:spcBef>
                <a:spcPts val="0"/>
              </a:spcBef>
              <a:spcAft>
                <a:spcPts val="0"/>
              </a:spcAft>
              <a:buClr>
                <a:schemeClr val="dk1"/>
              </a:buClr>
              <a:buSzPts val="1200"/>
              <a:buFont typeface="Arial"/>
              <a:buNone/>
            </a:pPr>
            <a:r>
              <a:t/>
            </a:r>
            <a:endParaRPr b="1" i="0" sz="1200" u="none" cap="none" strike="noStrike">
              <a:solidFill>
                <a:schemeClr val="dk1"/>
              </a:solidFill>
              <a:latin typeface="Calibri"/>
              <a:ea typeface="Calibri"/>
              <a:cs typeface="Calibri"/>
              <a:sym typeface="Calibri"/>
            </a:endParaRPr>
          </a:p>
        </p:txBody>
      </p:sp>
      <p:sp>
        <p:nvSpPr>
          <p:cNvPr id="152" name="Google Shape;152;p6: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30d136f64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0d136f64a_0_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2" name="Google Shape;162;g30d136f64a_0_7: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36622e31f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6622e31fd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9" name="Google Shape;169;g36622e31fd_0_0: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38b44bd3a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8b44bd3ac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6" name="Google Shape;176;g38b44bd3ac_0_0: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chemeClr val="dk1"/>
              </a:buClr>
              <a:buSzPts val="300"/>
              <a:buFont typeface="Calibri"/>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8: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8:notes"/>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15000"/>
              </a:lnSpc>
              <a:spcBef>
                <a:spcPts val="0"/>
              </a:spcBef>
              <a:spcAft>
                <a:spcPts val="0"/>
              </a:spcAft>
              <a:buClr>
                <a:schemeClr val="dk1"/>
              </a:buClr>
              <a:buSzPts val="1100"/>
              <a:buFont typeface="Arial"/>
              <a:buChar char="●"/>
            </a:pPr>
            <a:r>
              <a:rPr b="0" i="0" lang="en-US" sz="1100" u="sng" cap="none" strike="noStrike">
                <a:solidFill>
                  <a:schemeClr val="dk1"/>
                </a:solidFill>
                <a:latin typeface="Arial"/>
                <a:ea typeface="Arial"/>
                <a:cs typeface="Arial"/>
                <a:sym typeface="Arial"/>
              </a:rPr>
              <a:t>Slide 5:</a:t>
            </a:r>
            <a:r>
              <a:rPr b="0" i="0" lang="en-US" sz="1100" u="none" cap="none" strike="noStrike">
                <a:solidFill>
                  <a:schemeClr val="dk1"/>
                </a:solidFill>
                <a:latin typeface="Arial"/>
                <a:ea typeface="Arial"/>
                <a:cs typeface="Arial"/>
                <a:sym typeface="Arial"/>
              </a:rPr>
              <a:t> Present the real-world engineering design problem (scenario).</a:t>
            </a:r>
            <a:endParaRPr/>
          </a:p>
          <a:p>
            <a:pPr indent="0" lvl="0" marL="0" marR="0" rtl="0" algn="l">
              <a:spcBef>
                <a:spcPts val="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83" name="Google Shape;183;p8: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7:notes"/>
          <p:cNvSpPr txBox="1"/>
          <p:nvPr>
            <p:ph idx="1" type="body"/>
          </p:nvPr>
        </p:nvSpPr>
        <p:spPr>
          <a:xfrm>
            <a:off x="685800" y="4400550"/>
            <a:ext cx="5486399" cy="360045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15000"/>
              </a:lnSpc>
              <a:spcBef>
                <a:spcPts val="0"/>
              </a:spcBef>
              <a:spcAft>
                <a:spcPts val="0"/>
              </a:spcAft>
              <a:buClr>
                <a:schemeClr val="dk1"/>
              </a:buClr>
              <a:buSzPts val="1100"/>
              <a:buFont typeface="Arial"/>
              <a:buAutoNum type="arabicPeriod" startAt="5"/>
            </a:pPr>
            <a:r>
              <a:rPr b="0" i="0" lang="en-US" sz="1100" u="none" cap="none" strike="noStrike">
                <a:solidFill>
                  <a:schemeClr val="dk1"/>
                </a:solidFill>
                <a:latin typeface="Arial"/>
                <a:ea typeface="Arial"/>
                <a:cs typeface="Arial"/>
                <a:sym typeface="Arial"/>
              </a:rPr>
              <a:t>Present the engineering design problem and challenge, following presentation:</a:t>
            </a:r>
            <a:endParaRPr/>
          </a:p>
          <a:p>
            <a:pPr indent="-298450" lvl="0" marL="457200" marR="0" rtl="0" algn="l">
              <a:lnSpc>
                <a:spcPct val="115000"/>
              </a:lnSpc>
              <a:spcBef>
                <a:spcPts val="50"/>
              </a:spcBef>
              <a:spcAft>
                <a:spcPts val="0"/>
              </a:spcAft>
              <a:buClr>
                <a:schemeClr val="dk1"/>
              </a:buClr>
              <a:buSzPts val="1100"/>
              <a:buFont typeface="Arial"/>
              <a:buChar char="●"/>
            </a:pPr>
            <a:r>
              <a:rPr b="0" i="0" lang="en-US" sz="1100" u="sng" cap="none" strike="noStrike">
                <a:solidFill>
                  <a:schemeClr val="dk1"/>
                </a:solidFill>
                <a:latin typeface="Arial"/>
                <a:ea typeface="Arial"/>
                <a:cs typeface="Arial"/>
                <a:sym typeface="Arial"/>
              </a:rPr>
              <a:t>Slide 4:</a:t>
            </a:r>
            <a:r>
              <a:rPr b="0" i="0" lang="en-US" sz="1100" u="none" cap="none" strike="noStrike">
                <a:solidFill>
                  <a:schemeClr val="dk1"/>
                </a:solidFill>
                <a:latin typeface="Arial"/>
                <a:ea typeface="Arial"/>
                <a:cs typeface="Arial"/>
                <a:sym typeface="Arial"/>
              </a:rPr>
              <a:t> Play video (1m 49s).</a:t>
            </a:r>
            <a:endParaRPr/>
          </a:p>
          <a:p>
            <a:pPr indent="0" lvl="0" marL="0" marR="0" rtl="0" algn="l">
              <a:spcBef>
                <a:spcPts val="5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91" name="Google Shape;191;p7: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1524000" y="1122362"/>
            <a:ext cx="9144000" cy="23876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15" name="Google Shape;15;p2"/>
          <p:cNvSpPr txBox="1"/>
          <p:nvPr>
            <p:ph idx="1" type="subTitle"/>
          </p:nvPr>
        </p:nvSpPr>
        <p:spPr>
          <a:xfrm>
            <a:off x="1524000" y="3602037"/>
            <a:ext cx="9144000" cy="1655761"/>
          </a:xfrm>
          <a:prstGeom prst="rect">
            <a:avLst/>
          </a:prstGeom>
          <a:noFill/>
          <a:ln>
            <a:noFill/>
          </a:ln>
        </p:spPr>
        <p:txBody>
          <a:bodyPr anchorCtr="0" anchor="t" bIns="91425" lIns="91425" spcFirstLastPara="1" rIns="91425" wrap="square" tIns="91425"/>
          <a:lstStyle>
            <a:lvl1pPr lvl="0" marR="0" rtl="0" algn="ctr">
              <a:lnSpc>
                <a:spcPct val="90000"/>
              </a:lnSpc>
              <a:spcBef>
                <a:spcPts val="100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lvl="1" marR="0" rtl="0" algn="ctr">
              <a:lnSpc>
                <a:spcPct val="90000"/>
              </a:lnSpc>
              <a:spcBef>
                <a:spcPts val="50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2pPr>
            <a:lvl3pPr lvl="2" marR="0" rtl="0" algn="ctr">
              <a:lnSpc>
                <a:spcPct val="90000"/>
              </a:lnSpc>
              <a:spcBef>
                <a:spcPts val="50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3pPr>
            <a:lvl4pPr lvl="3" marR="0" rtl="0" algn="ctr">
              <a:lnSpc>
                <a:spcPct val="90000"/>
              </a:lnSpc>
              <a:spcBef>
                <a:spcPts val="50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4pPr>
            <a:lvl5pPr lvl="4" marR="0" rtl="0" algn="ctr">
              <a:lnSpc>
                <a:spcPct val="90000"/>
              </a:lnSpc>
              <a:spcBef>
                <a:spcPts val="50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5pPr>
            <a:lvl6pPr lvl="5" marR="0" rtl="0" algn="ctr">
              <a:lnSpc>
                <a:spcPct val="90000"/>
              </a:lnSpc>
              <a:spcBef>
                <a:spcPts val="50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6pPr>
            <a:lvl7pPr lvl="6" marR="0" rtl="0" algn="ctr">
              <a:lnSpc>
                <a:spcPct val="90000"/>
              </a:lnSpc>
              <a:spcBef>
                <a:spcPts val="50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7pPr>
            <a:lvl8pPr lvl="7" marR="0" rtl="0" algn="ctr">
              <a:lnSpc>
                <a:spcPct val="90000"/>
              </a:lnSpc>
              <a:spcBef>
                <a:spcPts val="50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8pPr>
            <a:lvl9pPr lvl="8" marR="0" rtl="0" algn="ctr">
              <a:lnSpc>
                <a:spcPct val="90000"/>
              </a:lnSpc>
              <a:spcBef>
                <a:spcPts val="50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2"/>
          <p:cNvSpPr txBox="1"/>
          <p:nvPr>
            <p:ph idx="10" type="dt"/>
          </p:nvPr>
        </p:nvSpPr>
        <p:spPr>
          <a:xfrm>
            <a:off x="838200" y="6356350"/>
            <a:ext cx="2743199"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2"/>
          <p:cNvSpPr txBox="1"/>
          <p:nvPr>
            <p:ph idx="12" type="sldNum"/>
          </p:nvPr>
        </p:nvSpPr>
        <p:spPr>
          <a:xfrm>
            <a:off x="8610600" y="6356350"/>
            <a:ext cx="27431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19" name="Google Shape;19;p2"/>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20" name="Google Shape;20;p2"/>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21" name="Google Shape;21;p2"/>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22" name="Google Shape;22;p2"/>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05" name="Shape 105"/>
        <p:cNvGrpSpPr/>
        <p:nvPr/>
      </p:nvGrpSpPr>
      <p:grpSpPr>
        <a:xfrm>
          <a:off x="0" y="0"/>
          <a:ext cx="0" cy="0"/>
          <a:chOff x="0" y="0"/>
          <a:chExt cx="0" cy="0"/>
        </a:xfrm>
      </p:grpSpPr>
      <p:sp>
        <p:nvSpPr>
          <p:cNvPr id="106" name="Google Shape;106;p11"/>
          <p:cNvSpPr txBox="1"/>
          <p:nvPr>
            <p:ph type="title"/>
          </p:nvPr>
        </p:nvSpPr>
        <p:spPr>
          <a:xfrm>
            <a:off x="838200" y="365125"/>
            <a:ext cx="10515599" cy="1325562"/>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107" name="Google Shape;107;p11"/>
          <p:cNvSpPr txBox="1"/>
          <p:nvPr>
            <p:ph idx="1" type="body"/>
          </p:nvPr>
        </p:nvSpPr>
        <p:spPr>
          <a:xfrm rot="5400000">
            <a:off x="3920331" y="-1256505"/>
            <a:ext cx="4351338" cy="10515599"/>
          </a:xfrm>
          <a:prstGeom prst="rect">
            <a:avLst/>
          </a:prstGeom>
          <a:noFill/>
          <a:ln>
            <a:noFill/>
          </a:ln>
        </p:spPr>
        <p:txBody>
          <a:bodyPr anchorCtr="0" anchor="t" bIns="91425" lIns="91425" spcFirstLastPara="1" rIns="91425" wrap="square" tIns="91425"/>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08" name="Google Shape;108;p11"/>
          <p:cNvSpPr txBox="1"/>
          <p:nvPr>
            <p:ph idx="10" type="dt"/>
          </p:nvPr>
        </p:nvSpPr>
        <p:spPr>
          <a:xfrm>
            <a:off x="838200" y="6356350"/>
            <a:ext cx="2743199"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11"/>
          <p:cNvSpPr txBox="1"/>
          <p:nvPr>
            <p:ph idx="11" type="ftr"/>
          </p:nvPr>
        </p:nvSpPr>
        <p:spPr>
          <a:xfrm>
            <a:off x="4038600" y="6356350"/>
            <a:ext cx="41148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0" name="Google Shape;110;p11"/>
          <p:cNvSpPr txBox="1"/>
          <p:nvPr>
            <p:ph idx="12" type="sldNum"/>
          </p:nvPr>
        </p:nvSpPr>
        <p:spPr>
          <a:xfrm>
            <a:off x="8610600" y="6356350"/>
            <a:ext cx="27431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1" name="Shape 111"/>
        <p:cNvGrpSpPr/>
        <p:nvPr/>
      </p:nvGrpSpPr>
      <p:grpSpPr>
        <a:xfrm>
          <a:off x="0" y="0"/>
          <a:ext cx="0" cy="0"/>
          <a:chOff x="0" y="0"/>
          <a:chExt cx="0" cy="0"/>
        </a:xfrm>
      </p:grpSpPr>
      <p:sp>
        <p:nvSpPr>
          <p:cNvPr id="112" name="Google Shape;112;p12"/>
          <p:cNvSpPr txBox="1"/>
          <p:nvPr>
            <p:ph type="title"/>
          </p:nvPr>
        </p:nvSpPr>
        <p:spPr>
          <a:xfrm rot="5400000">
            <a:off x="7133431" y="1956594"/>
            <a:ext cx="5811838" cy="2628899"/>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113" name="Google Shape;113;p12"/>
          <p:cNvSpPr txBox="1"/>
          <p:nvPr>
            <p:ph idx="1" type="body"/>
          </p:nvPr>
        </p:nvSpPr>
        <p:spPr>
          <a:xfrm rot="5400000">
            <a:off x="1799431" y="-596105"/>
            <a:ext cx="5811838" cy="7734299"/>
          </a:xfrm>
          <a:prstGeom prst="rect">
            <a:avLst/>
          </a:prstGeom>
          <a:noFill/>
          <a:ln>
            <a:noFill/>
          </a:ln>
        </p:spPr>
        <p:txBody>
          <a:bodyPr anchorCtr="0" anchor="t" bIns="91425" lIns="91425" spcFirstLastPara="1" rIns="91425" wrap="square" tIns="91425"/>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14" name="Google Shape;114;p12"/>
          <p:cNvSpPr txBox="1"/>
          <p:nvPr>
            <p:ph idx="10" type="dt"/>
          </p:nvPr>
        </p:nvSpPr>
        <p:spPr>
          <a:xfrm>
            <a:off x="838200" y="6356350"/>
            <a:ext cx="2743199"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5" name="Google Shape;115;p12"/>
          <p:cNvSpPr txBox="1"/>
          <p:nvPr>
            <p:ph idx="11" type="ftr"/>
          </p:nvPr>
        </p:nvSpPr>
        <p:spPr>
          <a:xfrm>
            <a:off x="4038600" y="6356350"/>
            <a:ext cx="41148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6" name="Google Shape;116;p12"/>
          <p:cNvSpPr txBox="1"/>
          <p:nvPr>
            <p:ph idx="12" type="sldNum"/>
          </p:nvPr>
        </p:nvSpPr>
        <p:spPr>
          <a:xfrm>
            <a:off x="8610600" y="6356350"/>
            <a:ext cx="27431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838200" y="365125"/>
            <a:ext cx="10515599" cy="1325562"/>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25" name="Google Shape;25;p3"/>
          <p:cNvSpPr txBox="1"/>
          <p:nvPr>
            <p:ph idx="1" type="body"/>
          </p:nvPr>
        </p:nvSpPr>
        <p:spPr>
          <a:xfrm>
            <a:off x="838200" y="1791500"/>
            <a:ext cx="10515600" cy="4351200"/>
          </a:xfrm>
          <a:prstGeom prst="rect">
            <a:avLst/>
          </a:prstGeom>
          <a:noFill/>
          <a:ln>
            <a:noFill/>
          </a:ln>
        </p:spPr>
        <p:txBody>
          <a:bodyPr anchorCtr="0" anchor="t" bIns="91425" lIns="91425" spcFirstLastPara="1" rIns="91425" wrap="square" tIns="91425"/>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6" name="Google Shape;26;p3"/>
          <p:cNvSpPr txBox="1"/>
          <p:nvPr>
            <p:ph idx="10" type="dt"/>
          </p:nvPr>
        </p:nvSpPr>
        <p:spPr>
          <a:xfrm>
            <a:off x="838200" y="6356350"/>
            <a:ext cx="2743199"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3"/>
          <p:cNvSpPr txBox="1"/>
          <p:nvPr>
            <p:ph idx="11" type="ftr"/>
          </p:nvPr>
        </p:nvSpPr>
        <p:spPr>
          <a:xfrm>
            <a:off x="4038600" y="6356350"/>
            <a:ext cx="41148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3"/>
          <p:cNvSpPr txBox="1"/>
          <p:nvPr>
            <p:ph idx="12" type="sldNum"/>
          </p:nvPr>
        </p:nvSpPr>
        <p:spPr>
          <a:xfrm>
            <a:off x="8610600" y="6356350"/>
            <a:ext cx="27431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29" name="Google Shape;29;p3"/>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30" name="Google Shape;30;p3"/>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831850" y="1709738"/>
            <a:ext cx="10515599" cy="2852737"/>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33" name="Google Shape;33;p4"/>
          <p:cNvSpPr txBox="1"/>
          <p:nvPr>
            <p:ph idx="1" type="body"/>
          </p:nvPr>
        </p:nvSpPr>
        <p:spPr>
          <a:xfrm>
            <a:off x="831850" y="4589462"/>
            <a:ext cx="10515599"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1pPr>
            <a:lvl2pPr indent="-228600" lvl="1" marL="914400" marR="0" rtl="0" algn="l">
              <a:lnSpc>
                <a:spcPct val="9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2pPr>
            <a:lvl3pPr indent="-228600" lvl="2" marL="1371600" marR="0" rtl="0" algn="l">
              <a:lnSpc>
                <a:spcPct val="9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3pPr>
            <a:lvl4pPr indent="-228600" lvl="3" marL="1828800" marR="0" rtl="0" algn="l">
              <a:lnSpc>
                <a:spcPct val="9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4pPr>
            <a:lvl5pPr indent="-228600" lvl="4" marL="2286000" marR="0" rtl="0" algn="l">
              <a:lnSpc>
                <a:spcPct val="9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5pPr>
            <a:lvl6pPr indent="-228600" lvl="5" marL="2743200" marR="0" rtl="0" algn="l">
              <a:lnSpc>
                <a:spcPct val="9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6pPr>
            <a:lvl7pPr indent="-228600" lvl="6" marL="3200400" marR="0" rtl="0" algn="l">
              <a:lnSpc>
                <a:spcPct val="9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7pPr>
            <a:lvl8pPr indent="-228600" lvl="7" marL="3657600" marR="0" rtl="0" algn="l">
              <a:lnSpc>
                <a:spcPct val="9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8pPr>
            <a:lvl9pPr indent="-228600" lvl="8" marL="4114800" marR="0" rtl="0" algn="l">
              <a:lnSpc>
                <a:spcPct val="9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34" name="Google Shape;34;p4"/>
          <p:cNvSpPr txBox="1"/>
          <p:nvPr>
            <p:ph idx="10" type="dt"/>
          </p:nvPr>
        </p:nvSpPr>
        <p:spPr>
          <a:xfrm>
            <a:off x="838200" y="6356350"/>
            <a:ext cx="2743199"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4"/>
          <p:cNvSpPr txBox="1"/>
          <p:nvPr>
            <p:ph idx="11" type="ftr"/>
          </p:nvPr>
        </p:nvSpPr>
        <p:spPr>
          <a:xfrm>
            <a:off x="4038600" y="6356350"/>
            <a:ext cx="41148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 name="Google Shape;36;p4"/>
          <p:cNvSpPr txBox="1"/>
          <p:nvPr>
            <p:ph idx="12" type="sldNum"/>
          </p:nvPr>
        </p:nvSpPr>
        <p:spPr>
          <a:xfrm>
            <a:off x="8610600" y="6356350"/>
            <a:ext cx="27431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37" name="Google Shape;37;p4"/>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38" name="Google Shape;38;p4"/>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9" name="Google Shape;39;p4"/>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40" name="Google Shape;40;p4"/>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41" name="Google Shape;41;p4"/>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42" name="Google Shape;42;p4"/>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3" name="Shape 43"/>
        <p:cNvGrpSpPr/>
        <p:nvPr/>
      </p:nvGrpSpPr>
      <p:grpSpPr>
        <a:xfrm>
          <a:off x="0" y="0"/>
          <a:ext cx="0" cy="0"/>
          <a:chOff x="0" y="0"/>
          <a:chExt cx="0" cy="0"/>
        </a:xfrm>
      </p:grpSpPr>
      <p:sp>
        <p:nvSpPr>
          <p:cNvPr id="44" name="Google Shape;44;p5"/>
          <p:cNvSpPr txBox="1"/>
          <p:nvPr>
            <p:ph type="title"/>
          </p:nvPr>
        </p:nvSpPr>
        <p:spPr>
          <a:xfrm>
            <a:off x="838200" y="365125"/>
            <a:ext cx="10515599" cy="1325562"/>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45" name="Google Shape;45;p5"/>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46" name="Google Shape;46;p5"/>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47" name="Google Shape;47;p5"/>
          <p:cNvSpPr txBox="1"/>
          <p:nvPr>
            <p:ph idx="10" type="dt"/>
          </p:nvPr>
        </p:nvSpPr>
        <p:spPr>
          <a:xfrm>
            <a:off x="838200" y="6356350"/>
            <a:ext cx="2743199"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5"/>
          <p:cNvSpPr txBox="1"/>
          <p:nvPr>
            <p:ph idx="11" type="ftr"/>
          </p:nvPr>
        </p:nvSpPr>
        <p:spPr>
          <a:xfrm>
            <a:off x="4038600" y="6356350"/>
            <a:ext cx="41148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 name="Google Shape;49;p5"/>
          <p:cNvSpPr txBox="1"/>
          <p:nvPr>
            <p:ph idx="12" type="sldNum"/>
          </p:nvPr>
        </p:nvSpPr>
        <p:spPr>
          <a:xfrm>
            <a:off x="8610600" y="6356350"/>
            <a:ext cx="27431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50" name="Google Shape;50;p5"/>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51" name="Google Shape;51;p5"/>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2" name="Google Shape;52;p5"/>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53" name="Google Shape;53;p5"/>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4" name="Google Shape;54;p5"/>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55" name="Google Shape;55;p5"/>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6" name="Shape 56"/>
        <p:cNvGrpSpPr/>
        <p:nvPr/>
      </p:nvGrpSpPr>
      <p:grpSpPr>
        <a:xfrm>
          <a:off x="0" y="0"/>
          <a:ext cx="0" cy="0"/>
          <a:chOff x="0" y="0"/>
          <a:chExt cx="0" cy="0"/>
        </a:xfrm>
      </p:grpSpPr>
      <p:sp>
        <p:nvSpPr>
          <p:cNvPr id="57" name="Google Shape;57;p6"/>
          <p:cNvSpPr txBox="1"/>
          <p:nvPr>
            <p:ph type="title"/>
          </p:nvPr>
        </p:nvSpPr>
        <p:spPr>
          <a:xfrm>
            <a:off x="839787" y="365125"/>
            <a:ext cx="10515599" cy="1325562"/>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58" name="Google Shape;58;p6"/>
          <p:cNvSpPr txBox="1"/>
          <p:nvPr>
            <p:ph idx="1" type="body"/>
          </p:nvPr>
        </p:nvSpPr>
        <p:spPr>
          <a:xfrm>
            <a:off x="839787" y="1681163"/>
            <a:ext cx="51577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59" name="Google Shape;59;p6"/>
          <p:cNvSpPr txBox="1"/>
          <p:nvPr>
            <p:ph idx="2" type="body"/>
          </p:nvPr>
        </p:nvSpPr>
        <p:spPr>
          <a:xfrm>
            <a:off x="839787" y="2505075"/>
            <a:ext cx="5157787" cy="3684588"/>
          </a:xfrm>
          <a:prstGeom prst="rect">
            <a:avLst/>
          </a:prstGeom>
          <a:noFill/>
          <a:ln>
            <a:noFill/>
          </a:ln>
        </p:spPr>
        <p:txBody>
          <a:bodyPr anchorCtr="0" anchor="t" bIns="91425" lIns="91425" spcFirstLastPara="1" rIns="91425" wrap="square" tIns="91425"/>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0" name="Google Shape;60;p6"/>
          <p:cNvSpPr txBox="1"/>
          <p:nvPr>
            <p:ph idx="3" type="body"/>
          </p:nvPr>
        </p:nvSpPr>
        <p:spPr>
          <a:xfrm>
            <a:off x="6172200" y="1681163"/>
            <a:ext cx="51831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61" name="Google Shape;61;p6"/>
          <p:cNvSpPr txBox="1"/>
          <p:nvPr>
            <p:ph idx="4" type="body"/>
          </p:nvPr>
        </p:nvSpPr>
        <p:spPr>
          <a:xfrm>
            <a:off x="6172200" y="2505075"/>
            <a:ext cx="5183187" cy="3684588"/>
          </a:xfrm>
          <a:prstGeom prst="rect">
            <a:avLst/>
          </a:prstGeom>
          <a:noFill/>
          <a:ln>
            <a:noFill/>
          </a:ln>
        </p:spPr>
        <p:txBody>
          <a:bodyPr anchorCtr="0" anchor="t" bIns="91425" lIns="91425" spcFirstLastPara="1" rIns="91425" wrap="square" tIns="91425"/>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2" name="Google Shape;62;p6"/>
          <p:cNvSpPr txBox="1"/>
          <p:nvPr>
            <p:ph idx="10" type="dt"/>
          </p:nvPr>
        </p:nvSpPr>
        <p:spPr>
          <a:xfrm>
            <a:off x="838200" y="6356350"/>
            <a:ext cx="2743199"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 name="Google Shape;63;p6"/>
          <p:cNvSpPr txBox="1"/>
          <p:nvPr>
            <p:ph idx="11" type="ftr"/>
          </p:nvPr>
        </p:nvSpPr>
        <p:spPr>
          <a:xfrm>
            <a:off x="4038600" y="6356350"/>
            <a:ext cx="41148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6"/>
          <p:cNvSpPr txBox="1"/>
          <p:nvPr>
            <p:ph idx="12" type="sldNum"/>
          </p:nvPr>
        </p:nvSpPr>
        <p:spPr>
          <a:xfrm>
            <a:off x="8610600" y="6356350"/>
            <a:ext cx="27431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65" name="Google Shape;65;p6"/>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66" name="Google Shape;66;p6"/>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7" name="Google Shape;67;p6"/>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68" name="Google Shape;68;p6"/>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69" name="Google Shape;69;p6"/>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70" name="Google Shape;70;p6"/>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1" name="Shape 71"/>
        <p:cNvGrpSpPr/>
        <p:nvPr/>
      </p:nvGrpSpPr>
      <p:grpSpPr>
        <a:xfrm>
          <a:off x="0" y="0"/>
          <a:ext cx="0" cy="0"/>
          <a:chOff x="0" y="0"/>
          <a:chExt cx="0" cy="0"/>
        </a:xfrm>
      </p:grpSpPr>
      <p:sp>
        <p:nvSpPr>
          <p:cNvPr id="72" name="Google Shape;72;p7"/>
          <p:cNvSpPr txBox="1"/>
          <p:nvPr>
            <p:ph type="title"/>
          </p:nvPr>
        </p:nvSpPr>
        <p:spPr>
          <a:xfrm>
            <a:off x="838200" y="365125"/>
            <a:ext cx="10515599" cy="1325562"/>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73" name="Google Shape;73;p7"/>
          <p:cNvSpPr txBox="1"/>
          <p:nvPr>
            <p:ph idx="10" type="dt"/>
          </p:nvPr>
        </p:nvSpPr>
        <p:spPr>
          <a:xfrm>
            <a:off x="838200" y="6356350"/>
            <a:ext cx="2743199"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p7"/>
          <p:cNvSpPr txBox="1"/>
          <p:nvPr>
            <p:ph idx="11" type="ftr"/>
          </p:nvPr>
        </p:nvSpPr>
        <p:spPr>
          <a:xfrm>
            <a:off x="4038600" y="6356350"/>
            <a:ext cx="41148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5" name="Google Shape;75;p7"/>
          <p:cNvSpPr txBox="1"/>
          <p:nvPr>
            <p:ph idx="12" type="sldNum"/>
          </p:nvPr>
        </p:nvSpPr>
        <p:spPr>
          <a:xfrm>
            <a:off x="8610600" y="6356350"/>
            <a:ext cx="27431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76" name="Google Shape;76;p7"/>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77" name="Google Shape;77;p7"/>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78" name="Google Shape;78;p7"/>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79" name="Google Shape;79;p7"/>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80" name="Google Shape;80;p7"/>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81" name="Google Shape;81;p7"/>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2" name="Shape 82"/>
        <p:cNvGrpSpPr/>
        <p:nvPr/>
      </p:nvGrpSpPr>
      <p:grpSpPr>
        <a:xfrm>
          <a:off x="0" y="0"/>
          <a:ext cx="0" cy="0"/>
          <a:chOff x="0" y="0"/>
          <a:chExt cx="0" cy="0"/>
        </a:xfrm>
      </p:grpSpPr>
      <p:sp>
        <p:nvSpPr>
          <p:cNvPr id="83" name="Google Shape;83;p8"/>
          <p:cNvSpPr txBox="1"/>
          <p:nvPr>
            <p:ph idx="11" type="ftr"/>
          </p:nvPr>
        </p:nvSpPr>
        <p:spPr>
          <a:xfrm>
            <a:off x="4038600" y="6356350"/>
            <a:ext cx="41148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8"/>
          <p:cNvSpPr txBox="1"/>
          <p:nvPr>
            <p:ph idx="12" type="sldNum"/>
          </p:nvPr>
        </p:nvSpPr>
        <p:spPr>
          <a:xfrm>
            <a:off x="8610600" y="6356350"/>
            <a:ext cx="27431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85" name="Google Shape;85;p8"/>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86" name="Google Shape;86;p8"/>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87" name="Google Shape;87;p8"/>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88" name="Google Shape;88;p8"/>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89" name="Google Shape;89;p8"/>
          <p:cNvSpPr txBox="1"/>
          <p:nvPr/>
        </p:nvSpPr>
        <p:spPr>
          <a:xfrm>
            <a:off x="8382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300"/>
              <a:buFont typeface="Calibri"/>
              <a:buNone/>
            </a:pPr>
            <a:r>
              <a:rPr b="0" i="0" lang="en-US" sz="1200" u="none" cap="none" strike="noStrike">
                <a:solidFill>
                  <a:srgbClr val="888888"/>
                </a:solidFill>
                <a:latin typeface="Calibri"/>
                <a:ea typeface="Calibri"/>
                <a:cs typeface="Calibri"/>
                <a:sym typeface="Calibri"/>
              </a:rPr>
              <a:t>1/20/15</a:t>
            </a:r>
            <a:endParaRPr/>
          </a:p>
        </p:txBody>
      </p:sp>
      <p:sp>
        <p:nvSpPr>
          <p:cNvPr id="90" name="Google Shape;90;p8"/>
          <p:cNvSpPr txBox="1"/>
          <p:nvPr/>
        </p:nvSpPr>
        <p:spPr>
          <a:xfrm>
            <a:off x="8610600" y="6356350"/>
            <a:ext cx="2743199"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1" name="Shape 91"/>
        <p:cNvGrpSpPr/>
        <p:nvPr/>
      </p:nvGrpSpPr>
      <p:grpSpPr>
        <a:xfrm>
          <a:off x="0" y="0"/>
          <a:ext cx="0" cy="0"/>
          <a:chOff x="0" y="0"/>
          <a:chExt cx="0" cy="0"/>
        </a:xfrm>
      </p:grpSpPr>
      <p:sp>
        <p:nvSpPr>
          <p:cNvPr id="92" name="Google Shape;92;p9"/>
          <p:cNvSpPr txBox="1"/>
          <p:nvPr>
            <p:ph type="title"/>
          </p:nvPr>
        </p:nvSpPr>
        <p:spPr>
          <a:xfrm>
            <a:off x="839787" y="457200"/>
            <a:ext cx="3932237" cy="1600199"/>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93" name="Google Shape;93;p9"/>
          <p:cNvSpPr txBox="1"/>
          <p:nvPr>
            <p:ph idx="1" type="body"/>
          </p:nvPr>
        </p:nvSpPr>
        <p:spPr>
          <a:xfrm>
            <a:off x="5183187" y="987425"/>
            <a:ext cx="6172199" cy="4873624"/>
          </a:xfrm>
          <a:prstGeom prst="rect">
            <a:avLst/>
          </a:prstGeom>
          <a:noFill/>
          <a:ln>
            <a:noFill/>
          </a:ln>
        </p:spPr>
        <p:txBody>
          <a:bodyPr anchorCtr="0" anchor="t" bIns="91425" lIns="91425" spcFirstLastPara="1" rIns="91425" wrap="square" tIns="91425"/>
          <a:lstStyle>
            <a:lvl1pPr indent="-317500" lvl="0" marL="457200" marR="0" rtl="0" algn="l">
              <a:lnSpc>
                <a:spcPct val="9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9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94" name="Google Shape;94;p9"/>
          <p:cNvSpPr txBox="1"/>
          <p:nvPr>
            <p:ph idx="2" type="body"/>
          </p:nvPr>
        </p:nvSpPr>
        <p:spPr>
          <a:xfrm>
            <a:off x="839787"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95" name="Google Shape;95;p9"/>
          <p:cNvSpPr txBox="1"/>
          <p:nvPr>
            <p:ph idx="10" type="dt"/>
          </p:nvPr>
        </p:nvSpPr>
        <p:spPr>
          <a:xfrm>
            <a:off x="838200" y="6356350"/>
            <a:ext cx="2743199"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6" name="Google Shape;96;p9"/>
          <p:cNvSpPr txBox="1"/>
          <p:nvPr>
            <p:ph idx="11" type="ftr"/>
          </p:nvPr>
        </p:nvSpPr>
        <p:spPr>
          <a:xfrm>
            <a:off x="4038600" y="6356350"/>
            <a:ext cx="41148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p9"/>
          <p:cNvSpPr txBox="1"/>
          <p:nvPr>
            <p:ph idx="12" type="sldNum"/>
          </p:nvPr>
        </p:nvSpPr>
        <p:spPr>
          <a:xfrm>
            <a:off x="8610600" y="6356350"/>
            <a:ext cx="27431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8" name="Shape 98"/>
        <p:cNvGrpSpPr/>
        <p:nvPr/>
      </p:nvGrpSpPr>
      <p:grpSpPr>
        <a:xfrm>
          <a:off x="0" y="0"/>
          <a:ext cx="0" cy="0"/>
          <a:chOff x="0" y="0"/>
          <a:chExt cx="0" cy="0"/>
        </a:xfrm>
      </p:grpSpPr>
      <p:sp>
        <p:nvSpPr>
          <p:cNvPr id="99" name="Google Shape;99;p10"/>
          <p:cNvSpPr txBox="1"/>
          <p:nvPr>
            <p:ph type="title"/>
          </p:nvPr>
        </p:nvSpPr>
        <p:spPr>
          <a:xfrm>
            <a:off x="839787" y="457200"/>
            <a:ext cx="3932237" cy="1600199"/>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100" name="Google Shape;100;p10"/>
          <p:cNvSpPr/>
          <p:nvPr>
            <p:ph idx="2" type="pic"/>
          </p:nvPr>
        </p:nvSpPr>
        <p:spPr>
          <a:xfrm>
            <a:off x="5183187" y="987425"/>
            <a:ext cx="6172199" cy="4873624"/>
          </a:xfrm>
          <a:prstGeom prst="rect">
            <a:avLst/>
          </a:prstGeom>
          <a:noFill/>
          <a:ln>
            <a:noFill/>
          </a:ln>
        </p:spPr>
        <p:txBody>
          <a:bodyPr anchorCtr="0" anchor="ctr" bIns="91425" lIns="91425" spcFirstLastPara="1" rIns="91425" wrap="square" tIns="91425"/>
          <a:lstStyle>
            <a:lvl1pPr lvl="0">
              <a:spcBef>
                <a:spcPts val="0"/>
              </a:spcBef>
              <a:spcAft>
                <a:spcPts val="0"/>
              </a:spcAft>
              <a:buNone/>
              <a:defRPr/>
            </a:lvl1pPr>
          </a:lstStyle>
          <a:p/>
        </p:txBody>
      </p:sp>
      <p:sp>
        <p:nvSpPr>
          <p:cNvPr id="101" name="Google Shape;101;p10"/>
          <p:cNvSpPr txBox="1"/>
          <p:nvPr>
            <p:ph idx="1" type="body"/>
          </p:nvPr>
        </p:nvSpPr>
        <p:spPr>
          <a:xfrm>
            <a:off x="839787"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indent="-228600" lvl="1" marL="9144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indent="-228600" lvl="2" marL="13716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indent="-228600" lvl="3" marL="18288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indent="-228600" lvl="4" marL="22860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indent="-228600" lvl="5" marL="27432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indent="-228600" lvl="6" marL="32004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indent="-228600" lvl="7" marL="36576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indent="-228600" lvl="8" marL="411480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102" name="Google Shape;102;p10"/>
          <p:cNvSpPr txBox="1"/>
          <p:nvPr>
            <p:ph idx="10" type="dt"/>
          </p:nvPr>
        </p:nvSpPr>
        <p:spPr>
          <a:xfrm>
            <a:off x="838200" y="6356350"/>
            <a:ext cx="2743199"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3" name="Google Shape;103;p10"/>
          <p:cNvSpPr txBox="1"/>
          <p:nvPr>
            <p:ph idx="11" type="ftr"/>
          </p:nvPr>
        </p:nvSpPr>
        <p:spPr>
          <a:xfrm>
            <a:off x="4038600" y="6356350"/>
            <a:ext cx="41148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4" name="Google Shape;104;p10"/>
          <p:cNvSpPr txBox="1"/>
          <p:nvPr>
            <p:ph idx="12" type="sldNum"/>
          </p:nvPr>
        </p:nvSpPr>
        <p:spPr>
          <a:xfrm>
            <a:off x="8610600" y="6356350"/>
            <a:ext cx="27431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599" cy="1325562"/>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11" name="Google Shape;11;p1"/>
          <p:cNvSpPr txBox="1"/>
          <p:nvPr>
            <p:ph idx="1" type="body"/>
          </p:nvPr>
        </p:nvSpPr>
        <p:spPr>
          <a:xfrm>
            <a:off x="838200" y="1791500"/>
            <a:ext cx="10515600" cy="4351200"/>
          </a:xfrm>
          <a:prstGeom prst="rect">
            <a:avLst/>
          </a:prstGeom>
          <a:noFill/>
          <a:ln>
            <a:noFill/>
          </a:ln>
        </p:spPr>
        <p:txBody>
          <a:bodyPr anchorCtr="0" anchor="t" bIns="91425" lIns="91425" spcFirstLastPara="1" rIns="91425" wrap="square" tIns="91425"/>
          <a:lstStyle>
            <a:lvl1pPr indent="-317500" lvl="0" marL="457200" marR="0" rtl="0" algn="l">
              <a:lnSpc>
                <a:spcPct val="90000"/>
              </a:lnSpc>
              <a:spcBef>
                <a:spcPts val="10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5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 name="Google Shape;12;p1"/>
          <p:cNvSpPr txBox="1"/>
          <p:nvPr/>
        </p:nvSpPr>
        <p:spPr>
          <a:xfrm>
            <a:off x="1371600" y="5991375"/>
            <a:ext cx="8893800" cy="866700"/>
          </a:xfrm>
          <a:prstGeom prst="rect">
            <a:avLst/>
          </a:prstGeom>
          <a:noFill/>
          <a:ln>
            <a:noFill/>
          </a:ln>
        </p:spPr>
        <p:txBody>
          <a:bodyPr anchorCtr="0" anchor="ctr" bIns="91425" lIns="91425" spcFirstLastPara="1" rIns="91425" wrap="square" tIns="91425">
            <a:noAutofit/>
          </a:bodyPr>
          <a:lstStyle/>
          <a:p>
            <a:pPr indent="0" lvl="0" marL="459105" marR="831850" rtl="0" algn="ctr">
              <a:lnSpc>
                <a:spcPct val="105416"/>
              </a:lnSpc>
              <a:spcBef>
                <a:spcPts val="0"/>
              </a:spcBef>
              <a:spcAft>
                <a:spcPts val="0"/>
              </a:spcAft>
              <a:buNone/>
            </a:pPr>
            <a:r>
              <a:rPr i="1" lang="en-US" sz="950">
                <a:solidFill>
                  <a:schemeClr val="dk1"/>
                </a:solidFill>
                <a:latin typeface="Times New Roman"/>
                <a:ea typeface="Times New Roman"/>
                <a:cs typeface="Times New Roman"/>
                <a:sym typeface="Times New Roman"/>
              </a:rPr>
              <a:t>This</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material</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is</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based</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upon</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work</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supported</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by</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the</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Engineering</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Science</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Foundation of Dayton under</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Grant</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No.</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AD2018-0001</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and</a:t>
            </a:r>
            <a:r>
              <a:rPr lang="en-US" sz="950">
                <a:solidFill>
                  <a:schemeClr val="dk1"/>
                </a:solidFill>
                <a:latin typeface="Times New Roman"/>
                <a:ea typeface="Times New Roman"/>
                <a:cs typeface="Times New Roman"/>
                <a:sym typeface="Times New Roman"/>
              </a:rPr>
              <a:t> </a:t>
            </a:r>
            <a:r>
              <a:rPr i="1" lang="en-US" sz="950">
                <a:solidFill>
                  <a:schemeClr val="dk1"/>
                </a:solidFill>
                <a:latin typeface="Times New Roman"/>
                <a:ea typeface="Times New Roman"/>
                <a:cs typeface="Times New Roman"/>
                <a:sym typeface="Times New Roman"/>
              </a:rPr>
              <a:t>through a 2017-18  grant from the Marianist Foundation.</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hyperlink" Target="http://www.discovere.org/" TargetMode="External"/><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13.jpg"/><Relationship Id="rId6"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education.ohio.gov/Topics/Ohio-s-New-Learning-Standards/Ohios-New-Learning-Standards" TargetMode="External"/><Relationship Id="rId4" Type="http://schemas.openxmlformats.org/officeDocument/2006/relationships/image" Target="../media/image12.jpg"/><Relationship Id="rId5" Type="http://schemas.openxmlformats.org/officeDocument/2006/relationships/hyperlink" Target="http://www.discovere.org/" TargetMode="External"/><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images.businessweek.com/ss/09/12/1210_best_internship_companies/5.htm" TargetMode="External"/><Relationship Id="rId4" Type="http://schemas.openxmlformats.org/officeDocument/2006/relationships/hyperlink" Target="http://www.wistatefair.com/wp/mobile-amusement-ride-and-game-operators/" TargetMode="External"/><Relationship Id="rId9" Type="http://schemas.openxmlformats.org/officeDocument/2006/relationships/image" Target="../media/image4.png"/><Relationship Id="rId5" Type="http://schemas.openxmlformats.org/officeDocument/2006/relationships/hyperlink" Target="http://www.gettyimages.com/detail/photo/doctor-and-nurses-taking-care-of-patient-royalty-free-image/dv418101" TargetMode="External"/><Relationship Id="rId6" Type="http://schemas.openxmlformats.org/officeDocument/2006/relationships/image" Target="../media/image3.jpg"/><Relationship Id="rId7" Type="http://schemas.openxmlformats.org/officeDocument/2006/relationships/image" Target="../media/image5.jpg"/><Relationship Id="rId8"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engineeringmessages.org/" TargetMode="External"/><Relationship Id="rId4" Type="http://schemas.openxmlformats.org/officeDocument/2006/relationships/image" Target="../media/image15.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3"/>
          <p:cNvSpPr txBox="1"/>
          <p:nvPr>
            <p:ph idx="1" type="subTitle"/>
          </p:nvPr>
        </p:nvSpPr>
        <p:spPr>
          <a:xfrm>
            <a:off x="765516" y="4274700"/>
            <a:ext cx="5794675" cy="165576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350"/>
              <a:buFont typeface="Arial"/>
              <a:buNone/>
            </a:pPr>
            <a:r>
              <a:rPr lang="en-US" sz="5400">
                <a:solidFill>
                  <a:schemeClr val="dk1"/>
                </a:solidFill>
                <a:latin typeface="Calibri"/>
                <a:ea typeface="Calibri"/>
                <a:cs typeface="Calibri"/>
                <a:sym typeface="Calibri"/>
              </a:rPr>
              <a:t>Galimoto</a:t>
            </a:r>
            <a:endParaRPr b="0" i="0" sz="5400" u="none" cap="none" strike="noStrike">
              <a:solidFill>
                <a:schemeClr val="dk1"/>
              </a:solidFill>
              <a:latin typeface="Calibri"/>
              <a:ea typeface="Calibri"/>
              <a:cs typeface="Calibri"/>
              <a:sym typeface="Calibri"/>
            </a:endParaRPr>
          </a:p>
        </p:txBody>
      </p:sp>
      <p:pic>
        <p:nvPicPr>
          <p:cNvPr id="123" name="Google Shape;123;p13"/>
          <p:cNvPicPr preferRelativeResize="0"/>
          <p:nvPr/>
        </p:nvPicPr>
        <p:blipFill rotWithShape="1">
          <a:blip r:embed="rId3">
            <a:alphaModFix/>
          </a:blip>
          <a:srcRect b="0" l="0" r="0" t="0"/>
          <a:stretch/>
        </p:blipFill>
        <p:spPr>
          <a:xfrm>
            <a:off x="7287146" y="220715"/>
            <a:ext cx="4824667" cy="6011916"/>
          </a:xfrm>
          <a:prstGeom prst="rect">
            <a:avLst/>
          </a:prstGeom>
          <a:noFill/>
          <a:ln>
            <a:noFill/>
          </a:ln>
        </p:spPr>
      </p:pic>
      <p:sp>
        <p:nvSpPr>
          <p:cNvPr id="124" name="Google Shape;124;p13"/>
          <p:cNvSpPr/>
          <p:nvPr/>
        </p:nvSpPr>
        <p:spPr>
          <a:xfrm>
            <a:off x="9173703" y="6398203"/>
            <a:ext cx="1830626" cy="2769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300"/>
              <a:buFont typeface="Arial"/>
              <a:buNone/>
            </a:pPr>
            <a:r>
              <a:rPr b="0" i="0" lang="en-US" sz="1200" u="sng" cap="none" strike="noStrike">
                <a:solidFill>
                  <a:schemeClr val="hlink"/>
                </a:solidFill>
                <a:latin typeface="Arial"/>
                <a:ea typeface="Arial"/>
                <a:cs typeface="Arial"/>
                <a:sym typeface="Arial"/>
                <a:hlinkClick r:id="rId4"/>
              </a:rPr>
              <a:t>www.discovere.org</a:t>
            </a:r>
            <a:r>
              <a:rPr b="0" i="0" lang="en-US" sz="1200" u="none" cap="none" strike="noStrike">
                <a:solidFill>
                  <a:srgbClr val="7D7D7D"/>
                </a:solidFill>
                <a:latin typeface="Arial"/>
                <a:ea typeface="Arial"/>
                <a:cs typeface="Arial"/>
                <a:sym typeface="Arial"/>
              </a:rPr>
              <a:t> </a:t>
            </a:r>
            <a:endParaRPr/>
          </a:p>
        </p:txBody>
      </p:sp>
      <p:sp>
        <p:nvSpPr>
          <p:cNvPr id="125" name="Google Shape;125;p13"/>
          <p:cNvSpPr txBox="1"/>
          <p:nvPr/>
        </p:nvSpPr>
        <p:spPr>
          <a:xfrm>
            <a:off x="145730" y="916134"/>
            <a:ext cx="7015929" cy="1915553"/>
          </a:xfrm>
          <a:prstGeom prst="rect">
            <a:avLst/>
          </a:prstGeom>
          <a:noFill/>
          <a:ln>
            <a:noFill/>
          </a:ln>
        </p:spPr>
        <p:txBody>
          <a:bodyPr anchorCtr="0" anchor="b" bIns="45700" lIns="91425" spcFirstLastPara="1" rIns="91425" wrap="square" tIns="45700">
            <a:noAutofit/>
          </a:bodyPr>
          <a:lstStyle/>
          <a:p>
            <a:pPr indent="0" lvl="0" marL="0" marR="0" rtl="0" algn="ctr">
              <a:lnSpc>
                <a:spcPct val="140000"/>
              </a:lnSpc>
              <a:spcBef>
                <a:spcPts val="0"/>
              </a:spcBef>
              <a:spcAft>
                <a:spcPts val="0"/>
              </a:spcAft>
              <a:buClr>
                <a:schemeClr val="dk1"/>
              </a:buClr>
              <a:buSzPts val="1100"/>
              <a:buFont typeface="Calibri"/>
              <a:buNone/>
            </a:pPr>
            <a:r>
              <a:rPr b="1" i="0" lang="en-US" sz="4400" u="none" cap="none" strike="noStrike">
                <a:solidFill>
                  <a:schemeClr val="dk1"/>
                </a:solidFill>
                <a:latin typeface="Calibri"/>
                <a:ea typeface="Calibri"/>
                <a:cs typeface="Calibri"/>
                <a:sym typeface="Calibri"/>
              </a:rPr>
              <a:t>TURNING IDEAS INTO REALITY:</a:t>
            </a:r>
            <a:br>
              <a:rPr b="1" i="0" lang="en-US" sz="3950" u="none" cap="none" strike="noStrike">
                <a:solidFill>
                  <a:schemeClr val="dk1"/>
                </a:solidFill>
                <a:latin typeface="Calibri"/>
                <a:ea typeface="Calibri"/>
                <a:cs typeface="Calibri"/>
                <a:sym typeface="Calibri"/>
              </a:rPr>
            </a:br>
            <a:r>
              <a:rPr b="1" i="0" lang="en-US" sz="4150" u="none" cap="none" strike="noStrike">
                <a:solidFill>
                  <a:schemeClr val="dk1"/>
                </a:solidFill>
                <a:latin typeface="Calibri"/>
                <a:ea typeface="Calibri"/>
                <a:cs typeface="Calibri"/>
                <a:sym typeface="Calibri"/>
              </a:rPr>
              <a:t>ENGINEERING A BETTER WORLD</a:t>
            </a:r>
            <a:endParaRPr/>
          </a:p>
        </p:txBody>
      </p:sp>
      <p:pic>
        <p:nvPicPr>
          <p:cNvPr id="126" name="Google Shape;126;p13"/>
          <p:cNvPicPr preferRelativeResize="0"/>
          <p:nvPr/>
        </p:nvPicPr>
        <p:blipFill rotWithShape="1">
          <a:blip r:embed="rId5">
            <a:alphaModFix/>
          </a:blip>
          <a:srcRect b="0" l="0" r="0" t="0"/>
          <a:stretch/>
        </p:blipFill>
        <p:spPr>
          <a:xfrm>
            <a:off x="0" y="6029325"/>
            <a:ext cx="1000125" cy="828675"/>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2"/>
          <p:cNvSpPr txBox="1"/>
          <p:nvPr>
            <p:ph idx="1" type="body"/>
          </p:nvPr>
        </p:nvSpPr>
        <p:spPr>
          <a:xfrm>
            <a:off x="414650" y="906550"/>
            <a:ext cx="11121600" cy="13917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3600"/>
              <a:buFont typeface="Arial"/>
              <a:buChar char="•"/>
            </a:pPr>
            <a:r>
              <a:rPr b="0" i="0" lang="en-US" sz="3600" u="none" cap="none" strike="noStrike">
                <a:solidFill>
                  <a:schemeClr val="dk1"/>
                </a:solidFill>
                <a:latin typeface="Calibri"/>
                <a:ea typeface="Calibri"/>
                <a:cs typeface="Calibri"/>
                <a:sym typeface="Calibri"/>
              </a:rPr>
              <a:t>Your team’s challenge is to design the best new </a:t>
            </a:r>
            <a:r>
              <a:rPr lang="en-US" sz="3600">
                <a:solidFill>
                  <a:schemeClr val="dk1"/>
                </a:solidFill>
                <a:latin typeface="Calibri"/>
                <a:ea typeface="Calibri"/>
                <a:cs typeface="Calibri"/>
                <a:sym typeface="Calibri"/>
              </a:rPr>
              <a:t>toy! </a:t>
            </a:r>
            <a:endParaRPr sz="3600">
              <a:solidFill>
                <a:schemeClr val="dk1"/>
              </a:solidFill>
              <a:latin typeface="Calibri"/>
              <a:ea typeface="Calibri"/>
              <a:cs typeface="Calibri"/>
              <a:sym typeface="Calibri"/>
            </a:endParaRPr>
          </a:p>
          <a:p>
            <a:pPr indent="-228600" lvl="0" marL="228600" marR="0" rtl="0" algn="l">
              <a:lnSpc>
                <a:spcPct val="9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Everything you use has to be a recycled item. </a:t>
            </a:r>
            <a:endParaRPr sz="36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None/>
            </a:pPr>
            <a:r>
              <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03" name="Google Shape;203;p22"/>
          <p:cNvSpPr txBox="1"/>
          <p:nvPr/>
        </p:nvSpPr>
        <p:spPr>
          <a:xfrm>
            <a:off x="153675" y="307740"/>
            <a:ext cx="10515600" cy="784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350"/>
              <a:buFont typeface="Calibri"/>
              <a:buNone/>
            </a:pPr>
            <a:r>
              <a:rPr b="1" i="0" lang="en-US" sz="5400" u="none" cap="none" strike="noStrike">
                <a:solidFill>
                  <a:schemeClr val="dk1"/>
                </a:solidFill>
                <a:latin typeface="Calibri"/>
                <a:ea typeface="Calibri"/>
                <a:cs typeface="Calibri"/>
                <a:sym typeface="Calibri"/>
              </a:rPr>
              <a:t>Engineering Design Challenge</a:t>
            </a:r>
            <a:br>
              <a:rPr b="1" i="0" lang="en-US" sz="4400" u="none" cap="none" strike="noStrike">
                <a:solidFill>
                  <a:schemeClr val="dk1"/>
                </a:solidFill>
                <a:latin typeface="Calibri"/>
                <a:ea typeface="Calibri"/>
                <a:cs typeface="Calibri"/>
                <a:sym typeface="Calibri"/>
              </a:rPr>
            </a:br>
            <a:endParaRPr b="1" i="0" sz="4400" u="none" cap="none" strike="noStrike">
              <a:solidFill>
                <a:schemeClr val="dk1"/>
              </a:solidFill>
              <a:latin typeface="Calibri"/>
              <a:ea typeface="Calibri"/>
              <a:cs typeface="Calibri"/>
              <a:sym typeface="Calibri"/>
            </a:endParaRPr>
          </a:p>
        </p:txBody>
      </p:sp>
      <p:pic>
        <p:nvPicPr>
          <p:cNvPr id="204" name="Google Shape;204;p22"/>
          <p:cNvPicPr preferRelativeResize="0"/>
          <p:nvPr/>
        </p:nvPicPr>
        <p:blipFill rotWithShape="1">
          <a:blip r:embed="rId3">
            <a:alphaModFix/>
          </a:blip>
          <a:srcRect b="0" l="0" r="0" t="0"/>
          <a:stretch/>
        </p:blipFill>
        <p:spPr>
          <a:xfrm>
            <a:off x="0" y="6029325"/>
            <a:ext cx="1000125" cy="828675"/>
          </a:xfrm>
          <a:prstGeom prst="rect">
            <a:avLst/>
          </a:prstGeom>
          <a:noFill/>
          <a:ln>
            <a:noFill/>
          </a:ln>
        </p:spPr>
      </p:pic>
      <p:pic>
        <p:nvPicPr>
          <p:cNvPr id="205" name="Google Shape;205;p22"/>
          <p:cNvPicPr preferRelativeResize="0"/>
          <p:nvPr/>
        </p:nvPicPr>
        <p:blipFill rotWithShape="1">
          <a:blip r:embed="rId4">
            <a:alphaModFix/>
          </a:blip>
          <a:srcRect b="0" l="0" r="0" t="0"/>
          <a:stretch/>
        </p:blipFill>
        <p:spPr>
          <a:xfrm>
            <a:off x="1255226" y="2506901"/>
            <a:ext cx="3976575" cy="3544900"/>
          </a:xfrm>
          <a:prstGeom prst="rect">
            <a:avLst/>
          </a:prstGeom>
          <a:noFill/>
          <a:ln>
            <a:noFill/>
          </a:ln>
        </p:spPr>
      </p:pic>
      <p:sp>
        <p:nvSpPr>
          <p:cNvPr id="206" name="Google Shape;206;p22"/>
          <p:cNvSpPr/>
          <p:nvPr/>
        </p:nvSpPr>
        <p:spPr>
          <a:xfrm>
            <a:off x="5389325" y="2298150"/>
            <a:ext cx="6565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74747"/>
              </a:buClr>
              <a:buFont typeface="Arial"/>
              <a:buNone/>
            </a:pPr>
            <a:r>
              <a:rPr b="1" i="0" lang="en-US" sz="1800" u="none" cap="none" strike="noStrike">
                <a:solidFill>
                  <a:srgbClr val="474747"/>
                </a:solidFill>
                <a:latin typeface="Arial"/>
                <a:ea typeface="Arial"/>
                <a:cs typeface="Arial"/>
                <a:sym typeface="Arial"/>
              </a:rPr>
              <a:t>ASK: </a:t>
            </a:r>
            <a:r>
              <a:rPr b="0" i="0" lang="en-US" sz="1800" u="none" cap="none" strike="noStrike">
                <a:solidFill>
                  <a:srgbClr val="474747"/>
                </a:solidFill>
                <a:latin typeface="Arial"/>
                <a:ea typeface="Arial"/>
                <a:cs typeface="Arial"/>
                <a:sym typeface="Arial"/>
              </a:rPr>
              <a:t>What is the problem? How have others approached it? What are your constraints?</a:t>
            </a:r>
            <a:endParaRPr/>
          </a:p>
          <a:p>
            <a:pPr indent="0" lvl="0" marL="0" marR="0" rtl="0" algn="l">
              <a:lnSpc>
                <a:spcPct val="100000"/>
              </a:lnSpc>
              <a:spcBef>
                <a:spcPts val="1500"/>
              </a:spcBef>
              <a:spcAft>
                <a:spcPts val="0"/>
              </a:spcAft>
              <a:buClr>
                <a:srgbClr val="474747"/>
              </a:buClr>
              <a:buFont typeface="Arial"/>
              <a:buNone/>
            </a:pPr>
            <a:r>
              <a:rPr b="1" i="0" lang="en-US" sz="1800" u="none" cap="none" strike="noStrike">
                <a:solidFill>
                  <a:srgbClr val="474747"/>
                </a:solidFill>
                <a:latin typeface="Arial"/>
                <a:ea typeface="Arial"/>
                <a:cs typeface="Arial"/>
                <a:sym typeface="Arial"/>
              </a:rPr>
              <a:t>IMAGINE: </a:t>
            </a:r>
            <a:r>
              <a:rPr b="0" i="0" lang="en-US" sz="1800" u="none" cap="none" strike="noStrike">
                <a:solidFill>
                  <a:srgbClr val="474747"/>
                </a:solidFill>
                <a:latin typeface="Arial"/>
                <a:ea typeface="Arial"/>
                <a:cs typeface="Arial"/>
                <a:sym typeface="Arial"/>
              </a:rPr>
              <a:t>What are some solutions? Brainstorm ideas. Choose the best one.</a:t>
            </a:r>
            <a:endParaRPr/>
          </a:p>
          <a:p>
            <a:pPr indent="0" lvl="0" marL="0" marR="0" rtl="0" algn="l">
              <a:lnSpc>
                <a:spcPct val="100000"/>
              </a:lnSpc>
              <a:spcBef>
                <a:spcPts val="1500"/>
              </a:spcBef>
              <a:spcAft>
                <a:spcPts val="0"/>
              </a:spcAft>
              <a:buClr>
                <a:srgbClr val="474747"/>
              </a:buClr>
              <a:buFont typeface="Arial"/>
              <a:buNone/>
            </a:pPr>
            <a:r>
              <a:rPr b="1" i="0" lang="en-US" sz="1800" u="none" cap="none" strike="noStrike">
                <a:solidFill>
                  <a:srgbClr val="474747"/>
                </a:solidFill>
                <a:latin typeface="Arial"/>
                <a:ea typeface="Arial"/>
                <a:cs typeface="Arial"/>
                <a:sym typeface="Arial"/>
              </a:rPr>
              <a:t>PLAN: </a:t>
            </a:r>
            <a:r>
              <a:rPr b="0" i="0" lang="en-US" sz="1800" u="none" cap="none" strike="noStrike">
                <a:solidFill>
                  <a:srgbClr val="474747"/>
                </a:solidFill>
                <a:latin typeface="Arial"/>
                <a:ea typeface="Arial"/>
                <a:cs typeface="Arial"/>
                <a:sym typeface="Arial"/>
              </a:rPr>
              <a:t>Draw a diagram. Make lists of materials you will need.</a:t>
            </a:r>
            <a:endParaRPr/>
          </a:p>
          <a:p>
            <a:pPr indent="0" lvl="0" marL="0" marR="0" rtl="0" algn="l">
              <a:lnSpc>
                <a:spcPct val="100000"/>
              </a:lnSpc>
              <a:spcBef>
                <a:spcPts val="1500"/>
              </a:spcBef>
              <a:spcAft>
                <a:spcPts val="0"/>
              </a:spcAft>
              <a:buClr>
                <a:srgbClr val="474747"/>
              </a:buClr>
              <a:buFont typeface="Arial"/>
              <a:buNone/>
            </a:pPr>
            <a:r>
              <a:rPr b="1" i="0" lang="en-US" sz="1800" u="none" cap="none" strike="noStrike">
                <a:solidFill>
                  <a:srgbClr val="474747"/>
                </a:solidFill>
                <a:latin typeface="Arial"/>
                <a:ea typeface="Arial"/>
                <a:cs typeface="Arial"/>
                <a:sym typeface="Arial"/>
              </a:rPr>
              <a:t>CREATE: </a:t>
            </a:r>
            <a:r>
              <a:rPr b="0" i="0" lang="en-US" sz="1800" u="none" cap="none" strike="noStrike">
                <a:solidFill>
                  <a:srgbClr val="474747"/>
                </a:solidFill>
                <a:latin typeface="Arial"/>
                <a:ea typeface="Arial"/>
                <a:cs typeface="Arial"/>
                <a:sym typeface="Arial"/>
              </a:rPr>
              <a:t>Follow your plan and create something. Test it out!</a:t>
            </a:r>
            <a:endParaRPr/>
          </a:p>
          <a:p>
            <a:pPr indent="0" lvl="0" marL="0" marR="0" rtl="0" algn="l">
              <a:lnSpc>
                <a:spcPct val="100000"/>
              </a:lnSpc>
              <a:spcBef>
                <a:spcPts val="1500"/>
              </a:spcBef>
              <a:spcAft>
                <a:spcPts val="0"/>
              </a:spcAft>
              <a:buClr>
                <a:srgbClr val="474747"/>
              </a:buClr>
              <a:buFont typeface="Arial"/>
              <a:buNone/>
            </a:pPr>
            <a:r>
              <a:rPr b="1" i="0" lang="en-US" sz="1800" u="none" cap="none" strike="noStrike">
                <a:solidFill>
                  <a:srgbClr val="474747"/>
                </a:solidFill>
                <a:latin typeface="Arial"/>
                <a:ea typeface="Arial"/>
                <a:cs typeface="Arial"/>
                <a:sym typeface="Arial"/>
              </a:rPr>
              <a:t>IMPROVE: </a:t>
            </a:r>
            <a:r>
              <a:rPr b="0" i="0" lang="en-US" sz="1800" u="none" cap="none" strike="noStrike">
                <a:solidFill>
                  <a:srgbClr val="474747"/>
                </a:solidFill>
                <a:latin typeface="Arial"/>
                <a:ea typeface="Arial"/>
                <a:cs typeface="Arial"/>
                <a:sym typeface="Arial"/>
              </a:rPr>
              <a:t>What works? What doesn't? What could work better? Modify your designs to make it better. Test it out!</a:t>
            </a:r>
            <a:endParaRPr/>
          </a:p>
          <a:p>
            <a:pPr indent="0" lvl="0" marL="0" marR="0" rtl="0" algn="l">
              <a:lnSpc>
                <a:spcPct val="100000"/>
              </a:lnSpc>
              <a:spcBef>
                <a:spcPts val="1500"/>
              </a:spcBef>
              <a:spcAft>
                <a:spcPts val="0"/>
              </a:spcAft>
              <a:buClr>
                <a:srgbClr val="474747"/>
              </a:buClr>
              <a:buFont typeface="Arial"/>
              <a:buNone/>
            </a:pPr>
            <a:r>
              <a:rPr b="0" i="0" lang="en-US" sz="1400" u="none" cap="none" strike="noStrike">
                <a:solidFill>
                  <a:srgbClr val="474747"/>
                </a:solidFill>
                <a:latin typeface="Arial"/>
                <a:ea typeface="Arial"/>
                <a:cs typeface="Arial"/>
                <a:sym typeface="Arial"/>
              </a:rPr>
              <a:t>www.teachengineering.org</a:t>
            </a:r>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3"/>
          <p:cNvSpPr txBox="1"/>
          <p:nvPr>
            <p:ph idx="1" type="body"/>
          </p:nvPr>
        </p:nvSpPr>
        <p:spPr>
          <a:xfrm>
            <a:off x="413300" y="1063977"/>
            <a:ext cx="10940400" cy="51129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100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Create your own toy or game using only recycled items.</a:t>
            </a:r>
            <a:endParaRPr sz="44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4400"/>
              <a:buFont typeface="Calibri"/>
              <a:buChar char="•"/>
            </a:pPr>
            <a:r>
              <a:rPr lang="en-US" sz="4400">
                <a:solidFill>
                  <a:schemeClr val="dk1"/>
                </a:solidFill>
                <a:latin typeface="Calibri"/>
                <a:ea typeface="Calibri"/>
                <a:cs typeface="Calibri"/>
                <a:sym typeface="Calibri"/>
              </a:rPr>
              <a:t>Use your imagination to create a toy or game that has never been invented before.</a:t>
            </a:r>
            <a:endParaRPr sz="44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4400"/>
              <a:buFont typeface="Calibri"/>
              <a:buChar char="•"/>
            </a:pPr>
            <a:r>
              <a:rPr lang="en-US" sz="4400">
                <a:solidFill>
                  <a:schemeClr val="dk1"/>
                </a:solidFill>
                <a:latin typeface="Calibri"/>
                <a:ea typeface="Calibri"/>
                <a:cs typeface="Calibri"/>
                <a:sym typeface="Calibri"/>
              </a:rPr>
              <a:t>Work as a group to create this toy.</a:t>
            </a:r>
            <a:endParaRPr sz="44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4400"/>
              <a:buFont typeface="Arial"/>
              <a:buChar char="•"/>
            </a:pPr>
            <a:r>
              <a:rPr b="0" i="0" lang="en-US" sz="4400" u="none" cap="none" strike="noStrike">
                <a:solidFill>
                  <a:schemeClr val="dk1"/>
                </a:solidFill>
                <a:latin typeface="Calibri"/>
                <a:ea typeface="Calibri"/>
                <a:cs typeface="Calibri"/>
                <a:sym typeface="Calibri"/>
              </a:rPr>
              <a:t>Have fun!!</a:t>
            </a:r>
            <a:endParaRPr/>
          </a:p>
          <a:p>
            <a:pPr indent="50800" lvl="0" marL="228600" marR="0" rtl="0" algn="l">
              <a:lnSpc>
                <a:spcPct val="90000"/>
              </a:lnSpc>
              <a:spcBef>
                <a:spcPts val="1000"/>
              </a:spcBef>
              <a:spcAft>
                <a:spcPts val="0"/>
              </a:spcAft>
              <a:buClr>
                <a:schemeClr val="dk1"/>
              </a:buClr>
              <a:buSzPts val="4400"/>
              <a:buFont typeface="Arial"/>
              <a:buNone/>
            </a:pPr>
            <a:r>
              <a:t/>
            </a:r>
            <a:endParaRPr b="0" i="0" sz="4400" u="none" cap="none" strike="noStrike">
              <a:solidFill>
                <a:schemeClr val="dk1"/>
              </a:solidFill>
              <a:latin typeface="Calibri"/>
              <a:ea typeface="Calibri"/>
              <a:cs typeface="Calibri"/>
              <a:sym typeface="Calibri"/>
            </a:endParaRPr>
          </a:p>
        </p:txBody>
      </p:sp>
      <p:sp>
        <p:nvSpPr>
          <p:cNvPr id="213" name="Google Shape;213;p23"/>
          <p:cNvSpPr txBox="1"/>
          <p:nvPr>
            <p:ph type="title"/>
          </p:nvPr>
        </p:nvSpPr>
        <p:spPr>
          <a:xfrm>
            <a:off x="187126" y="39570"/>
            <a:ext cx="11181346" cy="10244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350"/>
              <a:buFont typeface="Calibri"/>
              <a:buNone/>
            </a:pPr>
            <a:r>
              <a:rPr b="1" i="0" lang="en-US" sz="5400" u="none" cap="none" strike="noStrike">
                <a:solidFill>
                  <a:schemeClr val="dk1"/>
                </a:solidFill>
                <a:latin typeface="Calibri"/>
                <a:ea typeface="Calibri"/>
                <a:cs typeface="Calibri"/>
                <a:sym typeface="Calibri"/>
              </a:rPr>
              <a:t>Design Goals</a:t>
            </a:r>
            <a:endParaRPr/>
          </a:p>
        </p:txBody>
      </p:sp>
      <p:pic>
        <p:nvPicPr>
          <p:cNvPr id="214" name="Google Shape;214;p23"/>
          <p:cNvPicPr preferRelativeResize="0"/>
          <p:nvPr/>
        </p:nvPicPr>
        <p:blipFill rotWithShape="1">
          <a:blip r:embed="rId3">
            <a:alphaModFix/>
          </a:blip>
          <a:srcRect b="0" l="0" r="0" t="0"/>
          <a:stretch/>
        </p:blipFill>
        <p:spPr>
          <a:xfrm>
            <a:off x="0" y="6029325"/>
            <a:ext cx="1000125" cy="828675"/>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4"/>
          <p:cNvSpPr/>
          <p:nvPr/>
        </p:nvSpPr>
        <p:spPr>
          <a:xfrm>
            <a:off x="155575" y="-144463"/>
            <a:ext cx="304799"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1" name="Google Shape;221;p24"/>
          <p:cNvSpPr/>
          <p:nvPr/>
        </p:nvSpPr>
        <p:spPr>
          <a:xfrm>
            <a:off x="9834163" y="2731076"/>
            <a:ext cx="12345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15151"/>
              </a:buClr>
              <a:buSzPts val="1350"/>
              <a:buFont typeface="Calibri"/>
              <a:buNone/>
            </a:pPr>
            <a:r>
              <a:t/>
            </a:r>
            <a:endParaRPr/>
          </a:p>
        </p:txBody>
      </p:sp>
      <p:sp>
        <p:nvSpPr>
          <p:cNvPr id="222" name="Google Shape;222;p24"/>
          <p:cNvSpPr txBox="1"/>
          <p:nvPr>
            <p:ph type="title"/>
          </p:nvPr>
        </p:nvSpPr>
        <p:spPr>
          <a:xfrm>
            <a:off x="280673" y="102034"/>
            <a:ext cx="10515599" cy="101324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350"/>
              <a:buFont typeface="Calibri"/>
              <a:buNone/>
            </a:pPr>
            <a:r>
              <a:rPr b="1" i="0" lang="en-US" sz="5400" u="none" cap="none" strike="noStrike">
                <a:solidFill>
                  <a:schemeClr val="dk1"/>
                </a:solidFill>
                <a:latin typeface="Calibri"/>
                <a:ea typeface="Calibri"/>
                <a:cs typeface="Calibri"/>
                <a:sym typeface="Calibri"/>
              </a:rPr>
              <a:t>Materials</a:t>
            </a:r>
            <a:endParaRPr/>
          </a:p>
        </p:txBody>
      </p:sp>
      <p:pic>
        <p:nvPicPr>
          <p:cNvPr id="223" name="Google Shape;223;p24"/>
          <p:cNvPicPr preferRelativeResize="0"/>
          <p:nvPr/>
        </p:nvPicPr>
        <p:blipFill rotWithShape="1">
          <a:blip r:embed="rId3">
            <a:alphaModFix/>
          </a:blip>
          <a:srcRect b="0" l="0" r="0" t="0"/>
          <a:stretch/>
        </p:blipFill>
        <p:spPr>
          <a:xfrm>
            <a:off x="0" y="6029325"/>
            <a:ext cx="1000125" cy="828675"/>
          </a:xfrm>
          <a:prstGeom prst="rect">
            <a:avLst/>
          </a:prstGeom>
          <a:noFill/>
          <a:ln>
            <a:noFill/>
          </a:ln>
        </p:spPr>
      </p:pic>
      <p:sp>
        <p:nvSpPr>
          <p:cNvPr id="224" name="Google Shape;224;p24"/>
          <p:cNvSpPr txBox="1"/>
          <p:nvPr/>
        </p:nvSpPr>
        <p:spPr>
          <a:xfrm>
            <a:off x="941700" y="1504675"/>
            <a:ext cx="10276800" cy="4125000"/>
          </a:xfrm>
          <a:prstGeom prst="rect">
            <a:avLst/>
          </a:prstGeom>
          <a:noFill/>
          <a:ln>
            <a:noFill/>
          </a:ln>
        </p:spPr>
        <p:txBody>
          <a:bodyPr anchorCtr="0" anchor="t" bIns="91425" lIns="91425" spcFirstLastPara="1" rIns="91425" wrap="square" tIns="91425">
            <a:noAutofit/>
          </a:bodyPr>
          <a:lstStyle/>
          <a:p>
            <a:pPr indent="-381000" lvl="0" marL="457200" rtl="0">
              <a:lnSpc>
                <a:spcPct val="200000"/>
              </a:lnSpc>
              <a:spcBef>
                <a:spcPts val="0"/>
              </a:spcBef>
              <a:spcAft>
                <a:spcPts val="0"/>
              </a:spcAft>
              <a:buSzPts val="2400"/>
              <a:buChar char="●"/>
            </a:pPr>
            <a:r>
              <a:rPr lang="en-US" sz="2400"/>
              <a:t>Any recycled materials you bring in</a:t>
            </a:r>
            <a:endParaRPr sz="2400"/>
          </a:p>
          <a:p>
            <a:pPr indent="-381000" lvl="0" marL="457200" rtl="0">
              <a:lnSpc>
                <a:spcPct val="200000"/>
              </a:lnSpc>
              <a:spcBef>
                <a:spcPts val="0"/>
              </a:spcBef>
              <a:spcAft>
                <a:spcPts val="0"/>
              </a:spcAft>
              <a:buSzPts val="2400"/>
              <a:buChar char="●"/>
            </a:pPr>
            <a:r>
              <a:rPr lang="en-US" sz="2400"/>
              <a:t>Masking tape</a:t>
            </a:r>
            <a:endParaRPr sz="2400"/>
          </a:p>
          <a:p>
            <a:pPr indent="-381000" lvl="0" marL="457200" rtl="0">
              <a:lnSpc>
                <a:spcPct val="200000"/>
              </a:lnSpc>
              <a:spcBef>
                <a:spcPts val="0"/>
              </a:spcBef>
              <a:spcAft>
                <a:spcPts val="0"/>
              </a:spcAft>
              <a:buSzPts val="2400"/>
              <a:buChar char="●"/>
            </a:pPr>
            <a:r>
              <a:rPr lang="en-US" sz="2400"/>
              <a:t>Glue </a:t>
            </a:r>
            <a:endParaRPr sz="2400"/>
          </a:p>
          <a:p>
            <a:pPr indent="-381000" lvl="0" marL="457200">
              <a:lnSpc>
                <a:spcPct val="200000"/>
              </a:lnSpc>
              <a:spcBef>
                <a:spcPts val="0"/>
              </a:spcBef>
              <a:spcAft>
                <a:spcPts val="0"/>
              </a:spcAft>
              <a:buSzPts val="2400"/>
              <a:buChar char="●"/>
            </a:pPr>
            <a:r>
              <a:rPr lang="en-US" sz="2400"/>
              <a:t>Scissors</a:t>
            </a:r>
            <a:endParaRPr sz="2400"/>
          </a:p>
        </p:txBody>
      </p:sp>
      <p:pic>
        <p:nvPicPr>
          <p:cNvPr id="225" name="Google Shape;225;p24"/>
          <p:cNvPicPr preferRelativeResize="0"/>
          <p:nvPr/>
        </p:nvPicPr>
        <p:blipFill>
          <a:blip r:embed="rId4">
            <a:alphaModFix/>
          </a:blip>
          <a:stretch>
            <a:fillRect/>
          </a:stretch>
        </p:blipFill>
        <p:spPr>
          <a:xfrm>
            <a:off x="9635133" y="0"/>
            <a:ext cx="2556867" cy="1917650"/>
          </a:xfrm>
          <a:prstGeom prst="rect">
            <a:avLst/>
          </a:prstGeom>
          <a:noFill/>
          <a:ln>
            <a:noFill/>
          </a:ln>
        </p:spPr>
      </p:pic>
      <p:pic>
        <p:nvPicPr>
          <p:cNvPr id="226" name="Google Shape;226;p24"/>
          <p:cNvPicPr preferRelativeResize="0"/>
          <p:nvPr/>
        </p:nvPicPr>
        <p:blipFill>
          <a:blip r:embed="rId5">
            <a:alphaModFix/>
          </a:blip>
          <a:stretch>
            <a:fillRect/>
          </a:stretch>
        </p:blipFill>
        <p:spPr>
          <a:xfrm>
            <a:off x="9247013" y="4022100"/>
            <a:ext cx="2944987" cy="2089100"/>
          </a:xfrm>
          <a:prstGeom prst="rect">
            <a:avLst/>
          </a:prstGeom>
          <a:noFill/>
          <a:ln>
            <a:noFill/>
          </a:ln>
        </p:spPr>
      </p:pic>
      <p:pic>
        <p:nvPicPr>
          <p:cNvPr id="227" name="Google Shape;227;p24"/>
          <p:cNvPicPr preferRelativeResize="0"/>
          <p:nvPr/>
        </p:nvPicPr>
        <p:blipFill>
          <a:blip r:embed="rId6">
            <a:alphaModFix/>
          </a:blip>
          <a:stretch>
            <a:fillRect/>
          </a:stretch>
        </p:blipFill>
        <p:spPr>
          <a:xfrm>
            <a:off x="4319525" y="2152383"/>
            <a:ext cx="3404275" cy="2553225"/>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5"/>
          <p:cNvSpPr txBox="1"/>
          <p:nvPr>
            <p:ph idx="1" type="body"/>
          </p:nvPr>
        </p:nvSpPr>
        <p:spPr>
          <a:xfrm>
            <a:off x="838200" y="1137814"/>
            <a:ext cx="10515599" cy="4486199"/>
          </a:xfrm>
          <a:prstGeom prst="rect">
            <a:avLst/>
          </a:prstGeom>
          <a:noFill/>
          <a:ln>
            <a:noFill/>
          </a:ln>
        </p:spPr>
        <p:txBody>
          <a:bodyPr anchorCtr="0" anchor="t" bIns="45700" lIns="91425" spcFirstLastPara="1" rIns="91425" wrap="square" tIns="45700">
            <a:noAutofit/>
          </a:bodyPr>
          <a:lstStyle/>
          <a:p>
            <a:pPr indent="-419100" lvl="0" marL="457200" marR="0" rtl="0" algn="l">
              <a:lnSpc>
                <a:spcPct val="80000"/>
              </a:lnSpc>
              <a:spcBef>
                <a:spcPts val="0"/>
              </a:spcBef>
              <a:spcAft>
                <a:spcPts val="0"/>
              </a:spcAft>
              <a:buSzPts val="3000"/>
              <a:buFont typeface="Calibri"/>
              <a:buChar char="-"/>
            </a:pPr>
            <a:r>
              <a:rPr b="1" lang="en-US" sz="3000">
                <a:latin typeface="Calibri"/>
                <a:ea typeface="Calibri"/>
                <a:cs typeface="Calibri"/>
                <a:sym typeface="Calibri"/>
              </a:rPr>
              <a:t>Present your toy or game to the class:</a:t>
            </a:r>
            <a:endParaRPr b="1" sz="3000">
              <a:latin typeface="Calibri"/>
              <a:ea typeface="Calibri"/>
              <a:cs typeface="Calibri"/>
              <a:sym typeface="Calibri"/>
            </a:endParaRPr>
          </a:p>
          <a:p>
            <a:pPr indent="-419100" lvl="1" marL="914400" marR="0" rtl="0" algn="l">
              <a:lnSpc>
                <a:spcPct val="80000"/>
              </a:lnSpc>
              <a:spcBef>
                <a:spcPts val="0"/>
              </a:spcBef>
              <a:spcAft>
                <a:spcPts val="0"/>
              </a:spcAft>
              <a:buSzPts val="3000"/>
              <a:buFont typeface="Calibri"/>
              <a:buChar char="-"/>
            </a:pPr>
            <a:r>
              <a:rPr lang="en-US" sz="3000">
                <a:latin typeface="Calibri"/>
                <a:ea typeface="Calibri"/>
                <a:cs typeface="Calibri"/>
                <a:sym typeface="Calibri"/>
              </a:rPr>
              <a:t>explain how you made it and</a:t>
            </a:r>
            <a:endParaRPr sz="3000">
              <a:latin typeface="Calibri"/>
              <a:ea typeface="Calibri"/>
              <a:cs typeface="Calibri"/>
              <a:sym typeface="Calibri"/>
            </a:endParaRPr>
          </a:p>
          <a:p>
            <a:pPr indent="-419100" lvl="1" marL="914400" marR="0" rtl="0" algn="l">
              <a:lnSpc>
                <a:spcPct val="80000"/>
              </a:lnSpc>
              <a:spcBef>
                <a:spcPts val="0"/>
              </a:spcBef>
              <a:spcAft>
                <a:spcPts val="0"/>
              </a:spcAft>
              <a:buSzPts val="3000"/>
              <a:buFont typeface="Calibri"/>
              <a:buChar char="-"/>
            </a:pPr>
            <a:r>
              <a:rPr lang="en-US" sz="3000">
                <a:latin typeface="Calibri"/>
                <a:ea typeface="Calibri"/>
                <a:cs typeface="Calibri"/>
                <a:sym typeface="Calibri"/>
              </a:rPr>
              <a:t>what you made it with.</a:t>
            </a:r>
            <a:endParaRPr sz="3000">
              <a:latin typeface="Calibri"/>
              <a:ea typeface="Calibri"/>
              <a:cs typeface="Calibri"/>
              <a:sym typeface="Calibri"/>
            </a:endParaRPr>
          </a:p>
          <a:p>
            <a:pPr indent="-419100" lvl="0" marL="457200" marR="0" rtl="0" algn="l">
              <a:lnSpc>
                <a:spcPct val="80000"/>
              </a:lnSpc>
              <a:spcBef>
                <a:spcPts val="0"/>
              </a:spcBef>
              <a:spcAft>
                <a:spcPts val="0"/>
              </a:spcAft>
              <a:buSzPts val="3000"/>
              <a:buFont typeface="Calibri"/>
              <a:buChar char="-"/>
            </a:pPr>
            <a:r>
              <a:rPr b="1" lang="en-US" sz="3000">
                <a:latin typeface="Calibri"/>
                <a:ea typeface="Calibri"/>
                <a:cs typeface="Calibri"/>
                <a:sym typeface="Calibri"/>
              </a:rPr>
              <a:t>Why you think your toy is the best?</a:t>
            </a:r>
            <a:endParaRPr b="1" sz="3000">
              <a:latin typeface="Calibri"/>
              <a:ea typeface="Calibri"/>
              <a:cs typeface="Calibri"/>
              <a:sym typeface="Calibri"/>
            </a:endParaRPr>
          </a:p>
          <a:p>
            <a:pPr indent="-419100" lvl="1" marL="914400" marR="0" rtl="0" algn="l">
              <a:lnSpc>
                <a:spcPct val="80000"/>
              </a:lnSpc>
              <a:spcBef>
                <a:spcPts val="0"/>
              </a:spcBef>
              <a:spcAft>
                <a:spcPts val="0"/>
              </a:spcAft>
              <a:buSzPts val="3000"/>
              <a:buFont typeface="Calibri"/>
              <a:buChar char="-"/>
            </a:pPr>
            <a:r>
              <a:rPr lang="en-US" sz="3000">
                <a:latin typeface="Calibri"/>
                <a:ea typeface="Calibri"/>
                <a:cs typeface="Calibri"/>
                <a:sym typeface="Calibri"/>
              </a:rPr>
              <a:t>Our toy is the best because…</a:t>
            </a:r>
            <a:endParaRPr sz="3000">
              <a:latin typeface="Calibri"/>
              <a:ea typeface="Calibri"/>
              <a:cs typeface="Calibri"/>
              <a:sym typeface="Calibri"/>
            </a:endParaRPr>
          </a:p>
          <a:p>
            <a:pPr indent="-419100" lvl="0" marL="457200" marR="0" rtl="0" algn="l">
              <a:lnSpc>
                <a:spcPct val="80000"/>
              </a:lnSpc>
              <a:spcBef>
                <a:spcPts val="0"/>
              </a:spcBef>
              <a:spcAft>
                <a:spcPts val="0"/>
              </a:spcAft>
              <a:buSzPts val="3000"/>
              <a:buFont typeface="Calibri"/>
              <a:buChar char="-"/>
            </a:pPr>
            <a:r>
              <a:rPr b="1" lang="en-US" sz="3000">
                <a:latin typeface="Calibri"/>
                <a:ea typeface="Calibri"/>
                <a:cs typeface="Calibri"/>
                <a:sym typeface="Calibri"/>
              </a:rPr>
              <a:t>Explain how you came up with the idea of this toy:</a:t>
            </a:r>
            <a:endParaRPr b="1" sz="3000">
              <a:latin typeface="Calibri"/>
              <a:ea typeface="Calibri"/>
              <a:cs typeface="Calibri"/>
              <a:sym typeface="Calibri"/>
            </a:endParaRPr>
          </a:p>
          <a:p>
            <a:pPr indent="-419100" lvl="1" marL="914400" marR="0" rtl="0" algn="l">
              <a:lnSpc>
                <a:spcPct val="80000"/>
              </a:lnSpc>
              <a:spcBef>
                <a:spcPts val="0"/>
              </a:spcBef>
              <a:spcAft>
                <a:spcPts val="0"/>
              </a:spcAft>
              <a:buSzPts val="3000"/>
              <a:buFont typeface="Calibri"/>
              <a:buChar char="-"/>
            </a:pPr>
            <a:r>
              <a:rPr lang="en-US" sz="3000">
                <a:latin typeface="Calibri"/>
                <a:ea typeface="Calibri"/>
                <a:cs typeface="Calibri"/>
                <a:sym typeface="Calibri"/>
              </a:rPr>
              <a:t>We wanted to make this type of toy because…</a:t>
            </a:r>
            <a:endParaRPr sz="3000">
              <a:latin typeface="Calibri"/>
              <a:ea typeface="Calibri"/>
              <a:cs typeface="Calibri"/>
              <a:sym typeface="Calibri"/>
            </a:endParaRPr>
          </a:p>
          <a:p>
            <a:pPr indent="-419100" lvl="0" marL="457200" marR="0" rtl="0" algn="l">
              <a:lnSpc>
                <a:spcPct val="80000"/>
              </a:lnSpc>
              <a:spcBef>
                <a:spcPts val="0"/>
              </a:spcBef>
              <a:spcAft>
                <a:spcPts val="0"/>
              </a:spcAft>
              <a:buSzPts val="3000"/>
              <a:buFont typeface="Calibri"/>
              <a:buChar char="-"/>
            </a:pPr>
            <a:r>
              <a:rPr b="1" lang="en-US" sz="3000">
                <a:latin typeface="Calibri"/>
                <a:ea typeface="Calibri"/>
                <a:cs typeface="Calibri"/>
                <a:sym typeface="Calibri"/>
              </a:rPr>
              <a:t>What would you do differently:</a:t>
            </a:r>
            <a:endParaRPr b="1" sz="3000">
              <a:latin typeface="Calibri"/>
              <a:ea typeface="Calibri"/>
              <a:cs typeface="Calibri"/>
              <a:sym typeface="Calibri"/>
            </a:endParaRPr>
          </a:p>
          <a:p>
            <a:pPr indent="-419100" lvl="1" marL="914400" marR="0" rtl="0" algn="l">
              <a:lnSpc>
                <a:spcPct val="80000"/>
              </a:lnSpc>
              <a:spcBef>
                <a:spcPts val="0"/>
              </a:spcBef>
              <a:spcAft>
                <a:spcPts val="0"/>
              </a:spcAft>
              <a:buSzPts val="3000"/>
              <a:buFont typeface="Calibri"/>
              <a:buChar char="-"/>
            </a:pPr>
            <a:r>
              <a:rPr lang="en-US" sz="3000">
                <a:latin typeface="Calibri"/>
                <a:ea typeface="Calibri"/>
                <a:cs typeface="Calibri"/>
                <a:sym typeface="Calibri"/>
              </a:rPr>
              <a:t>If we had more time we would...</a:t>
            </a:r>
            <a:endParaRPr sz="3000">
              <a:latin typeface="Calibri"/>
              <a:ea typeface="Calibri"/>
              <a:cs typeface="Calibri"/>
              <a:sym typeface="Calibri"/>
            </a:endParaRPr>
          </a:p>
        </p:txBody>
      </p:sp>
      <p:sp>
        <p:nvSpPr>
          <p:cNvPr id="234" name="Google Shape;234;p25"/>
          <p:cNvSpPr txBox="1"/>
          <p:nvPr>
            <p:ph type="title"/>
          </p:nvPr>
        </p:nvSpPr>
        <p:spPr>
          <a:xfrm>
            <a:off x="245244" y="-49889"/>
            <a:ext cx="9501000" cy="1270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350"/>
              <a:buFont typeface="Calibri"/>
              <a:buNone/>
            </a:pPr>
            <a:r>
              <a:rPr b="1" i="0" lang="en-US" sz="5400" u="none" cap="none" strike="noStrike">
                <a:solidFill>
                  <a:schemeClr val="dk1"/>
                </a:solidFill>
                <a:latin typeface="Calibri"/>
                <a:ea typeface="Calibri"/>
                <a:cs typeface="Calibri"/>
                <a:sym typeface="Calibri"/>
              </a:rPr>
              <a:t>Design Testing</a:t>
            </a:r>
            <a:endParaRPr/>
          </a:p>
        </p:txBody>
      </p:sp>
      <p:pic>
        <p:nvPicPr>
          <p:cNvPr id="235" name="Google Shape;235;p25"/>
          <p:cNvPicPr preferRelativeResize="0"/>
          <p:nvPr/>
        </p:nvPicPr>
        <p:blipFill rotWithShape="1">
          <a:blip r:embed="rId3">
            <a:alphaModFix/>
          </a:blip>
          <a:srcRect b="0" l="0" r="0" t="0"/>
          <a:stretch/>
        </p:blipFill>
        <p:spPr>
          <a:xfrm>
            <a:off x="0" y="6029325"/>
            <a:ext cx="1000125" cy="828675"/>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pic>
        <p:nvPicPr>
          <p:cNvPr id="241" name="Google Shape;241;p26"/>
          <p:cNvPicPr preferRelativeResize="0"/>
          <p:nvPr/>
        </p:nvPicPr>
        <p:blipFill rotWithShape="1">
          <a:blip r:embed="rId3">
            <a:alphaModFix/>
          </a:blip>
          <a:srcRect b="0" l="0" r="0" t="0"/>
          <a:stretch/>
        </p:blipFill>
        <p:spPr>
          <a:xfrm>
            <a:off x="8099406" y="262912"/>
            <a:ext cx="3378765" cy="3164336"/>
          </a:xfrm>
          <a:prstGeom prst="rect">
            <a:avLst/>
          </a:prstGeom>
          <a:noFill/>
          <a:ln>
            <a:noFill/>
          </a:ln>
        </p:spPr>
      </p:pic>
      <p:sp>
        <p:nvSpPr>
          <p:cNvPr id="242" name="Google Shape;242;p26"/>
          <p:cNvSpPr txBox="1"/>
          <p:nvPr>
            <p:ph type="title"/>
          </p:nvPr>
        </p:nvSpPr>
        <p:spPr>
          <a:xfrm>
            <a:off x="118243" y="148255"/>
            <a:ext cx="10515599" cy="91613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350"/>
              <a:buFont typeface="Calibri"/>
              <a:buNone/>
            </a:pPr>
            <a:r>
              <a:rPr b="1" i="0" lang="en-US" sz="5400" u="none" cap="none" strike="noStrike">
                <a:solidFill>
                  <a:schemeClr val="dk1"/>
                </a:solidFill>
                <a:latin typeface="Calibri"/>
                <a:ea typeface="Calibri"/>
                <a:cs typeface="Calibri"/>
                <a:sym typeface="Calibri"/>
              </a:rPr>
              <a:t>Engineering Design Process</a:t>
            </a:r>
            <a:endParaRPr/>
          </a:p>
        </p:txBody>
      </p:sp>
      <p:sp>
        <p:nvSpPr>
          <p:cNvPr id="243" name="Google Shape;243;p26"/>
          <p:cNvSpPr txBox="1"/>
          <p:nvPr>
            <p:ph idx="1" type="body"/>
          </p:nvPr>
        </p:nvSpPr>
        <p:spPr>
          <a:xfrm>
            <a:off x="887077" y="976765"/>
            <a:ext cx="6967200" cy="5170199"/>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3200"/>
              <a:buFont typeface="Arial"/>
              <a:buChar char="•"/>
            </a:pPr>
            <a:r>
              <a:rPr b="1" i="0" lang="en-US" sz="3200" u="none" cap="none" strike="noStrike">
                <a:solidFill>
                  <a:schemeClr val="dk1"/>
                </a:solidFill>
                <a:latin typeface="Calibri"/>
                <a:ea typeface="Calibri"/>
                <a:cs typeface="Calibri"/>
                <a:sym typeface="Calibri"/>
              </a:rPr>
              <a:t>Imagine</a:t>
            </a:r>
            <a:r>
              <a:rPr b="0" i="0" lang="en-US" sz="2800" u="none" cap="none" strike="noStrike">
                <a:solidFill>
                  <a:schemeClr val="dk1"/>
                </a:solidFill>
                <a:latin typeface="Calibri"/>
                <a:ea typeface="Calibri"/>
                <a:cs typeface="Calibri"/>
                <a:sym typeface="Calibri"/>
              </a:rPr>
              <a:t> </a:t>
            </a:r>
            <a:r>
              <a:rPr b="0" i="1" lang="en-US" sz="2200" u="none" cap="none" strike="noStrike">
                <a:solidFill>
                  <a:schemeClr val="dk1"/>
                </a:solidFill>
                <a:latin typeface="Calibri"/>
                <a:ea typeface="Calibri"/>
                <a:cs typeface="Calibri"/>
                <a:sym typeface="Calibri"/>
              </a:rPr>
              <a:t>(10 min.)</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INDIVIDUALLY: observe available materials, and brainstorm and write design ideas </a:t>
            </a:r>
            <a:r>
              <a:rPr b="0" i="1" lang="en-US" sz="2200" u="none" cap="none" strike="noStrike">
                <a:solidFill>
                  <a:schemeClr val="dk1"/>
                </a:solidFill>
                <a:latin typeface="Calibri"/>
                <a:ea typeface="Calibri"/>
                <a:cs typeface="Calibri"/>
                <a:sym typeface="Calibri"/>
              </a:rPr>
              <a:t>(5 min.)</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TEAM: share individual ideas </a:t>
            </a:r>
            <a:r>
              <a:rPr b="0" i="1" lang="en-US" sz="2200" u="none" cap="none" strike="noStrike">
                <a:solidFill>
                  <a:schemeClr val="dk1"/>
                </a:solidFill>
                <a:latin typeface="Calibri"/>
                <a:ea typeface="Calibri"/>
                <a:cs typeface="Calibri"/>
                <a:sym typeface="Calibri"/>
              </a:rPr>
              <a:t>(5 min.) </a:t>
            </a:r>
            <a:endParaRPr/>
          </a:p>
          <a:p>
            <a:pPr indent="-228600" lvl="0" marL="228600" marR="0" rtl="0" algn="l">
              <a:lnSpc>
                <a:spcPct val="90000"/>
              </a:lnSpc>
              <a:spcBef>
                <a:spcPts val="1000"/>
              </a:spcBef>
              <a:spcAft>
                <a:spcPts val="0"/>
              </a:spcAft>
              <a:buClr>
                <a:schemeClr val="dk1"/>
              </a:buClr>
              <a:buSzPts val="3200"/>
              <a:buFont typeface="Arial"/>
              <a:buChar char="•"/>
            </a:pPr>
            <a:r>
              <a:rPr b="1" i="0" lang="en-US" sz="3200" u="none" cap="none" strike="noStrike">
                <a:solidFill>
                  <a:schemeClr val="dk1"/>
                </a:solidFill>
                <a:latin typeface="Calibri"/>
                <a:ea typeface="Calibri"/>
                <a:cs typeface="Calibri"/>
                <a:sym typeface="Calibri"/>
              </a:rPr>
              <a:t>Plan</a:t>
            </a:r>
            <a:r>
              <a:rPr b="0" i="0" lang="en-US" sz="2800" u="none" cap="none" strike="noStrike">
                <a:solidFill>
                  <a:schemeClr val="dk1"/>
                </a:solidFill>
                <a:latin typeface="Calibri"/>
                <a:ea typeface="Calibri"/>
                <a:cs typeface="Calibri"/>
                <a:sym typeface="Calibri"/>
              </a:rPr>
              <a:t> </a:t>
            </a:r>
            <a:r>
              <a:rPr b="0" i="1" lang="en-US" sz="2200" u="none" cap="none" strike="noStrike">
                <a:solidFill>
                  <a:schemeClr val="dk1"/>
                </a:solidFill>
                <a:latin typeface="Calibri"/>
                <a:ea typeface="Calibri"/>
                <a:cs typeface="Calibri"/>
                <a:sym typeface="Calibri"/>
              </a:rPr>
              <a:t>(5 min.)</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Choose and sketch a team design plan</a:t>
            </a:r>
            <a:endParaRPr/>
          </a:p>
          <a:p>
            <a:pPr indent="-228600" lvl="0" marL="228600" marR="0" rtl="0" algn="l">
              <a:lnSpc>
                <a:spcPct val="90000"/>
              </a:lnSpc>
              <a:spcBef>
                <a:spcPts val="1000"/>
              </a:spcBef>
              <a:spcAft>
                <a:spcPts val="0"/>
              </a:spcAft>
              <a:buClr>
                <a:schemeClr val="dk1"/>
              </a:buClr>
              <a:buSzPts val="3200"/>
              <a:buFont typeface="Arial"/>
              <a:buChar char="•"/>
            </a:pPr>
            <a:r>
              <a:rPr b="1" i="0" lang="en-US" sz="3200" u="none" cap="none" strike="noStrike">
                <a:solidFill>
                  <a:schemeClr val="dk1"/>
                </a:solidFill>
                <a:latin typeface="Calibri"/>
                <a:ea typeface="Calibri"/>
                <a:cs typeface="Calibri"/>
                <a:sym typeface="Calibri"/>
              </a:rPr>
              <a:t>Create</a:t>
            </a:r>
            <a:r>
              <a:rPr b="0" i="0" lang="en-US" sz="2800" u="none" cap="none" strike="noStrike">
                <a:solidFill>
                  <a:schemeClr val="dk1"/>
                </a:solidFill>
                <a:latin typeface="Calibri"/>
                <a:ea typeface="Calibri"/>
                <a:cs typeface="Calibri"/>
                <a:sym typeface="Calibri"/>
              </a:rPr>
              <a:t> </a:t>
            </a:r>
            <a:r>
              <a:rPr b="0" i="1" lang="en-US" sz="2200" u="none" cap="none" strike="noStrike">
                <a:solidFill>
                  <a:schemeClr val="dk1"/>
                </a:solidFill>
                <a:latin typeface="Calibri"/>
                <a:ea typeface="Calibri"/>
                <a:cs typeface="Calibri"/>
                <a:sym typeface="Calibri"/>
              </a:rPr>
              <a:t>(10 min.)</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Gather materials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Construct your team design plan</a:t>
            </a:r>
            <a:endParaRPr/>
          </a:p>
          <a:p>
            <a:pPr indent="-228600" lvl="0" marL="228600" marR="0" rtl="0" algn="l">
              <a:lnSpc>
                <a:spcPct val="90000"/>
              </a:lnSpc>
              <a:spcBef>
                <a:spcPts val="1000"/>
              </a:spcBef>
              <a:spcAft>
                <a:spcPts val="0"/>
              </a:spcAft>
              <a:buClr>
                <a:schemeClr val="dk1"/>
              </a:buClr>
              <a:buSzPts val="3200"/>
              <a:buFont typeface="Arial"/>
              <a:buChar char="•"/>
            </a:pPr>
            <a:r>
              <a:rPr b="1" i="0" lang="en-US" sz="3200" u="none" cap="none" strike="noStrike">
                <a:solidFill>
                  <a:schemeClr val="dk1"/>
                </a:solidFill>
                <a:latin typeface="Calibri"/>
                <a:ea typeface="Calibri"/>
                <a:cs typeface="Calibri"/>
                <a:sym typeface="Calibri"/>
              </a:rPr>
              <a:t>Improve and Test </a:t>
            </a:r>
            <a:r>
              <a:rPr b="0" i="1" lang="en-US" sz="2000" u="none" cap="none" strike="noStrike">
                <a:solidFill>
                  <a:schemeClr val="dk1"/>
                </a:solidFill>
                <a:latin typeface="Calibri"/>
                <a:ea typeface="Calibri"/>
                <a:cs typeface="Calibri"/>
                <a:sym typeface="Calibri"/>
              </a:rPr>
              <a:t>(10 min.)</a:t>
            </a:r>
            <a:endParaRPr/>
          </a:p>
        </p:txBody>
      </p:sp>
      <p:pic>
        <p:nvPicPr>
          <p:cNvPr id="244" name="Google Shape;244;p26"/>
          <p:cNvPicPr preferRelativeResize="0"/>
          <p:nvPr/>
        </p:nvPicPr>
        <p:blipFill rotWithShape="1">
          <a:blip r:embed="rId4">
            <a:alphaModFix/>
          </a:blip>
          <a:srcRect b="0" l="0" r="0" t="0"/>
          <a:stretch/>
        </p:blipFill>
        <p:spPr>
          <a:xfrm>
            <a:off x="0" y="6029325"/>
            <a:ext cx="1000125" cy="828675"/>
          </a:xfrm>
          <a:prstGeom prst="rect">
            <a:avLst/>
          </a:prstGeom>
          <a:noFill/>
          <a:ln>
            <a:noFill/>
          </a:ln>
        </p:spPr>
      </p:pic>
      <p:pic>
        <p:nvPicPr>
          <p:cNvPr id="245" name="Google Shape;245;p26"/>
          <p:cNvPicPr preferRelativeResize="0"/>
          <p:nvPr/>
        </p:nvPicPr>
        <p:blipFill rotWithShape="1">
          <a:blip r:embed="rId5">
            <a:alphaModFix/>
          </a:blip>
          <a:srcRect b="0" l="0" r="0" t="0"/>
          <a:stretch/>
        </p:blipFill>
        <p:spPr>
          <a:xfrm>
            <a:off x="7964962" y="4111390"/>
            <a:ext cx="1716000" cy="1304100"/>
          </a:xfrm>
          <a:prstGeom prst="rect">
            <a:avLst/>
          </a:prstGeom>
          <a:noFill/>
          <a:ln>
            <a:noFill/>
          </a:ln>
        </p:spPr>
      </p:pic>
      <p:pic>
        <p:nvPicPr>
          <p:cNvPr id="246" name="Google Shape;246;p26"/>
          <p:cNvPicPr preferRelativeResize="0"/>
          <p:nvPr/>
        </p:nvPicPr>
        <p:blipFill rotWithShape="1">
          <a:blip r:embed="rId6">
            <a:alphaModFix/>
          </a:blip>
          <a:srcRect b="0" l="0" r="0" t="0"/>
          <a:stretch/>
        </p:blipFill>
        <p:spPr>
          <a:xfrm>
            <a:off x="10188873" y="4096493"/>
            <a:ext cx="444900" cy="1265100"/>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27"/>
          <p:cNvSpPr txBox="1"/>
          <p:nvPr>
            <p:ph type="title"/>
          </p:nvPr>
        </p:nvSpPr>
        <p:spPr>
          <a:xfrm>
            <a:off x="280675" y="191968"/>
            <a:ext cx="10515599" cy="98276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350"/>
              <a:buFont typeface="Calibri"/>
              <a:buNone/>
            </a:pPr>
            <a:r>
              <a:rPr b="1" i="0" lang="en-US" sz="5400" u="none" cap="none" strike="noStrike">
                <a:solidFill>
                  <a:schemeClr val="dk1"/>
                </a:solidFill>
                <a:latin typeface="Calibri"/>
                <a:ea typeface="Calibri"/>
                <a:cs typeface="Calibri"/>
                <a:sym typeface="Calibri"/>
              </a:rPr>
              <a:t>Design Reflection</a:t>
            </a:r>
            <a:endParaRPr/>
          </a:p>
        </p:txBody>
      </p:sp>
      <p:sp>
        <p:nvSpPr>
          <p:cNvPr id="253" name="Google Shape;253;p27"/>
          <p:cNvSpPr txBox="1"/>
          <p:nvPr>
            <p:ph idx="1" type="body"/>
          </p:nvPr>
        </p:nvSpPr>
        <p:spPr>
          <a:xfrm>
            <a:off x="431800" y="1762951"/>
            <a:ext cx="11480700" cy="4514400"/>
          </a:xfrm>
          <a:prstGeom prst="rect">
            <a:avLst/>
          </a:prstGeom>
          <a:noFill/>
          <a:ln>
            <a:noFill/>
          </a:ln>
        </p:spPr>
        <p:txBody>
          <a:bodyPr anchorCtr="0" anchor="t" bIns="45700" lIns="91425" spcFirstLastPara="1" rIns="91425" wrap="square" tIns="45700">
            <a:noAutofit/>
          </a:bodyPr>
          <a:lstStyle/>
          <a:p>
            <a:pPr indent="-206375" lvl="0" marL="228600" marR="0" rtl="0" algn="l">
              <a:lnSpc>
                <a:spcPct val="90000"/>
              </a:lnSpc>
              <a:spcBef>
                <a:spcPts val="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What went well? Not so well? Why?</a:t>
            </a:r>
            <a:endParaRPr/>
          </a:p>
          <a:p>
            <a:pPr indent="-206375" lvl="0" marL="228600" marR="0" rtl="0" algn="l">
              <a:lnSpc>
                <a:spcPct val="9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What aspects of other team designs stood out to you?  </a:t>
            </a:r>
            <a:endParaRPr/>
          </a:p>
          <a:p>
            <a:pPr indent="-206375" lvl="0" marL="228600" marR="0" rtl="0" algn="l">
              <a:lnSpc>
                <a:spcPct val="9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Did other designs give you ideas for ways to improve your design?</a:t>
            </a:r>
            <a:endParaRPr/>
          </a:p>
          <a:p>
            <a:pPr indent="-206375" lvl="0" marL="228600" marR="0" rtl="0" algn="l">
              <a:lnSpc>
                <a:spcPct val="90000"/>
              </a:lnSpc>
              <a:spcBef>
                <a:spcPts val="10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What modifications would you make if we had time to complete the design challenge again?</a:t>
            </a:r>
            <a:endParaRPr b="0" i="0" sz="3000" u="none" cap="none" strike="noStrike">
              <a:solidFill>
                <a:schemeClr val="dk1"/>
              </a:solidFill>
              <a:latin typeface="Calibri"/>
              <a:ea typeface="Calibri"/>
              <a:cs typeface="Calibri"/>
              <a:sym typeface="Calibri"/>
            </a:endParaRPr>
          </a:p>
          <a:p>
            <a:pPr indent="-64135" lvl="0" marL="228600" marR="0" rtl="0" algn="l">
              <a:lnSpc>
                <a:spcPct val="100000"/>
              </a:lnSpc>
              <a:spcBef>
                <a:spcPts val="1000"/>
              </a:spcBef>
              <a:spcAft>
                <a:spcPts val="0"/>
              </a:spcAft>
              <a:buClr>
                <a:schemeClr val="dk1"/>
              </a:buClr>
              <a:buSzPts val="3000"/>
              <a:buFont typeface="Arial"/>
              <a:buNone/>
            </a:pPr>
            <a:r>
              <a:t/>
            </a:r>
            <a:endParaRPr b="0" i="0" sz="3000" u="none" cap="none" strike="noStrike">
              <a:solidFill>
                <a:schemeClr val="dk1"/>
              </a:solidFill>
              <a:latin typeface="Calibri"/>
              <a:ea typeface="Calibri"/>
              <a:cs typeface="Calibri"/>
              <a:sym typeface="Calibri"/>
            </a:endParaRPr>
          </a:p>
        </p:txBody>
      </p:sp>
      <p:pic>
        <p:nvPicPr>
          <p:cNvPr id="254" name="Google Shape;254;p27"/>
          <p:cNvPicPr preferRelativeResize="0"/>
          <p:nvPr/>
        </p:nvPicPr>
        <p:blipFill rotWithShape="1">
          <a:blip r:embed="rId3">
            <a:alphaModFix/>
          </a:blip>
          <a:srcRect b="0" l="0" r="0" t="0"/>
          <a:stretch/>
        </p:blipFill>
        <p:spPr>
          <a:xfrm>
            <a:off x="0" y="6029325"/>
            <a:ext cx="1000125" cy="828675"/>
          </a:xfrm>
          <a:prstGeom prst="rect">
            <a:avLst/>
          </a:prstGeom>
          <a:noFill/>
          <a:ln>
            <a:noFill/>
          </a:ln>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28"/>
          <p:cNvSpPr txBox="1"/>
          <p:nvPr>
            <p:ph type="title"/>
          </p:nvPr>
        </p:nvSpPr>
        <p:spPr>
          <a:xfrm>
            <a:off x="246112" y="132013"/>
            <a:ext cx="10515599" cy="104522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350"/>
              <a:buFont typeface="Calibri"/>
              <a:buNone/>
            </a:pPr>
            <a:r>
              <a:rPr b="1" i="0" lang="en-US" sz="5400" u="none" cap="none" strike="noStrike">
                <a:solidFill>
                  <a:schemeClr val="dk1"/>
                </a:solidFill>
                <a:latin typeface="Calibri"/>
                <a:ea typeface="Calibri"/>
                <a:cs typeface="Calibri"/>
                <a:sym typeface="Calibri"/>
              </a:rPr>
              <a:t>Wrap Up</a:t>
            </a:r>
            <a:endParaRPr/>
          </a:p>
        </p:txBody>
      </p:sp>
      <p:sp>
        <p:nvSpPr>
          <p:cNvPr id="261" name="Google Shape;261;p28"/>
          <p:cNvSpPr txBox="1"/>
          <p:nvPr>
            <p:ph idx="1" type="body"/>
          </p:nvPr>
        </p:nvSpPr>
        <p:spPr>
          <a:xfrm>
            <a:off x="499650" y="1166000"/>
            <a:ext cx="6420900" cy="21861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ts val="3600"/>
              <a:buFont typeface="Arial"/>
              <a:buChar char="•"/>
            </a:pPr>
            <a:r>
              <a:rPr b="0" i="0" lang="en-US" sz="3600" u="none" cap="none" strike="noStrike">
                <a:solidFill>
                  <a:schemeClr val="dk1"/>
                </a:solidFill>
                <a:latin typeface="Calibri"/>
                <a:ea typeface="Calibri"/>
                <a:cs typeface="Calibri"/>
                <a:sym typeface="Calibri"/>
              </a:rPr>
              <a:t>What ideas do you have for engineering a better world?</a:t>
            </a:r>
            <a:endParaRPr/>
          </a:p>
          <a:p>
            <a:pPr indent="0" lvl="0" marL="0" marR="0" rtl="0" algn="l">
              <a:lnSpc>
                <a:spcPct val="80000"/>
              </a:lnSpc>
              <a:spcBef>
                <a:spcPts val="1000"/>
              </a:spcBef>
              <a:spcAft>
                <a:spcPts val="0"/>
              </a:spcAft>
              <a:buClr>
                <a:schemeClr val="dk1"/>
              </a:buClr>
              <a:buSzPts val="3600"/>
              <a:buFont typeface="Arial"/>
              <a:buNone/>
            </a:pPr>
            <a:r>
              <a:t/>
            </a:r>
            <a:endParaRPr b="0" i="0" sz="36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ts val="3600"/>
              <a:buFont typeface="Arial"/>
              <a:buChar char="•"/>
            </a:pPr>
            <a:r>
              <a:rPr b="0" i="0" lang="en-US" sz="3600" u="none" cap="none" strike="noStrike">
                <a:solidFill>
                  <a:schemeClr val="dk1"/>
                </a:solidFill>
                <a:latin typeface="Calibri"/>
                <a:ea typeface="Calibri"/>
                <a:cs typeface="Calibri"/>
                <a:sym typeface="Calibri"/>
              </a:rPr>
              <a:t>How can you turn ideas into reality?</a:t>
            </a:r>
            <a:endParaRPr/>
          </a:p>
        </p:txBody>
      </p:sp>
      <p:pic>
        <p:nvPicPr>
          <p:cNvPr id="262" name="Google Shape;262;p28"/>
          <p:cNvPicPr preferRelativeResize="0"/>
          <p:nvPr/>
        </p:nvPicPr>
        <p:blipFill rotWithShape="1">
          <a:blip r:embed="rId3">
            <a:alphaModFix/>
          </a:blip>
          <a:srcRect b="0" l="0" r="0" t="8191"/>
          <a:stretch/>
        </p:blipFill>
        <p:spPr>
          <a:xfrm>
            <a:off x="7744600" y="1071800"/>
            <a:ext cx="3950049" cy="4340498"/>
          </a:xfrm>
          <a:prstGeom prst="rect">
            <a:avLst/>
          </a:prstGeom>
          <a:noFill/>
          <a:ln>
            <a:noFill/>
          </a:ln>
        </p:spPr>
      </p:pic>
      <p:pic>
        <p:nvPicPr>
          <p:cNvPr id="263" name="Google Shape;263;p28"/>
          <p:cNvPicPr preferRelativeResize="0"/>
          <p:nvPr/>
        </p:nvPicPr>
        <p:blipFill rotWithShape="1">
          <a:blip r:embed="rId4">
            <a:alphaModFix/>
          </a:blip>
          <a:srcRect b="0" l="0" r="0" t="0"/>
          <a:stretch/>
        </p:blipFill>
        <p:spPr>
          <a:xfrm>
            <a:off x="0" y="6029325"/>
            <a:ext cx="1000125" cy="828675"/>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29"/>
          <p:cNvSpPr txBox="1"/>
          <p:nvPr>
            <p:ph idx="1" type="body"/>
          </p:nvPr>
        </p:nvSpPr>
        <p:spPr>
          <a:xfrm>
            <a:off x="838200" y="629587"/>
            <a:ext cx="5392903" cy="554737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700"/>
              <a:buFont typeface="Arial"/>
              <a:buNone/>
            </a:pPr>
            <a:r>
              <a:rPr b="0" i="1" lang="en-US" sz="2800" u="none" cap="none" strike="noStrike">
                <a:solidFill>
                  <a:schemeClr val="dk1"/>
                </a:solidFill>
                <a:latin typeface="Calibri"/>
                <a:ea typeface="Calibri"/>
                <a:cs typeface="Calibri"/>
                <a:sym typeface="Calibri"/>
              </a:rPr>
              <a:t>This material is based upon work supported by the National Science Foundation under Grant No. EEC – 1009607 and through EiF grant 14.06</a:t>
            </a:r>
            <a:endParaRPr/>
          </a:p>
          <a:p>
            <a:pPr indent="0" lvl="0" marL="0" marR="0" rtl="0" algn="l">
              <a:lnSpc>
                <a:spcPct val="90000"/>
              </a:lnSpc>
              <a:spcBef>
                <a:spcPts val="1000"/>
              </a:spcBef>
              <a:spcAft>
                <a:spcPts val="0"/>
              </a:spcAft>
              <a:buClr>
                <a:schemeClr val="dk1"/>
              </a:buClr>
              <a:buSzPts val="700"/>
              <a:buFont typeface="Arial"/>
              <a:buNone/>
            </a:pPr>
            <a:r>
              <a:rPr b="0" i="1" lang="en-US" sz="2800" u="none" cap="none" strike="noStrike">
                <a:solidFill>
                  <a:schemeClr val="dk1"/>
                </a:solidFill>
                <a:latin typeface="Calibri"/>
                <a:ea typeface="Calibri"/>
                <a:cs typeface="Calibri"/>
                <a:sym typeface="Calibri"/>
              </a:rPr>
              <a:t>References:</a:t>
            </a:r>
            <a:endParaRPr/>
          </a:p>
          <a:p>
            <a:pPr indent="0" lvl="0" marL="0" marR="0" rtl="0" algn="l">
              <a:lnSpc>
                <a:spcPct val="90000"/>
              </a:lnSpc>
              <a:spcBef>
                <a:spcPts val="1000"/>
              </a:spcBef>
              <a:spcAft>
                <a:spcPts val="0"/>
              </a:spcAft>
              <a:buClr>
                <a:schemeClr val="dk1"/>
              </a:buClr>
              <a:buSzPts val="450"/>
              <a:buFont typeface="Arial"/>
              <a:buNone/>
            </a:pPr>
            <a:r>
              <a:rPr b="0" i="0" lang="en-US" sz="1800" u="none" cap="none" strike="noStrike">
                <a:solidFill>
                  <a:schemeClr val="dk1"/>
                </a:solidFill>
                <a:latin typeface="Calibri"/>
                <a:ea typeface="Calibri"/>
                <a:cs typeface="Calibri"/>
                <a:sym typeface="Calibri"/>
              </a:rPr>
              <a:t>Ohio's new learning standards. </a:t>
            </a:r>
            <a:r>
              <a:rPr b="0" i="1" lang="en-US" sz="1800" u="none" cap="none" strike="noStrike">
                <a:solidFill>
                  <a:schemeClr val="dk1"/>
                </a:solidFill>
                <a:latin typeface="Calibri"/>
                <a:ea typeface="Calibri"/>
                <a:cs typeface="Calibri"/>
                <a:sym typeface="Calibri"/>
              </a:rPr>
              <a:t>Ohio department of education</a:t>
            </a:r>
            <a:r>
              <a:rPr b="0" i="0" lang="en-US" sz="1800" u="none" cap="none" strike="noStrike">
                <a:solidFill>
                  <a:schemeClr val="dk1"/>
                </a:solidFill>
                <a:latin typeface="Calibri"/>
                <a:ea typeface="Calibri"/>
                <a:cs typeface="Calibri"/>
                <a:sym typeface="Calibri"/>
              </a:rPr>
              <a:t>.  08 Aug 2014.  Retrieved from: </a:t>
            </a:r>
            <a:r>
              <a:rPr b="0" i="0" lang="en-US" sz="1800" u="sng" cap="none" strike="noStrike">
                <a:solidFill>
                  <a:schemeClr val="hlink"/>
                </a:solidFill>
                <a:latin typeface="Calibri"/>
                <a:ea typeface="Calibri"/>
                <a:cs typeface="Calibri"/>
                <a:sym typeface="Calibri"/>
                <a:hlinkClick r:id="rId3"/>
              </a:rPr>
              <a:t>http://education.ohio.gov/Topics/Ohio-s-New-Learning-Standards/Ohios-New-Learning-Standards</a:t>
            </a:r>
            <a:r>
              <a:rPr b="0" i="0" lang="en-US" sz="1800" u="none" cap="none" strike="noStrike">
                <a:solidFill>
                  <a:schemeClr val="dk1"/>
                </a:solidFill>
                <a:latin typeface="Calibri"/>
                <a:ea typeface="Calibri"/>
                <a:cs typeface="Calibri"/>
                <a:sym typeface="Calibri"/>
              </a:rPr>
              <a:t> </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270" name="Google Shape;270;p29"/>
          <p:cNvPicPr preferRelativeResize="0"/>
          <p:nvPr/>
        </p:nvPicPr>
        <p:blipFill rotWithShape="1">
          <a:blip r:embed="rId4">
            <a:alphaModFix/>
          </a:blip>
          <a:srcRect b="0" l="0" r="0" t="0"/>
          <a:stretch/>
        </p:blipFill>
        <p:spPr>
          <a:xfrm>
            <a:off x="6797900" y="189176"/>
            <a:ext cx="5162873" cy="5620826"/>
          </a:xfrm>
          <a:prstGeom prst="rect">
            <a:avLst/>
          </a:prstGeom>
          <a:noFill/>
          <a:ln>
            <a:noFill/>
          </a:ln>
        </p:spPr>
      </p:pic>
      <p:sp>
        <p:nvSpPr>
          <p:cNvPr id="271" name="Google Shape;271;p29"/>
          <p:cNvSpPr/>
          <p:nvPr/>
        </p:nvSpPr>
        <p:spPr>
          <a:xfrm>
            <a:off x="8632890" y="5810001"/>
            <a:ext cx="2185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450"/>
              <a:buFont typeface="Arial"/>
              <a:buNone/>
            </a:pPr>
            <a:r>
              <a:rPr b="0" i="0" lang="en-US" sz="1800" u="sng" cap="none" strike="noStrike">
                <a:solidFill>
                  <a:schemeClr val="hlink"/>
                </a:solidFill>
                <a:latin typeface="Arial"/>
                <a:ea typeface="Arial"/>
                <a:cs typeface="Arial"/>
                <a:sym typeface="Arial"/>
                <a:hlinkClick r:id="rId5"/>
              </a:rPr>
              <a:t>www.discovere.org</a:t>
            </a:r>
            <a:r>
              <a:rPr b="0" i="0" lang="en-US" sz="1800" u="none" cap="none" strike="noStrike">
                <a:solidFill>
                  <a:srgbClr val="7D7D7D"/>
                </a:solidFill>
                <a:latin typeface="Arial"/>
                <a:ea typeface="Arial"/>
                <a:cs typeface="Arial"/>
                <a:sym typeface="Arial"/>
              </a:rPr>
              <a:t> </a:t>
            </a:r>
            <a:endParaRPr/>
          </a:p>
        </p:txBody>
      </p:sp>
      <p:pic>
        <p:nvPicPr>
          <p:cNvPr id="272" name="Google Shape;272;p29"/>
          <p:cNvPicPr preferRelativeResize="0"/>
          <p:nvPr/>
        </p:nvPicPr>
        <p:blipFill rotWithShape="1">
          <a:blip r:embed="rId6">
            <a:alphaModFix/>
          </a:blip>
          <a:srcRect b="0" l="0" r="0" t="0"/>
          <a:stretch/>
        </p:blipFill>
        <p:spPr>
          <a:xfrm>
            <a:off x="0" y="6029325"/>
            <a:ext cx="1000125" cy="828675"/>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4"/>
          <p:cNvSpPr txBox="1"/>
          <p:nvPr>
            <p:ph type="ctrTitle"/>
          </p:nvPr>
        </p:nvSpPr>
        <p:spPr>
          <a:xfrm>
            <a:off x="325475" y="250483"/>
            <a:ext cx="9144000" cy="766800"/>
          </a:xfrm>
          <a:prstGeom prst="rect">
            <a:avLst/>
          </a:prstGeom>
        </p:spPr>
        <p:txBody>
          <a:bodyPr anchorCtr="0" anchor="b" bIns="91425" lIns="91425" spcFirstLastPara="1" rIns="91425" wrap="square" tIns="91425">
            <a:noAutofit/>
          </a:bodyPr>
          <a:lstStyle/>
          <a:p>
            <a:pPr indent="0" lvl="0" marL="0" algn="l">
              <a:spcBef>
                <a:spcPts val="0"/>
              </a:spcBef>
              <a:spcAft>
                <a:spcPts val="0"/>
              </a:spcAft>
              <a:buNone/>
            </a:pPr>
            <a:r>
              <a:rPr b="1" lang="en-US" sz="3600" u="sng">
                <a:latin typeface="Calibri"/>
                <a:ea typeface="Calibri"/>
                <a:cs typeface="Calibri"/>
                <a:sym typeface="Calibri"/>
              </a:rPr>
              <a:t>Journal Entry:</a:t>
            </a:r>
            <a:endParaRPr b="1" sz="3600" u="sng">
              <a:latin typeface="Calibri"/>
              <a:ea typeface="Calibri"/>
              <a:cs typeface="Calibri"/>
              <a:sym typeface="Calibri"/>
            </a:endParaRPr>
          </a:p>
        </p:txBody>
      </p:sp>
      <p:sp>
        <p:nvSpPr>
          <p:cNvPr id="133" name="Google Shape;133;p14"/>
          <p:cNvSpPr txBox="1"/>
          <p:nvPr>
            <p:ph idx="1" type="subTitle"/>
          </p:nvPr>
        </p:nvSpPr>
        <p:spPr>
          <a:xfrm>
            <a:off x="399500" y="1017275"/>
            <a:ext cx="11117400" cy="2784900"/>
          </a:xfrm>
          <a:prstGeom prst="rect">
            <a:avLst/>
          </a:prstGeom>
        </p:spPr>
        <p:txBody>
          <a:bodyPr anchorCtr="0" anchor="t" bIns="91425" lIns="91425" spcFirstLastPara="1" rIns="91425" wrap="square" tIns="91425">
            <a:noAutofit/>
          </a:bodyPr>
          <a:lstStyle/>
          <a:p>
            <a:pPr indent="0" lvl="0" marL="0" algn="l">
              <a:spcBef>
                <a:spcPts val="1000"/>
              </a:spcBef>
              <a:spcAft>
                <a:spcPts val="0"/>
              </a:spcAft>
              <a:buNone/>
            </a:pPr>
            <a:r>
              <a:rPr lang="en-US" sz="3000">
                <a:latin typeface="Calibri"/>
                <a:ea typeface="Calibri"/>
                <a:cs typeface="Calibri"/>
                <a:sym typeface="Calibri"/>
              </a:rPr>
              <a:t>If you could invent anything in the world what would it be?</a:t>
            </a:r>
            <a:endParaRPr sz="3000">
              <a:latin typeface="Calibri"/>
              <a:ea typeface="Calibri"/>
              <a:cs typeface="Calibri"/>
              <a:sym typeface="Calibri"/>
            </a:endParaRPr>
          </a:p>
          <a:p>
            <a:pPr indent="0" lvl="0" marL="0">
              <a:spcBef>
                <a:spcPts val="1000"/>
              </a:spcBef>
              <a:spcAft>
                <a:spcPts val="0"/>
              </a:spcAft>
              <a:buNone/>
            </a:pPr>
            <a:r>
              <a:t/>
            </a:r>
            <a:endParaRPr sz="3000">
              <a:latin typeface="Calibri"/>
              <a:ea typeface="Calibri"/>
              <a:cs typeface="Calibri"/>
              <a:sym typeface="Calibri"/>
            </a:endParaRPr>
          </a:p>
          <a:p>
            <a:pPr indent="0" lvl="0" marL="0" algn="l">
              <a:spcBef>
                <a:spcPts val="1000"/>
              </a:spcBef>
              <a:spcAft>
                <a:spcPts val="0"/>
              </a:spcAft>
              <a:buNone/>
            </a:pPr>
            <a:r>
              <a:rPr lang="en-US" sz="3000">
                <a:latin typeface="Calibri"/>
                <a:ea typeface="Calibri"/>
                <a:cs typeface="Calibri"/>
                <a:sym typeface="Calibri"/>
              </a:rPr>
              <a:t>I would invent… </a:t>
            </a:r>
            <a:endParaRPr sz="3000">
              <a:latin typeface="Calibri"/>
              <a:ea typeface="Calibri"/>
              <a:cs typeface="Calibri"/>
              <a:sym typeface="Calibri"/>
            </a:endParaRPr>
          </a:p>
          <a:p>
            <a:pPr indent="0" lvl="0" marL="0" algn="l">
              <a:spcBef>
                <a:spcPts val="1000"/>
              </a:spcBef>
              <a:spcAft>
                <a:spcPts val="0"/>
              </a:spcAft>
              <a:buNone/>
            </a:pPr>
            <a:r>
              <a:rPr lang="en-US" sz="3000">
                <a:latin typeface="Calibri"/>
                <a:ea typeface="Calibri"/>
                <a:cs typeface="Calibri"/>
                <a:sym typeface="Calibri"/>
              </a:rPr>
              <a:t>I would invent this because...</a:t>
            </a:r>
            <a:endParaRPr sz="3000">
              <a:latin typeface="Calibri"/>
              <a:ea typeface="Calibri"/>
              <a:cs typeface="Calibri"/>
              <a:sym typeface="Calibri"/>
            </a:endParaRPr>
          </a:p>
        </p:txBody>
      </p:sp>
      <p:pic>
        <p:nvPicPr>
          <p:cNvPr id="134" name="Google Shape;134;p14"/>
          <p:cNvPicPr preferRelativeResize="0"/>
          <p:nvPr/>
        </p:nvPicPr>
        <p:blipFill>
          <a:blip r:embed="rId3">
            <a:alphaModFix/>
          </a:blip>
          <a:stretch>
            <a:fillRect/>
          </a:stretch>
        </p:blipFill>
        <p:spPr>
          <a:xfrm>
            <a:off x="3194525" y="3395900"/>
            <a:ext cx="5802943" cy="2751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5"/>
          <p:cNvSpPr/>
          <p:nvPr/>
        </p:nvSpPr>
        <p:spPr>
          <a:xfrm>
            <a:off x="8943084" y="2012433"/>
            <a:ext cx="1415772" cy="2154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200"/>
              <a:buFont typeface="Arial"/>
              <a:buNone/>
            </a:pPr>
            <a:r>
              <a:rPr b="0" i="0" lang="en-US" sz="800" u="sng" cap="none" strike="noStrike">
                <a:solidFill>
                  <a:schemeClr val="hlink"/>
                </a:solidFill>
                <a:latin typeface="Arial"/>
                <a:ea typeface="Arial"/>
                <a:cs typeface="Arial"/>
                <a:sym typeface="Arial"/>
                <a:hlinkClick r:id="rId3"/>
              </a:rPr>
              <a:t>images.businessweek.com</a:t>
            </a:r>
            <a:endParaRPr/>
          </a:p>
        </p:txBody>
      </p:sp>
      <p:sp>
        <p:nvSpPr>
          <p:cNvPr id="141" name="Google Shape;141;p15"/>
          <p:cNvSpPr/>
          <p:nvPr/>
        </p:nvSpPr>
        <p:spPr>
          <a:xfrm>
            <a:off x="7516714" y="4167203"/>
            <a:ext cx="1120819" cy="2154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200"/>
              <a:buFont typeface="Arial"/>
              <a:buNone/>
            </a:pPr>
            <a:r>
              <a:rPr b="0" i="0" lang="en-US" sz="800" u="sng" cap="none" strike="noStrike">
                <a:solidFill>
                  <a:schemeClr val="hlink"/>
                </a:solidFill>
                <a:latin typeface="Arial"/>
                <a:ea typeface="Arial"/>
                <a:cs typeface="Arial"/>
                <a:sym typeface="Arial"/>
                <a:hlinkClick r:id="rId4"/>
              </a:rPr>
              <a:t>www.wistatefair.com</a:t>
            </a:r>
            <a:endParaRPr/>
          </a:p>
        </p:txBody>
      </p:sp>
      <p:sp>
        <p:nvSpPr>
          <p:cNvPr id="142" name="Google Shape;142;p15"/>
          <p:cNvSpPr/>
          <p:nvPr/>
        </p:nvSpPr>
        <p:spPr>
          <a:xfrm>
            <a:off x="10030096" y="4249251"/>
            <a:ext cx="1213793" cy="2154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200"/>
              <a:buFont typeface="Arial"/>
              <a:buNone/>
            </a:pPr>
            <a:r>
              <a:rPr b="0" i="0" lang="en-US" sz="800" u="sng" cap="none" strike="noStrike">
                <a:solidFill>
                  <a:schemeClr val="hlink"/>
                </a:solidFill>
                <a:latin typeface="Arial"/>
                <a:ea typeface="Arial"/>
                <a:cs typeface="Arial"/>
                <a:sym typeface="Arial"/>
                <a:hlinkClick r:id="rId5"/>
              </a:rPr>
              <a:t>www.gettyimages.com</a:t>
            </a:r>
            <a:endParaRPr/>
          </a:p>
        </p:txBody>
      </p:sp>
      <p:sp>
        <p:nvSpPr>
          <p:cNvPr id="143" name="Google Shape;143;p15"/>
          <p:cNvSpPr txBox="1"/>
          <p:nvPr>
            <p:ph type="title"/>
          </p:nvPr>
        </p:nvSpPr>
        <p:spPr>
          <a:xfrm>
            <a:off x="137884" y="-76200"/>
            <a:ext cx="10515599"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350"/>
              <a:buFont typeface="Calibri"/>
              <a:buNone/>
            </a:pPr>
            <a:r>
              <a:rPr b="1" i="0" lang="en-US" sz="5400" u="none" cap="none" strike="noStrike">
                <a:solidFill>
                  <a:schemeClr val="dk1"/>
                </a:solidFill>
                <a:latin typeface="Calibri"/>
                <a:ea typeface="Calibri"/>
                <a:cs typeface="Calibri"/>
                <a:sym typeface="Calibri"/>
              </a:rPr>
              <a:t>What does an engineer do?</a:t>
            </a:r>
            <a:endParaRPr/>
          </a:p>
        </p:txBody>
      </p:sp>
      <p:sp>
        <p:nvSpPr>
          <p:cNvPr id="144" name="Google Shape;144;p15"/>
          <p:cNvSpPr txBox="1"/>
          <p:nvPr>
            <p:ph idx="1" type="body"/>
          </p:nvPr>
        </p:nvSpPr>
        <p:spPr>
          <a:xfrm>
            <a:off x="290286" y="863600"/>
            <a:ext cx="6894300" cy="5207700"/>
          </a:xfrm>
          <a:prstGeom prst="rect">
            <a:avLst/>
          </a:prstGeom>
          <a:noFill/>
          <a:ln>
            <a:noFill/>
          </a:ln>
        </p:spPr>
        <p:txBody>
          <a:bodyPr anchorCtr="0" anchor="t" bIns="45700" lIns="91425" spcFirstLastPara="1" rIns="91425" wrap="square" tIns="45700">
            <a:noAutofit/>
          </a:bodyPr>
          <a:lstStyle/>
          <a:p>
            <a:pPr indent="-203200" lvl="0"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Solve problems, and shape the future!</a:t>
            </a:r>
            <a:endParaRPr/>
          </a:p>
          <a:p>
            <a:pPr indent="-2032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Create and design new “things” essential to health, happiness and safety:</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Chemical things – food, medicine, shampoo, fuels…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Building things – bridges, skyscrapers, roads…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Technology things – iPods, Cameras, electronic gadgets…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Fun things – toys, roller coasters, sporting goods...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Important things – water systems, medical devices and tools…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Much, much more….</a:t>
            </a:r>
            <a:r>
              <a:rPr b="1" i="0" lang="en-US" sz="2400" u="none" cap="none" strike="noStrike">
                <a:solidFill>
                  <a:schemeClr val="dk1"/>
                </a:solidFill>
                <a:latin typeface="Calibri"/>
                <a:ea typeface="Calibri"/>
                <a:cs typeface="Calibri"/>
                <a:sym typeface="Calibri"/>
              </a:rPr>
              <a:t>the list is endless</a:t>
            </a:r>
            <a:endParaRPr/>
          </a:p>
        </p:txBody>
      </p:sp>
      <p:pic>
        <p:nvPicPr>
          <p:cNvPr id="145" name="Google Shape;145;p15"/>
          <p:cNvPicPr preferRelativeResize="0"/>
          <p:nvPr/>
        </p:nvPicPr>
        <p:blipFill rotWithShape="1">
          <a:blip r:embed="rId6">
            <a:alphaModFix/>
          </a:blip>
          <a:srcRect b="0" l="0" r="0" t="0"/>
          <a:stretch/>
        </p:blipFill>
        <p:spPr>
          <a:xfrm>
            <a:off x="7609567" y="0"/>
            <a:ext cx="4449082" cy="2595297"/>
          </a:xfrm>
          <a:prstGeom prst="rect">
            <a:avLst/>
          </a:prstGeom>
          <a:noFill/>
          <a:ln>
            <a:noFill/>
          </a:ln>
        </p:spPr>
      </p:pic>
      <p:pic>
        <p:nvPicPr>
          <p:cNvPr id="146" name="Google Shape;146;p15"/>
          <p:cNvPicPr preferRelativeResize="0"/>
          <p:nvPr/>
        </p:nvPicPr>
        <p:blipFill rotWithShape="1">
          <a:blip r:embed="rId7">
            <a:alphaModFix/>
          </a:blip>
          <a:srcRect b="0" l="0" r="0" t="0"/>
          <a:stretch/>
        </p:blipFill>
        <p:spPr>
          <a:xfrm>
            <a:off x="7499350" y="2433322"/>
            <a:ext cx="4362449" cy="1794058"/>
          </a:xfrm>
          <a:prstGeom prst="rect">
            <a:avLst/>
          </a:prstGeom>
          <a:noFill/>
          <a:ln>
            <a:noFill/>
          </a:ln>
        </p:spPr>
      </p:pic>
      <p:pic>
        <p:nvPicPr>
          <p:cNvPr id="147" name="Google Shape;147;p15"/>
          <p:cNvPicPr preferRelativeResize="0"/>
          <p:nvPr/>
        </p:nvPicPr>
        <p:blipFill rotWithShape="1">
          <a:blip r:embed="rId8">
            <a:alphaModFix/>
          </a:blip>
          <a:srcRect b="0" l="0" r="0" t="0"/>
          <a:stretch/>
        </p:blipFill>
        <p:spPr>
          <a:xfrm>
            <a:off x="8680126" y="4427898"/>
            <a:ext cx="2699074" cy="1794050"/>
          </a:xfrm>
          <a:prstGeom prst="rect">
            <a:avLst/>
          </a:prstGeom>
          <a:noFill/>
          <a:ln>
            <a:noFill/>
          </a:ln>
        </p:spPr>
      </p:pic>
      <p:pic>
        <p:nvPicPr>
          <p:cNvPr id="148" name="Google Shape;148;p15"/>
          <p:cNvPicPr preferRelativeResize="0"/>
          <p:nvPr/>
        </p:nvPicPr>
        <p:blipFill rotWithShape="1">
          <a:blip r:embed="rId9">
            <a:alphaModFix/>
          </a:blip>
          <a:srcRect b="0" l="0" r="0" t="0"/>
          <a:stretch/>
        </p:blipFill>
        <p:spPr>
          <a:xfrm>
            <a:off x="0" y="6029325"/>
            <a:ext cx="1000125" cy="828675"/>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6"/>
          <p:cNvSpPr/>
          <p:nvPr/>
        </p:nvSpPr>
        <p:spPr>
          <a:xfrm>
            <a:off x="9384517" y="6164512"/>
            <a:ext cx="1516762" cy="2154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200"/>
              <a:buFont typeface="Calibri"/>
              <a:buNone/>
            </a:pPr>
            <a:r>
              <a:rPr b="0" i="0" lang="en-US" sz="800" u="sng" cap="none" strike="noStrike">
                <a:solidFill>
                  <a:schemeClr val="hlink"/>
                </a:solidFill>
                <a:latin typeface="Calibri"/>
                <a:ea typeface="Calibri"/>
                <a:cs typeface="Calibri"/>
                <a:sym typeface="Calibri"/>
                <a:hlinkClick r:id="rId3"/>
              </a:rPr>
              <a:t>www.engineeringmessages.org</a:t>
            </a:r>
            <a:r>
              <a:rPr b="0" i="0" lang="en-US" sz="800" u="none" cap="none" strike="noStrike">
                <a:solidFill>
                  <a:schemeClr val="dk1"/>
                </a:solidFill>
                <a:latin typeface="Calibri"/>
                <a:ea typeface="Calibri"/>
                <a:cs typeface="Calibri"/>
                <a:sym typeface="Calibri"/>
              </a:rPr>
              <a:t> </a:t>
            </a:r>
            <a:endParaRPr/>
          </a:p>
        </p:txBody>
      </p:sp>
      <p:pic>
        <p:nvPicPr>
          <p:cNvPr id="155" name="Google Shape;155;p16"/>
          <p:cNvPicPr preferRelativeResize="0"/>
          <p:nvPr/>
        </p:nvPicPr>
        <p:blipFill rotWithShape="1">
          <a:blip r:embed="rId4">
            <a:alphaModFix/>
          </a:blip>
          <a:srcRect b="0" l="0" r="0" t="0"/>
          <a:stretch/>
        </p:blipFill>
        <p:spPr>
          <a:xfrm>
            <a:off x="7236852" y="965200"/>
            <a:ext cx="4072770" cy="5239024"/>
          </a:xfrm>
          <a:prstGeom prst="rect">
            <a:avLst/>
          </a:prstGeom>
          <a:noFill/>
          <a:ln>
            <a:noFill/>
          </a:ln>
        </p:spPr>
      </p:pic>
      <p:sp>
        <p:nvSpPr>
          <p:cNvPr id="156" name="Google Shape;156;p16"/>
          <p:cNvSpPr txBox="1"/>
          <p:nvPr>
            <p:ph type="title"/>
          </p:nvPr>
        </p:nvSpPr>
        <p:spPr>
          <a:xfrm>
            <a:off x="100379" y="55813"/>
            <a:ext cx="10515599" cy="9994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350"/>
              <a:buFont typeface="Calibri"/>
              <a:buNone/>
            </a:pPr>
            <a:r>
              <a:rPr b="1" i="0" lang="en-US" sz="5400" u="none" cap="none" strike="noStrike">
                <a:solidFill>
                  <a:schemeClr val="dk1"/>
                </a:solidFill>
                <a:latin typeface="Calibri"/>
                <a:ea typeface="Calibri"/>
                <a:cs typeface="Calibri"/>
                <a:sym typeface="Calibri"/>
              </a:rPr>
              <a:t>How do engineers do this?</a:t>
            </a:r>
            <a:endParaRPr/>
          </a:p>
        </p:txBody>
      </p:sp>
      <p:sp>
        <p:nvSpPr>
          <p:cNvPr id="157" name="Google Shape;157;p16"/>
          <p:cNvSpPr txBox="1"/>
          <p:nvPr>
            <p:ph idx="1" type="body"/>
          </p:nvPr>
        </p:nvSpPr>
        <p:spPr>
          <a:xfrm>
            <a:off x="834380" y="892656"/>
            <a:ext cx="5951400" cy="47679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Help others by solving all sorts of problems.</a:t>
            </a:r>
            <a:endParaRPr/>
          </a:p>
          <a:p>
            <a:pPr indent="-228600" lvl="0" marL="228600" marR="0" rtl="0" algn="l">
              <a:lnSpc>
                <a:spcPct val="8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Use one of their most important tools: their own creativity.</a:t>
            </a:r>
            <a:endParaRPr/>
          </a:p>
          <a:p>
            <a:pPr indent="-228600" lvl="0" marL="228600" marR="0" rtl="0" algn="l">
              <a:lnSpc>
                <a:spcPct val="8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Work in design teams.</a:t>
            </a:r>
            <a:endParaRPr/>
          </a:p>
          <a:p>
            <a:pPr indent="-228600" lvl="0" marL="228600" marR="0" rtl="0" algn="l">
              <a:lnSpc>
                <a:spcPct val="8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Use cool tools such as computers, microscopes, testing machines, etc.</a:t>
            </a:r>
            <a:endParaRPr/>
          </a:p>
          <a:p>
            <a:pPr indent="-228600" lvl="0" marL="228600" marR="0" rtl="0" algn="l">
              <a:lnSpc>
                <a:spcPct val="8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Communicate with lots of people about problems they need solved.</a:t>
            </a:r>
            <a:endParaRPr/>
          </a:p>
          <a:p>
            <a:pPr indent="-228600" lvl="0" marL="228600" marR="0" rtl="0" algn="l">
              <a:lnSpc>
                <a:spcPct val="8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Share ideas and solutions with others through presentations and/or writing.</a:t>
            </a:r>
            <a:endParaRPr/>
          </a:p>
        </p:txBody>
      </p:sp>
      <p:pic>
        <p:nvPicPr>
          <p:cNvPr id="158" name="Google Shape;158;p16"/>
          <p:cNvPicPr preferRelativeResize="0"/>
          <p:nvPr/>
        </p:nvPicPr>
        <p:blipFill rotWithShape="1">
          <a:blip r:embed="rId5">
            <a:alphaModFix/>
          </a:blip>
          <a:srcRect b="0" l="0" r="0" t="0"/>
          <a:stretch/>
        </p:blipFill>
        <p:spPr>
          <a:xfrm>
            <a:off x="0" y="6029325"/>
            <a:ext cx="1000125" cy="828675"/>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7"/>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lang="en-US" sz="3000">
                <a:latin typeface="Calibri"/>
                <a:ea typeface="Calibri"/>
                <a:cs typeface="Calibri"/>
                <a:sym typeface="Calibri"/>
              </a:rPr>
              <a:t>6 rules of STEM</a:t>
            </a:r>
            <a:endParaRPr b="1" sz="3000">
              <a:latin typeface="Calibri"/>
              <a:ea typeface="Calibri"/>
              <a:cs typeface="Calibri"/>
              <a:sym typeface="Calibri"/>
            </a:endParaRPr>
          </a:p>
        </p:txBody>
      </p:sp>
      <p:sp>
        <p:nvSpPr>
          <p:cNvPr id="165" name="Google Shape;165;p17"/>
          <p:cNvSpPr txBox="1"/>
          <p:nvPr>
            <p:ph idx="1" type="body"/>
          </p:nvPr>
        </p:nvSpPr>
        <p:spPr>
          <a:xfrm>
            <a:off x="838200" y="1791500"/>
            <a:ext cx="10515600" cy="4351200"/>
          </a:xfrm>
          <a:prstGeom prst="rect">
            <a:avLst/>
          </a:prstGeom>
        </p:spPr>
        <p:txBody>
          <a:bodyPr anchorCtr="0" anchor="t" bIns="91425" lIns="91425" spcFirstLastPara="1" rIns="91425" wrap="square" tIns="91425">
            <a:noAutofit/>
          </a:bodyPr>
          <a:lstStyle/>
          <a:p>
            <a:pPr indent="-228600" lvl="0" marL="228600" rtl="0">
              <a:lnSpc>
                <a:spcPct val="100000"/>
              </a:lnSpc>
              <a:spcBef>
                <a:spcPts val="0"/>
              </a:spcBef>
              <a:spcAft>
                <a:spcPts val="0"/>
              </a:spcAft>
              <a:buClr>
                <a:srgbClr val="3C4743"/>
              </a:buClr>
              <a:buSzPts val="2200"/>
              <a:buFont typeface="Calibri"/>
              <a:buChar char="▪"/>
            </a:pPr>
            <a:r>
              <a:rPr lang="en-US" sz="2200">
                <a:solidFill>
                  <a:srgbClr val="3C4743"/>
                </a:solidFill>
                <a:latin typeface="Calibri"/>
                <a:ea typeface="Calibri"/>
                <a:cs typeface="Calibri"/>
                <a:sym typeface="Calibri"/>
              </a:rPr>
              <a:t>Be nice to everyone. </a:t>
            </a:r>
            <a:endParaRPr sz="2200">
              <a:solidFill>
                <a:srgbClr val="3C4743"/>
              </a:solidFill>
              <a:latin typeface="Calibri"/>
              <a:ea typeface="Calibri"/>
              <a:cs typeface="Calibri"/>
              <a:sym typeface="Calibri"/>
            </a:endParaRPr>
          </a:p>
          <a:p>
            <a:pPr indent="-228600" lvl="0" marL="228600" rtl="0">
              <a:lnSpc>
                <a:spcPct val="100000"/>
              </a:lnSpc>
              <a:spcBef>
                <a:spcPts val="1500"/>
              </a:spcBef>
              <a:spcAft>
                <a:spcPts val="0"/>
              </a:spcAft>
              <a:buClr>
                <a:srgbClr val="3C4743"/>
              </a:buClr>
              <a:buSzPts val="2200"/>
              <a:buFont typeface="Calibri"/>
              <a:buChar char="▪"/>
            </a:pPr>
            <a:r>
              <a:rPr lang="en-US" sz="2200">
                <a:solidFill>
                  <a:srgbClr val="3C4743"/>
                </a:solidFill>
                <a:latin typeface="Calibri"/>
                <a:ea typeface="Calibri"/>
                <a:cs typeface="Calibri"/>
                <a:sym typeface="Calibri"/>
              </a:rPr>
              <a:t>Use a normal speaking level (do not yell).</a:t>
            </a:r>
            <a:endParaRPr sz="2200">
              <a:solidFill>
                <a:srgbClr val="3C4743"/>
              </a:solidFill>
              <a:latin typeface="Calibri"/>
              <a:ea typeface="Calibri"/>
              <a:cs typeface="Calibri"/>
              <a:sym typeface="Calibri"/>
            </a:endParaRPr>
          </a:p>
          <a:p>
            <a:pPr indent="-228600" lvl="0" marL="228600" rtl="0">
              <a:lnSpc>
                <a:spcPct val="100000"/>
              </a:lnSpc>
              <a:spcBef>
                <a:spcPts val="1500"/>
              </a:spcBef>
              <a:spcAft>
                <a:spcPts val="0"/>
              </a:spcAft>
              <a:buClr>
                <a:srgbClr val="3C4743"/>
              </a:buClr>
              <a:buSzPts val="2200"/>
              <a:buFont typeface="Calibri"/>
              <a:buChar char="▪"/>
            </a:pPr>
            <a:r>
              <a:rPr lang="en-US" sz="2200">
                <a:solidFill>
                  <a:srgbClr val="3C4743"/>
                </a:solidFill>
                <a:latin typeface="Calibri"/>
                <a:ea typeface="Calibri"/>
                <a:cs typeface="Calibri"/>
                <a:sym typeface="Calibri"/>
              </a:rPr>
              <a:t>Be quiet while others are talking.</a:t>
            </a:r>
            <a:endParaRPr sz="2200">
              <a:solidFill>
                <a:srgbClr val="3C4743"/>
              </a:solidFill>
              <a:latin typeface="Calibri"/>
              <a:ea typeface="Calibri"/>
              <a:cs typeface="Calibri"/>
              <a:sym typeface="Calibri"/>
            </a:endParaRPr>
          </a:p>
          <a:p>
            <a:pPr indent="-228600" lvl="0" marL="228600" rtl="0">
              <a:lnSpc>
                <a:spcPct val="100000"/>
              </a:lnSpc>
              <a:spcBef>
                <a:spcPts val="1500"/>
              </a:spcBef>
              <a:spcAft>
                <a:spcPts val="0"/>
              </a:spcAft>
              <a:buClr>
                <a:srgbClr val="3C4743"/>
              </a:buClr>
              <a:buSzPts val="2200"/>
              <a:buFont typeface="Calibri"/>
              <a:buChar char="▪"/>
            </a:pPr>
            <a:r>
              <a:rPr lang="en-US" sz="2200">
                <a:solidFill>
                  <a:srgbClr val="3C4743"/>
                </a:solidFill>
                <a:latin typeface="Calibri"/>
                <a:ea typeface="Calibri"/>
                <a:cs typeface="Calibri"/>
                <a:sym typeface="Calibri"/>
              </a:rPr>
              <a:t>Keep your hands and feet to yourself.</a:t>
            </a:r>
            <a:endParaRPr sz="2200">
              <a:solidFill>
                <a:srgbClr val="3C4743"/>
              </a:solidFill>
              <a:latin typeface="Calibri"/>
              <a:ea typeface="Calibri"/>
              <a:cs typeface="Calibri"/>
              <a:sym typeface="Calibri"/>
            </a:endParaRPr>
          </a:p>
          <a:p>
            <a:pPr indent="-228600" lvl="0" marL="228600" rtl="0">
              <a:lnSpc>
                <a:spcPct val="100000"/>
              </a:lnSpc>
              <a:spcBef>
                <a:spcPts val="1500"/>
              </a:spcBef>
              <a:spcAft>
                <a:spcPts val="0"/>
              </a:spcAft>
              <a:buClr>
                <a:srgbClr val="3C4743"/>
              </a:buClr>
              <a:buSzPts val="2200"/>
              <a:buFont typeface="Calibri"/>
              <a:buChar char="▪"/>
            </a:pPr>
            <a:r>
              <a:rPr lang="en-US" sz="2200">
                <a:solidFill>
                  <a:srgbClr val="3C4743"/>
                </a:solidFill>
                <a:latin typeface="Calibri"/>
                <a:ea typeface="Calibri"/>
                <a:cs typeface="Calibri"/>
                <a:sym typeface="Calibri"/>
              </a:rPr>
              <a:t>Come to STEM and have fun every time.</a:t>
            </a:r>
            <a:endParaRPr sz="2200">
              <a:solidFill>
                <a:srgbClr val="3C4743"/>
              </a:solidFill>
              <a:latin typeface="Calibri"/>
              <a:ea typeface="Calibri"/>
              <a:cs typeface="Calibri"/>
              <a:sym typeface="Calibri"/>
            </a:endParaRPr>
          </a:p>
          <a:p>
            <a:pPr indent="-228600" lvl="0" marL="228600" rtl="0">
              <a:lnSpc>
                <a:spcPct val="100000"/>
              </a:lnSpc>
              <a:spcBef>
                <a:spcPts val="1500"/>
              </a:spcBef>
              <a:spcAft>
                <a:spcPts val="0"/>
              </a:spcAft>
              <a:buClr>
                <a:srgbClr val="3C4743"/>
              </a:buClr>
              <a:buSzPts val="2200"/>
              <a:buFont typeface="Calibri"/>
              <a:buChar char="▪"/>
            </a:pPr>
            <a:r>
              <a:rPr lang="en-US" sz="2200">
                <a:solidFill>
                  <a:srgbClr val="3C4743"/>
                </a:solidFill>
                <a:latin typeface="Calibri"/>
                <a:ea typeface="Calibri"/>
                <a:cs typeface="Calibri"/>
                <a:sym typeface="Calibri"/>
              </a:rPr>
              <a:t>Respect each other.</a:t>
            </a:r>
            <a:endParaRPr sz="2200">
              <a:solidFill>
                <a:srgbClr val="3C4743"/>
              </a:solidFill>
              <a:latin typeface="Calibri"/>
              <a:ea typeface="Calibri"/>
              <a:cs typeface="Calibri"/>
              <a:sym typeface="Calibri"/>
            </a:endParaRPr>
          </a:p>
          <a:p>
            <a:pPr indent="-228600" lvl="0" marL="228600" rtl="0">
              <a:lnSpc>
                <a:spcPct val="100000"/>
              </a:lnSpc>
              <a:spcBef>
                <a:spcPts val="1500"/>
              </a:spcBef>
              <a:spcAft>
                <a:spcPts val="0"/>
              </a:spcAft>
              <a:buClr>
                <a:srgbClr val="3C4743"/>
              </a:buClr>
              <a:buSzPts val="2200"/>
              <a:buFont typeface="Calibri"/>
              <a:buChar char="▪"/>
            </a:pPr>
            <a:r>
              <a:rPr b="1" lang="en-US" sz="2200">
                <a:solidFill>
                  <a:srgbClr val="3C4743"/>
                </a:solidFill>
                <a:latin typeface="Calibri"/>
                <a:ea typeface="Calibri"/>
                <a:cs typeface="Calibri"/>
                <a:sym typeface="Calibri"/>
              </a:rPr>
              <a:t>Our class goal is: To be nice to each other everyday</a:t>
            </a:r>
            <a:endParaRPr sz="2200">
              <a:solidFill>
                <a:srgbClr val="3C4743"/>
              </a:solidFill>
              <a:latin typeface="Calibri"/>
              <a:ea typeface="Calibri"/>
              <a:cs typeface="Calibri"/>
              <a:sym typeface="Calibri"/>
            </a:endParaRPr>
          </a:p>
          <a:p>
            <a:pPr indent="0" lvl="0" marL="0" rtl="0">
              <a:lnSpc>
                <a:spcPct val="108000"/>
              </a:lnSpc>
              <a:spcBef>
                <a:spcPts val="1000"/>
              </a:spcBef>
              <a:spcAft>
                <a:spcPts val="0"/>
              </a:spcAft>
              <a:buClr>
                <a:schemeClr val="dk1"/>
              </a:buClr>
              <a:buSzPts val="1100"/>
              <a:buFont typeface="Arial"/>
              <a:buNone/>
            </a:pPr>
            <a:r>
              <a:t/>
            </a:r>
            <a:endParaRPr b="1" sz="3000" u="sng">
              <a:solidFill>
                <a:schemeClr val="dk1"/>
              </a:solidFill>
            </a:endParaRPr>
          </a:p>
          <a:p>
            <a:pPr indent="0" lvl="0" marL="0">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8"/>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lang="en-US" sz="3000" u="sng">
                <a:latin typeface="Calibri"/>
                <a:ea typeface="Calibri"/>
                <a:cs typeface="Calibri"/>
                <a:sym typeface="Calibri"/>
              </a:rPr>
              <a:t>Questions for Dr. Eustice</a:t>
            </a:r>
            <a:endParaRPr b="1" sz="3000" u="sng">
              <a:latin typeface="Calibri"/>
              <a:ea typeface="Calibri"/>
              <a:cs typeface="Calibri"/>
              <a:sym typeface="Calibri"/>
            </a:endParaRPr>
          </a:p>
        </p:txBody>
      </p:sp>
      <p:sp>
        <p:nvSpPr>
          <p:cNvPr id="172" name="Google Shape;172;p18"/>
          <p:cNvSpPr txBox="1"/>
          <p:nvPr>
            <p:ph idx="1" type="body"/>
          </p:nvPr>
        </p:nvSpPr>
        <p:spPr>
          <a:xfrm>
            <a:off x="838200" y="1260475"/>
            <a:ext cx="10515600" cy="5270400"/>
          </a:xfrm>
          <a:prstGeom prst="rect">
            <a:avLst/>
          </a:prstGeom>
        </p:spPr>
        <p:txBody>
          <a:bodyPr anchorCtr="0" anchor="t" bIns="91425" lIns="91425" spcFirstLastPara="1" rIns="91425" wrap="square" tIns="91425">
            <a:noAutofit/>
          </a:bodyPr>
          <a:lstStyle/>
          <a:p>
            <a:pPr indent="-342900" lvl="0" marL="457200" rtl="0">
              <a:lnSpc>
                <a:spcPct val="200000"/>
              </a:lnSpc>
              <a:spcBef>
                <a:spcPts val="1000"/>
              </a:spcBef>
              <a:spcAft>
                <a:spcPts val="0"/>
              </a:spcAft>
              <a:buSzPts val="1800"/>
              <a:buFont typeface="Calibri"/>
              <a:buChar char="•"/>
            </a:pPr>
            <a:r>
              <a:rPr lang="en-US" sz="1800">
                <a:latin typeface="Calibri"/>
                <a:ea typeface="Calibri"/>
                <a:cs typeface="Calibri"/>
                <a:sym typeface="Calibri"/>
              </a:rPr>
              <a:t>What supplies did you use for your Galimoto?</a:t>
            </a:r>
            <a:endParaRPr sz="1800">
              <a:latin typeface="Calibri"/>
              <a:ea typeface="Calibri"/>
              <a:cs typeface="Calibri"/>
              <a:sym typeface="Calibri"/>
            </a:endParaRPr>
          </a:p>
          <a:p>
            <a:pPr indent="-342900" lvl="0" marL="457200" rtl="0">
              <a:lnSpc>
                <a:spcPct val="200000"/>
              </a:lnSpc>
              <a:spcBef>
                <a:spcPts val="0"/>
              </a:spcBef>
              <a:spcAft>
                <a:spcPts val="0"/>
              </a:spcAft>
              <a:buSzPts val="1800"/>
              <a:buFont typeface="Calibri"/>
              <a:buChar char="•"/>
            </a:pPr>
            <a:r>
              <a:rPr lang="en-US" sz="1800">
                <a:latin typeface="Calibri"/>
                <a:ea typeface="Calibri"/>
                <a:cs typeface="Calibri"/>
                <a:sym typeface="Calibri"/>
              </a:rPr>
              <a:t>Why did you want to build Galimoto’s?</a:t>
            </a:r>
            <a:endParaRPr sz="1800">
              <a:latin typeface="Calibri"/>
              <a:ea typeface="Calibri"/>
              <a:cs typeface="Calibri"/>
              <a:sym typeface="Calibri"/>
            </a:endParaRPr>
          </a:p>
          <a:p>
            <a:pPr indent="-342900" lvl="0" marL="457200" rtl="0">
              <a:lnSpc>
                <a:spcPct val="200000"/>
              </a:lnSpc>
              <a:spcBef>
                <a:spcPts val="0"/>
              </a:spcBef>
              <a:spcAft>
                <a:spcPts val="0"/>
              </a:spcAft>
              <a:buSzPts val="1800"/>
              <a:buFont typeface="Calibri"/>
              <a:buChar char="•"/>
            </a:pPr>
            <a:r>
              <a:rPr lang="en-US" sz="1800">
                <a:latin typeface="Calibri"/>
                <a:ea typeface="Calibri"/>
                <a:cs typeface="Calibri"/>
                <a:sym typeface="Calibri"/>
              </a:rPr>
              <a:t>Can you teach me how to build a Galimoto?</a:t>
            </a:r>
            <a:endParaRPr sz="1800">
              <a:latin typeface="Calibri"/>
              <a:ea typeface="Calibri"/>
              <a:cs typeface="Calibri"/>
              <a:sym typeface="Calibri"/>
            </a:endParaRPr>
          </a:p>
          <a:p>
            <a:pPr indent="-342900" lvl="0" marL="457200" rtl="0">
              <a:lnSpc>
                <a:spcPct val="200000"/>
              </a:lnSpc>
              <a:spcBef>
                <a:spcPts val="0"/>
              </a:spcBef>
              <a:spcAft>
                <a:spcPts val="0"/>
              </a:spcAft>
              <a:buSzPts val="1800"/>
              <a:buFont typeface="Calibri"/>
              <a:buChar char="•"/>
            </a:pPr>
            <a:r>
              <a:rPr lang="en-US" sz="1800">
                <a:latin typeface="Calibri"/>
                <a:ea typeface="Calibri"/>
                <a:cs typeface="Calibri"/>
                <a:sym typeface="Calibri"/>
              </a:rPr>
              <a:t>How is your house different here compared to your home in Tanzania?</a:t>
            </a:r>
            <a:endParaRPr sz="1800">
              <a:latin typeface="Calibri"/>
              <a:ea typeface="Calibri"/>
              <a:cs typeface="Calibri"/>
              <a:sym typeface="Calibri"/>
            </a:endParaRPr>
          </a:p>
          <a:p>
            <a:pPr indent="-342900" lvl="1" marL="914400" rtl="0">
              <a:lnSpc>
                <a:spcPct val="200000"/>
              </a:lnSpc>
              <a:spcBef>
                <a:spcPts val="0"/>
              </a:spcBef>
              <a:spcAft>
                <a:spcPts val="0"/>
              </a:spcAft>
              <a:buSzPts val="1800"/>
              <a:buFont typeface="Calibri"/>
              <a:buChar char="•"/>
            </a:pPr>
            <a:r>
              <a:rPr lang="en-US" sz="1800">
                <a:latin typeface="Calibri"/>
                <a:ea typeface="Calibri"/>
                <a:cs typeface="Calibri"/>
                <a:sym typeface="Calibri"/>
              </a:rPr>
              <a:t>Can you show us on the globe please </a:t>
            </a:r>
            <a:endParaRPr sz="1800">
              <a:latin typeface="Calibri"/>
              <a:ea typeface="Calibri"/>
              <a:cs typeface="Calibri"/>
              <a:sym typeface="Calibri"/>
            </a:endParaRPr>
          </a:p>
          <a:p>
            <a:pPr indent="-342900" lvl="0" marL="457200" rtl="0">
              <a:lnSpc>
                <a:spcPct val="200000"/>
              </a:lnSpc>
              <a:spcBef>
                <a:spcPts val="0"/>
              </a:spcBef>
              <a:spcAft>
                <a:spcPts val="0"/>
              </a:spcAft>
              <a:buSzPts val="1800"/>
              <a:buFont typeface="Calibri"/>
              <a:buChar char="•"/>
            </a:pPr>
            <a:r>
              <a:rPr lang="en-US" sz="1800">
                <a:latin typeface="Calibri"/>
                <a:ea typeface="Calibri"/>
                <a:cs typeface="Calibri"/>
                <a:sym typeface="Calibri"/>
              </a:rPr>
              <a:t>What was it like living in Africa?</a:t>
            </a:r>
            <a:endParaRPr sz="1800">
              <a:latin typeface="Calibri"/>
              <a:ea typeface="Calibri"/>
              <a:cs typeface="Calibri"/>
              <a:sym typeface="Calibri"/>
            </a:endParaRPr>
          </a:p>
          <a:p>
            <a:pPr indent="-342900" lvl="0" marL="457200" rtl="0">
              <a:lnSpc>
                <a:spcPct val="200000"/>
              </a:lnSpc>
              <a:spcBef>
                <a:spcPts val="0"/>
              </a:spcBef>
              <a:spcAft>
                <a:spcPts val="0"/>
              </a:spcAft>
              <a:buSzPts val="1800"/>
              <a:buFont typeface="Calibri"/>
              <a:buChar char="•"/>
            </a:pPr>
            <a:r>
              <a:rPr lang="en-US" sz="1800">
                <a:latin typeface="Calibri"/>
                <a:ea typeface="Calibri"/>
                <a:cs typeface="Calibri"/>
                <a:sym typeface="Calibri"/>
              </a:rPr>
              <a:t>Is the food different here compared to Africa?</a:t>
            </a:r>
            <a:endParaRPr sz="1800">
              <a:latin typeface="Calibri"/>
              <a:ea typeface="Calibri"/>
              <a:cs typeface="Calibri"/>
              <a:sym typeface="Calibri"/>
            </a:endParaRPr>
          </a:p>
          <a:p>
            <a:pPr indent="-342900" lvl="0" marL="457200" rtl="0">
              <a:lnSpc>
                <a:spcPct val="200000"/>
              </a:lnSpc>
              <a:spcBef>
                <a:spcPts val="0"/>
              </a:spcBef>
              <a:spcAft>
                <a:spcPts val="0"/>
              </a:spcAft>
              <a:buSzPts val="1800"/>
              <a:buFont typeface="Calibri"/>
              <a:buChar char="•"/>
            </a:pPr>
            <a:r>
              <a:rPr lang="en-US" sz="1800">
                <a:latin typeface="Calibri"/>
                <a:ea typeface="Calibri"/>
                <a:cs typeface="Calibri"/>
                <a:sym typeface="Calibri"/>
              </a:rPr>
              <a:t>What do they eat in Africa?</a:t>
            </a:r>
            <a:endParaRPr sz="1800">
              <a:latin typeface="Calibri"/>
              <a:ea typeface="Calibri"/>
              <a:cs typeface="Calibri"/>
              <a:sym typeface="Calibri"/>
            </a:endParaRPr>
          </a:p>
          <a:p>
            <a:pPr indent="0" lvl="0" marL="0">
              <a:spcBef>
                <a:spcPts val="1000"/>
              </a:spcBef>
              <a:spcAft>
                <a:spcPts val="0"/>
              </a:spcAft>
              <a:buNone/>
            </a:pPr>
            <a:r>
              <a:t/>
            </a: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19"/>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US" sz="3000" u="sng">
                <a:solidFill>
                  <a:schemeClr val="dk1"/>
                </a:solidFill>
                <a:latin typeface="Calibri"/>
                <a:ea typeface="Calibri"/>
                <a:cs typeface="Calibri"/>
                <a:sym typeface="Calibri"/>
              </a:rPr>
              <a:t>Questions for Dr. Eustice - Continued</a:t>
            </a:r>
            <a:endParaRPr/>
          </a:p>
        </p:txBody>
      </p:sp>
      <p:sp>
        <p:nvSpPr>
          <p:cNvPr id="179" name="Google Shape;179;p19"/>
          <p:cNvSpPr txBox="1"/>
          <p:nvPr>
            <p:ph idx="1" type="body"/>
          </p:nvPr>
        </p:nvSpPr>
        <p:spPr>
          <a:xfrm>
            <a:off x="743200" y="1427325"/>
            <a:ext cx="10515600" cy="4351200"/>
          </a:xfrm>
          <a:prstGeom prst="rect">
            <a:avLst/>
          </a:prstGeom>
        </p:spPr>
        <p:txBody>
          <a:bodyPr anchorCtr="0" anchor="t" bIns="91425" lIns="91425" spcFirstLastPara="1" rIns="91425" wrap="square" tIns="91425">
            <a:noAutofit/>
          </a:bodyPr>
          <a:lstStyle/>
          <a:p>
            <a:pPr indent="-342900" lvl="0" marL="457200" rtl="0">
              <a:lnSpc>
                <a:spcPct val="200000"/>
              </a:lnSpc>
              <a:spcBef>
                <a:spcPts val="1000"/>
              </a:spcBef>
              <a:spcAft>
                <a:spcPts val="0"/>
              </a:spcAft>
              <a:buSzPts val="1800"/>
              <a:buFont typeface="Calibri"/>
              <a:buChar char="•"/>
            </a:pPr>
            <a:r>
              <a:rPr lang="en-US" sz="1800">
                <a:solidFill>
                  <a:schemeClr val="dk1"/>
                </a:solidFill>
                <a:latin typeface="Calibri"/>
                <a:ea typeface="Calibri"/>
                <a:cs typeface="Calibri"/>
                <a:sym typeface="Calibri"/>
              </a:rPr>
              <a:t>Do people in Africa eat yogurt?</a:t>
            </a:r>
            <a:endParaRPr sz="1800">
              <a:solidFill>
                <a:schemeClr val="dk1"/>
              </a:solidFill>
              <a:latin typeface="Calibri"/>
              <a:ea typeface="Calibri"/>
              <a:cs typeface="Calibri"/>
              <a:sym typeface="Calibri"/>
            </a:endParaRPr>
          </a:p>
          <a:p>
            <a:pPr indent="-342900" lvl="0" marL="457200" rtl="0">
              <a:lnSpc>
                <a:spcPct val="200000"/>
              </a:lnSpc>
              <a:spcBef>
                <a:spcPts val="0"/>
              </a:spcBef>
              <a:spcAft>
                <a:spcPts val="0"/>
              </a:spcAft>
              <a:buSzPts val="1800"/>
              <a:buFont typeface="Calibri"/>
              <a:buChar char="•"/>
            </a:pPr>
            <a:r>
              <a:rPr lang="en-US" sz="1800">
                <a:solidFill>
                  <a:schemeClr val="dk1"/>
                </a:solidFill>
                <a:latin typeface="Calibri"/>
                <a:ea typeface="Calibri"/>
                <a:cs typeface="Calibri"/>
                <a:sym typeface="Calibri"/>
              </a:rPr>
              <a:t>How old were you when you started building Galimotos?</a:t>
            </a:r>
            <a:endParaRPr sz="1800">
              <a:solidFill>
                <a:schemeClr val="dk1"/>
              </a:solidFill>
              <a:latin typeface="Calibri"/>
              <a:ea typeface="Calibri"/>
              <a:cs typeface="Calibri"/>
              <a:sym typeface="Calibri"/>
            </a:endParaRPr>
          </a:p>
          <a:p>
            <a:pPr indent="-342900" lvl="0" marL="457200" rtl="0">
              <a:lnSpc>
                <a:spcPct val="200000"/>
              </a:lnSpc>
              <a:spcBef>
                <a:spcPts val="0"/>
              </a:spcBef>
              <a:spcAft>
                <a:spcPts val="0"/>
              </a:spcAft>
              <a:buSzPts val="1800"/>
              <a:buFont typeface="Calibri"/>
              <a:buChar char="•"/>
            </a:pPr>
            <a:r>
              <a:rPr lang="en-US" sz="1800">
                <a:solidFill>
                  <a:schemeClr val="dk1"/>
                </a:solidFill>
                <a:latin typeface="Calibri"/>
                <a:ea typeface="Calibri"/>
                <a:cs typeface="Calibri"/>
                <a:sym typeface="Calibri"/>
              </a:rPr>
              <a:t>Where did you get your supplies for a Galimoto?</a:t>
            </a:r>
            <a:endParaRPr sz="1800">
              <a:solidFill>
                <a:schemeClr val="dk1"/>
              </a:solidFill>
              <a:latin typeface="Calibri"/>
              <a:ea typeface="Calibri"/>
              <a:cs typeface="Calibri"/>
              <a:sym typeface="Calibri"/>
            </a:endParaRPr>
          </a:p>
          <a:p>
            <a:pPr indent="-342900" lvl="0" marL="457200" rtl="0">
              <a:lnSpc>
                <a:spcPct val="200000"/>
              </a:lnSpc>
              <a:spcBef>
                <a:spcPts val="0"/>
              </a:spcBef>
              <a:spcAft>
                <a:spcPts val="0"/>
              </a:spcAft>
              <a:buSzPts val="1800"/>
              <a:buFont typeface="Calibri"/>
              <a:buChar char="•"/>
            </a:pPr>
            <a:r>
              <a:rPr lang="en-US" sz="1800">
                <a:solidFill>
                  <a:schemeClr val="dk1"/>
                </a:solidFill>
                <a:latin typeface="Calibri"/>
                <a:ea typeface="Calibri"/>
                <a:cs typeface="Calibri"/>
                <a:sym typeface="Calibri"/>
              </a:rPr>
              <a:t>Have you lived anywhere else?</a:t>
            </a:r>
            <a:endParaRPr sz="1800">
              <a:solidFill>
                <a:schemeClr val="dk1"/>
              </a:solidFill>
              <a:latin typeface="Calibri"/>
              <a:ea typeface="Calibri"/>
              <a:cs typeface="Calibri"/>
              <a:sym typeface="Calibri"/>
            </a:endParaRPr>
          </a:p>
          <a:p>
            <a:pPr indent="-342900" lvl="0" marL="457200" rtl="0">
              <a:lnSpc>
                <a:spcPct val="200000"/>
              </a:lnSpc>
              <a:spcBef>
                <a:spcPts val="0"/>
              </a:spcBef>
              <a:spcAft>
                <a:spcPts val="0"/>
              </a:spcAft>
              <a:buSzPts val="1800"/>
              <a:buFont typeface="Calibri"/>
              <a:buChar char="•"/>
            </a:pPr>
            <a:r>
              <a:rPr lang="en-US" sz="1800">
                <a:solidFill>
                  <a:schemeClr val="dk1"/>
                </a:solidFill>
                <a:latin typeface="Calibri"/>
                <a:ea typeface="Calibri"/>
                <a:cs typeface="Calibri"/>
                <a:sym typeface="Calibri"/>
              </a:rPr>
              <a:t>Have you invented anything?</a:t>
            </a:r>
            <a:endParaRPr sz="1800">
              <a:solidFill>
                <a:schemeClr val="dk1"/>
              </a:solidFill>
              <a:latin typeface="Calibri"/>
              <a:ea typeface="Calibri"/>
              <a:cs typeface="Calibri"/>
              <a:sym typeface="Calibri"/>
            </a:endParaRPr>
          </a:p>
          <a:p>
            <a:pPr indent="-342900" lvl="1" marL="914400" rtl="0">
              <a:lnSpc>
                <a:spcPct val="200000"/>
              </a:lnSpc>
              <a:spcBef>
                <a:spcPts val="0"/>
              </a:spcBef>
              <a:spcAft>
                <a:spcPts val="0"/>
              </a:spcAft>
              <a:buSzPts val="1800"/>
              <a:buFont typeface="Calibri"/>
              <a:buChar char="•"/>
            </a:pPr>
            <a:r>
              <a:rPr lang="en-US" sz="1800">
                <a:solidFill>
                  <a:schemeClr val="dk1"/>
                </a:solidFill>
                <a:latin typeface="Calibri"/>
                <a:ea typeface="Calibri"/>
                <a:cs typeface="Calibri"/>
                <a:sym typeface="Calibri"/>
              </a:rPr>
              <a:t>If not what would you want to invent</a:t>
            </a:r>
            <a:endParaRPr sz="1800">
              <a:solidFill>
                <a:schemeClr val="dk1"/>
              </a:solidFill>
              <a:latin typeface="Calibri"/>
              <a:ea typeface="Calibri"/>
              <a:cs typeface="Calibri"/>
              <a:sym typeface="Calibri"/>
            </a:endParaRPr>
          </a:p>
          <a:p>
            <a:pPr indent="-342900" lvl="0" marL="457200" rtl="0">
              <a:lnSpc>
                <a:spcPct val="200000"/>
              </a:lnSpc>
              <a:spcBef>
                <a:spcPts val="0"/>
              </a:spcBef>
              <a:spcAft>
                <a:spcPts val="0"/>
              </a:spcAft>
              <a:buSzPts val="1800"/>
              <a:buFont typeface="Calibri"/>
              <a:buChar char="•"/>
            </a:pPr>
            <a:r>
              <a:rPr lang="en-US" sz="1800">
                <a:solidFill>
                  <a:schemeClr val="dk1"/>
                </a:solidFill>
                <a:latin typeface="Calibri"/>
                <a:ea typeface="Calibri"/>
                <a:cs typeface="Calibri"/>
                <a:sym typeface="Calibri"/>
              </a:rPr>
              <a:t>What is your best advice for a third grader?</a:t>
            </a:r>
            <a:endParaRPr sz="1800">
              <a:solidFill>
                <a:schemeClr val="dk1"/>
              </a:solidFill>
              <a:latin typeface="Calibri"/>
              <a:ea typeface="Calibri"/>
              <a:cs typeface="Calibri"/>
              <a:sym typeface="Calibri"/>
            </a:endParaRPr>
          </a:p>
          <a:p>
            <a:pPr indent="-342900" lvl="0" marL="457200" rtl="0">
              <a:lnSpc>
                <a:spcPct val="200000"/>
              </a:lnSpc>
              <a:spcBef>
                <a:spcPts val="0"/>
              </a:spcBef>
              <a:spcAft>
                <a:spcPts val="0"/>
              </a:spcAft>
              <a:buSzPts val="1800"/>
              <a:buFont typeface="Calibri"/>
              <a:buChar char="•"/>
            </a:pPr>
            <a:r>
              <a:rPr lang="en-US" sz="1800">
                <a:solidFill>
                  <a:schemeClr val="dk1"/>
                </a:solidFill>
                <a:latin typeface="Calibri"/>
                <a:ea typeface="Calibri"/>
                <a:cs typeface="Calibri"/>
                <a:sym typeface="Calibri"/>
              </a:rPr>
              <a:t>What is the most important thing in life to you?</a:t>
            </a:r>
            <a:endParaRPr sz="1800">
              <a:solidFill>
                <a:schemeClr val="dk1"/>
              </a:solidFill>
              <a:latin typeface="Calibri"/>
              <a:ea typeface="Calibri"/>
              <a:cs typeface="Calibri"/>
              <a:sym typeface="Calibri"/>
            </a:endParaRPr>
          </a:p>
          <a:p>
            <a:pPr indent="-342900" lvl="0" marL="457200" rtl="0">
              <a:lnSpc>
                <a:spcPct val="200000"/>
              </a:lnSpc>
              <a:spcBef>
                <a:spcPts val="0"/>
              </a:spcBef>
              <a:spcAft>
                <a:spcPts val="0"/>
              </a:spcAft>
              <a:buSzPts val="1800"/>
              <a:buFont typeface="Calibri"/>
              <a:buChar char="•"/>
            </a:pPr>
            <a:r>
              <a:rPr lang="en-US" sz="1800">
                <a:solidFill>
                  <a:schemeClr val="dk1"/>
                </a:solidFill>
                <a:latin typeface="Calibri"/>
                <a:ea typeface="Calibri"/>
                <a:cs typeface="Calibri"/>
                <a:sym typeface="Calibri"/>
              </a:rPr>
              <a:t>What makes you happy?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0"/>
          <p:cNvSpPr txBox="1"/>
          <p:nvPr>
            <p:ph idx="1" type="body"/>
          </p:nvPr>
        </p:nvSpPr>
        <p:spPr>
          <a:xfrm>
            <a:off x="671275" y="1022050"/>
            <a:ext cx="10629000" cy="46386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1000"/>
              </a:spcBef>
              <a:spcAft>
                <a:spcPts val="0"/>
              </a:spcAft>
              <a:buSzPts val="3600"/>
              <a:buFont typeface="Calibri"/>
              <a:buChar char="-"/>
            </a:pPr>
            <a:r>
              <a:rPr lang="en-US" sz="3600">
                <a:latin typeface="Calibri"/>
                <a:ea typeface="Calibri"/>
                <a:cs typeface="Calibri"/>
                <a:sym typeface="Calibri"/>
              </a:rPr>
              <a:t>It’s summer vacation, and you are in charge of all the toys.</a:t>
            </a:r>
            <a:endParaRPr sz="3600">
              <a:latin typeface="Calibri"/>
              <a:ea typeface="Calibri"/>
              <a:cs typeface="Calibri"/>
              <a:sym typeface="Calibri"/>
            </a:endParaRPr>
          </a:p>
          <a:p>
            <a:pPr indent="-457200" lvl="0" marL="457200" marR="0" rtl="0" algn="l">
              <a:lnSpc>
                <a:spcPct val="90000"/>
              </a:lnSpc>
              <a:spcBef>
                <a:spcPts val="0"/>
              </a:spcBef>
              <a:spcAft>
                <a:spcPts val="0"/>
              </a:spcAft>
              <a:buSzPts val="3600"/>
              <a:buFont typeface="Calibri"/>
              <a:buChar char="-"/>
            </a:pPr>
            <a:r>
              <a:rPr lang="en-US" sz="3600">
                <a:latin typeface="Calibri"/>
                <a:ea typeface="Calibri"/>
                <a:cs typeface="Calibri"/>
                <a:sym typeface="Calibri"/>
              </a:rPr>
              <a:t>Your parents gave you and a couple friends the idea to create your own toy or game. They said if you create the best toy or game, that they will help you make more toys/games and sell them to your friends and neighbors.</a:t>
            </a:r>
            <a:endParaRPr sz="3600">
              <a:latin typeface="Calibri"/>
              <a:ea typeface="Calibri"/>
              <a:cs typeface="Calibri"/>
              <a:sym typeface="Calibri"/>
            </a:endParaRPr>
          </a:p>
          <a:p>
            <a:pPr indent="-457200" lvl="0" marL="457200" marR="0" rtl="0" algn="l">
              <a:lnSpc>
                <a:spcPct val="90000"/>
              </a:lnSpc>
              <a:spcBef>
                <a:spcPts val="0"/>
              </a:spcBef>
              <a:spcAft>
                <a:spcPts val="0"/>
              </a:spcAft>
              <a:buSzPts val="3600"/>
              <a:buFont typeface="Calibri"/>
              <a:buChar char="-"/>
            </a:pPr>
            <a:r>
              <a:rPr lang="en-US" sz="3600">
                <a:latin typeface="Calibri"/>
                <a:ea typeface="Calibri"/>
                <a:cs typeface="Calibri"/>
                <a:sym typeface="Calibri"/>
              </a:rPr>
              <a:t>Think like an engineer and design your dream toy/game.</a:t>
            </a:r>
            <a:endParaRPr sz="3600">
              <a:latin typeface="Calibri"/>
              <a:ea typeface="Calibri"/>
              <a:cs typeface="Calibri"/>
              <a:sym typeface="Calibri"/>
            </a:endParaRPr>
          </a:p>
        </p:txBody>
      </p:sp>
      <p:sp>
        <p:nvSpPr>
          <p:cNvPr id="186" name="Google Shape;186;p20"/>
          <p:cNvSpPr txBox="1"/>
          <p:nvPr/>
        </p:nvSpPr>
        <p:spPr>
          <a:xfrm>
            <a:off x="204475" y="282340"/>
            <a:ext cx="10515599" cy="10410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350"/>
              <a:buFont typeface="Calibri"/>
              <a:buNone/>
            </a:pPr>
            <a:r>
              <a:rPr b="1" i="0" lang="en-US" sz="5400" u="none" cap="none" strike="noStrike">
                <a:solidFill>
                  <a:schemeClr val="dk1"/>
                </a:solidFill>
                <a:latin typeface="Calibri"/>
                <a:ea typeface="Calibri"/>
                <a:cs typeface="Calibri"/>
                <a:sym typeface="Calibri"/>
              </a:rPr>
              <a:t>Engineering Design Problem</a:t>
            </a:r>
            <a:br>
              <a:rPr b="1" i="0" lang="en-US" sz="4400" u="none" cap="none" strike="noStrike">
                <a:solidFill>
                  <a:schemeClr val="dk1"/>
                </a:solidFill>
                <a:latin typeface="Calibri"/>
                <a:ea typeface="Calibri"/>
                <a:cs typeface="Calibri"/>
                <a:sym typeface="Calibri"/>
              </a:rPr>
            </a:br>
            <a:endParaRPr b="1" i="0" sz="4400" u="none" cap="none" strike="noStrike">
              <a:solidFill>
                <a:schemeClr val="dk1"/>
              </a:solidFill>
              <a:latin typeface="Calibri"/>
              <a:ea typeface="Calibri"/>
              <a:cs typeface="Calibri"/>
              <a:sym typeface="Calibri"/>
            </a:endParaRPr>
          </a:p>
        </p:txBody>
      </p:sp>
      <p:pic>
        <p:nvPicPr>
          <p:cNvPr id="187" name="Google Shape;187;p20"/>
          <p:cNvPicPr preferRelativeResize="0"/>
          <p:nvPr/>
        </p:nvPicPr>
        <p:blipFill rotWithShape="1">
          <a:blip r:embed="rId3">
            <a:alphaModFix/>
          </a:blip>
          <a:srcRect b="0" l="0" r="0" t="0"/>
          <a:stretch/>
        </p:blipFill>
        <p:spPr>
          <a:xfrm>
            <a:off x="0" y="6029325"/>
            <a:ext cx="1000125" cy="828675"/>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128325" y="1100250"/>
            <a:ext cx="11807100" cy="9993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988"/>
              <a:buFont typeface="Calibri"/>
              <a:buNone/>
            </a:pPr>
            <a:r>
              <a:rPr b="1" i="0" lang="en-US" sz="3950" u="none" cap="none" strike="noStrike">
                <a:solidFill>
                  <a:schemeClr val="dk1"/>
                </a:solidFill>
                <a:latin typeface="Calibri"/>
                <a:ea typeface="Calibri"/>
                <a:cs typeface="Calibri"/>
                <a:sym typeface="Calibri"/>
              </a:rPr>
              <a:t>Today you will be a </a:t>
            </a:r>
            <a:r>
              <a:rPr b="1" lang="en-US" sz="3950">
                <a:solidFill>
                  <a:schemeClr val="dk1"/>
                </a:solidFill>
                <a:latin typeface="Calibri"/>
                <a:ea typeface="Calibri"/>
                <a:cs typeface="Calibri"/>
                <a:sym typeface="Calibri"/>
              </a:rPr>
              <a:t>mechanical engineer</a:t>
            </a:r>
            <a:endParaRPr b="1"/>
          </a:p>
        </p:txBody>
      </p:sp>
      <p:sp>
        <p:nvSpPr>
          <p:cNvPr id="194" name="Google Shape;194;p21"/>
          <p:cNvSpPr txBox="1"/>
          <p:nvPr>
            <p:ph idx="1" type="body"/>
          </p:nvPr>
        </p:nvSpPr>
        <p:spPr>
          <a:xfrm>
            <a:off x="774025" y="1990900"/>
            <a:ext cx="10515600" cy="4365000"/>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You are being asked to create your own toy or game out of any recycled items you can find or bring in.</a:t>
            </a:r>
            <a:endParaRPr sz="2800">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Examples:</a:t>
            </a:r>
            <a:endParaRPr sz="2800">
              <a:solidFill>
                <a:schemeClr val="dk1"/>
              </a:solidFill>
              <a:latin typeface="Calibri"/>
              <a:ea typeface="Calibri"/>
              <a:cs typeface="Calibri"/>
              <a:sym typeface="Calibri"/>
            </a:endParaRPr>
          </a:p>
          <a:p>
            <a:pPr indent="-406400" lvl="0" marL="457200" marR="0" rtl="0" algn="l">
              <a:lnSpc>
                <a:spcPct val="90000"/>
              </a:lnSpc>
              <a:spcBef>
                <a:spcPts val="100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tissue boxes</a:t>
            </a:r>
            <a:endParaRPr sz="2800">
              <a:solidFill>
                <a:schemeClr val="dk1"/>
              </a:solidFill>
              <a:latin typeface="Calibri"/>
              <a:ea typeface="Calibri"/>
              <a:cs typeface="Calibri"/>
              <a:sym typeface="Calibri"/>
            </a:endParaRPr>
          </a:p>
          <a:p>
            <a:pPr indent="-406400" lvl="0" marL="457200" marR="0" rtl="0" algn="l">
              <a:lnSpc>
                <a:spcPct val="9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toilet paper rolls</a:t>
            </a:r>
            <a:endParaRPr sz="2800">
              <a:solidFill>
                <a:schemeClr val="dk1"/>
              </a:solidFill>
              <a:latin typeface="Calibri"/>
              <a:ea typeface="Calibri"/>
              <a:cs typeface="Calibri"/>
              <a:sym typeface="Calibri"/>
            </a:endParaRPr>
          </a:p>
          <a:p>
            <a:pPr indent="-406400" lvl="0" marL="457200" marR="0" rtl="0" algn="l">
              <a:lnSpc>
                <a:spcPct val="9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egg containers</a:t>
            </a:r>
            <a:endParaRPr sz="2800">
              <a:solidFill>
                <a:schemeClr val="dk1"/>
              </a:solidFill>
              <a:latin typeface="Calibri"/>
              <a:ea typeface="Calibri"/>
              <a:cs typeface="Calibri"/>
              <a:sym typeface="Calibri"/>
            </a:endParaRPr>
          </a:p>
          <a:p>
            <a:pPr indent="-406400" lvl="0" marL="457200" marR="0" rtl="0" algn="l">
              <a:lnSpc>
                <a:spcPct val="9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juice, milk, or pop container</a:t>
            </a:r>
            <a:endParaRPr sz="2800">
              <a:solidFill>
                <a:schemeClr val="dk1"/>
              </a:solidFill>
              <a:latin typeface="Calibri"/>
              <a:ea typeface="Calibri"/>
              <a:cs typeface="Calibri"/>
              <a:sym typeface="Calibri"/>
            </a:endParaRPr>
          </a:p>
          <a:p>
            <a:pPr indent="-406400" lvl="0" marL="457200" marR="0" rtl="0" algn="l">
              <a:lnSpc>
                <a:spcPct val="9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plastic lids</a:t>
            </a:r>
            <a:endParaRPr sz="2800">
              <a:solidFill>
                <a:schemeClr val="dk1"/>
              </a:solidFill>
              <a:latin typeface="Calibri"/>
              <a:ea typeface="Calibri"/>
              <a:cs typeface="Calibri"/>
              <a:sym typeface="Calibri"/>
            </a:endParaRPr>
          </a:p>
          <a:p>
            <a:pPr indent="-406400" lvl="0" marL="457200" marR="0" rtl="0" algn="l">
              <a:lnSpc>
                <a:spcPct val="9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anything that you and your family would consider as a </a:t>
            </a:r>
            <a:r>
              <a:rPr lang="en-US" sz="2800">
                <a:solidFill>
                  <a:schemeClr val="dk1"/>
                </a:solidFill>
                <a:latin typeface="Calibri"/>
                <a:ea typeface="Calibri"/>
                <a:cs typeface="Calibri"/>
                <a:sym typeface="Calibri"/>
              </a:rPr>
              <a:t>recyclable</a:t>
            </a:r>
            <a:r>
              <a:rPr lang="en-US" sz="2800">
                <a:solidFill>
                  <a:schemeClr val="dk1"/>
                </a:solidFill>
                <a:latin typeface="Calibri"/>
                <a:ea typeface="Calibri"/>
                <a:cs typeface="Calibri"/>
                <a:sym typeface="Calibri"/>
              </a:rPr>
              <a:t> :) </a:t>
            </a:r>
            <a:endParaRPr sz="2800">
              <a:solidFill>
                <a:schemeClr val="dk1"/>
              </a:solidFill>
              <a:latin typeface="Calibri"/>
              <a:ea typeface="Calibri"/>
              <a:cs typeface="Calibri"/>
              <a:sym typeface="Calibri"/>
            </a:endParaRPr>
          </a:p>
        </p:txBody>
      </p:sp>
      <p:sp>
        <p:nvSpPr>
          <p:cNvPr id="195" name="Google Shape;195;p21"/>
          <p:cNvSpPr txBox="1"/>
          <p:nvPr/>
        </p:nvSpPr>
        <p:spPr>
          <a:xfrm>
            <a:off x="151180" y="106613"/>
            <a:ext cx="10515599" cy="9994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350"/>
              <a:buFont typeface="Calibri"/>
              <a:buNone/>
            </a:pPr>
            <a:r>
              <a:rPr b="1" i="0" lang="en-US" sz="5400" u="none" cap="none" strike="noStrike">
                <a:solidFill>
                  <a:schemeClr val="dk1"/>
                </a:solidFill>
                <a:latin typeface="Calibri"/>
                <a:ea typeface="Calibri"/>
                <a:cs typeface="Calibri"/>
                <a:sym typeface="Calibri"/>
              </a:rPr>
              <a:t>Engineering a Better World</a:t>
            </a:r>
            <a:endParaRPr/>
          </a:p>
        </p:txBody>
      </p:sp>
      <p:pic>
        <p:nvPicPr>
          <p:cNvPr id="196" name="Google Shape;196;p21"/>
          <p:cNvPicPr preferRelativeResize="0"/>
          <p:nvPr/>
        </p:nvPicPr>
        <p:blipFill rotWithShape="1">
          <a:blip r:embed="rId3">
            <a:alphaModFix/>
          </a:blip>
          <a:srcRect b="0" l="0" r="0" t="0"/>
          <a:stretch/>
        </p:blipFill>
        <p:spPr>
          <a:xfrm>
            <a:off x="0" y="6029325"/>
            <a:ext cx="1000125" cy="828675"/>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